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8230" r:id="rId2"/>
    <p:sldId id="2145706622" r:id="rId3"/>
    <p:sldId id="2145706620" r:id="rId4"/>
    <p:sldId id="2145706618" r:id="rId5"/>
    <p:sldId id="259" r:id="rId6"/>
    <p:sldId id="260" r:id="rId7"/>
    <p:sldId id="261" r:id="rId8"/>
    <p:sldId id="262" r:id="rId9"/>
    <p:sldId id="2145706584" r:id="rId10"/>
    <p:sldId id="2145706585" r:id="rId11"/>
    <p:sldId id="2145706613" r:id="rId12"/>
    <p:sldId id="2145706589" r:id="rId13"/>
    <p:sldId id="2145706595" r:id="rId14"/>
    <p:sldId id="2145706630" r:id="rId15"/>
    <p:sldId id="2145706629" r:id="rId16"/>
    <p:sldId id="2145706628" r:id="rId17"/>
    <p:sldId id="2145706597" r:id="rId18"/>
    <p:sldId id="2145706606" r:id="rId19"/>
    <p:sldId id="2145706610" r:id="rId20"/>
    <p:sldId id="2145706592" r:id="rId21"/>
    <p:sldId id="2145706593" r:id="rId22"/>
    <p:sldId id="2145706612" r:id="rId23"/>
    <p:sldId id="2145706603" r:id="rId24"/>
    <p:sldId id="2145706614" r:id="rId25"/>
    <p:sldId id="299" r:id="rId26"/>
    <p:sldId id="300" r:id="rId27"/>
    <p:sldId id="82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221F9F-4D62-4471-B4DA-1FC41A539DD7}">
          <p14:sldIdLst>
            <p14:sldId id="8230"/>
            <p14:sldId id="2145706622"/>
            <p14:sldId id="2145706620"/>
            <p14:sldId id="2145706618"/>
          </p14:sldIdLst>
        </p14:section>
        <p14:section name="HSA" id="{AB63B4D9-DD02-4D3E-9361-AB3E728073ED}">
          <p14:sldIdLst>
            <p14:sldId id="259"/>
            <p14:sldId id="260"/>
            <p14:sldId id="261"/>
            <p14:sldId id="262"/>
            <p14:sldId id="2145706584"/>
            <p14:sldId id="2145706585"/>
          </p14:sldIdLst>
        </p14:section>
        <p14:section name="FSA" id="{6684A760-A763-4FE1-ACE4-16ACF0940389}">
          <p14:sldIdLst>
            <p14:sldId id="2145706613"/>
            <p14:sldId id="2145706589"/>
            <p14:sldId id="2145706595"/>
            <p14:sldId id="2145706630"/>
          </p14:sldIdLst>
        </p14:section>
        <p14:section name="HRA" id="{9E516F4A-3033-4839-B0FD-288050D97A22}">
          <p14:sldIdLst>
            <p14:sldId id="2145706629"/>
            <p14:sldId id="2145706628"/>
            <p14:sldId id="2145706597"/>
          </p14:sldIdLst>
        </p14:section>
        <p14:section name="commuter benefits" id="{EFFB6925-9F03-4CE5-9DFA-E4DCEB9B1A16}">
          <p14:sldIdLst>
            <p14:sldId id="2145706606"/>
            <p14:sldId id="2145706610"/>
            <p14:sldId id="2145706592"/>
            <p14:sldId id="2145706593"/>
          </p14:sldIdLst>
        </p14:section>
        <p14:section name="health account resources" id="{79AF0ED8-4E3C-43CC-A328-93EA3A568CA5}">
          <p14:sldIdLst>
            <p14:sldId id="2145706612"/>
            <p14:sldId id="2145706603"/>
          </p14:sldIdLst>
        </p14:section>
        <p14:section name="closing" id="{648275CB-870B-474F-8E4A-DF3A2687E675}">
          <p14:sldIdLst>
            <p14:sldId id="2145706614"/>
            <p14:sldId id="299"/>
            <p14:sldId id="300"/>
            <p14:sldId id="82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11420-6E19-90B4-28B6-886CD6920525}" name="Wilkinson, Jeremy D" initials="" userId="S::jeremy.wilkinson@optum.com::440a975c-0ff3-4356-bbe9-902dcea2b432" providerId="AD"/>
  <p188:author id="{C7BF2C49-31BA-6314-213E-3F3CD40FB43B}" name="Backer, Heidi" initials="HB" userId="S::heidi.backer1@optum.com::46bd8d4f-8e77-4c09-8520-9f859d9124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ye Henry" initials="KH" lastIdx="1" clrIdx="0">
    <p:extLst>
      <p:ext uri="{19B8F6BF-5375-455C-9EA6-DF929625EA0E}">
        <p15:presenceInfo xmlns:p15="http://schemas.microsoft.com/office/powerpoint/2012/main" userId="f2bdfc6ce781c1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5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404" autoAdjust="0"/>
    <p:restoredTop sz="91875" autoAdjust="0"/>
  </p:normalViewPr>
  <p:slideViewPr>
    <p:cSldViewPr snapToGrid="0" showGuides="1">
      <p:cViewPr varScale="1">
        <p:scale>
          <a:sx n="90" d="100"/>
          <a:sy n="90" d="100"/>
        </p:scale>
        <p:origin x="1254"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292"/>
    </p:cViewPr>
  </p:sorterViewPr>
  <p:notesViewPr>
    <p:cSldViewPr snapToGrid="0" showGuides="1">
      <p:cViewPr varScale="1">
        <p:scale>
          <a:sx n="117" d="100"/>
          <a:sy n="117" d="100"/>
        </p:scale>
        <p:origin x="50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19F032-53C1-4EE3-9E67-4B8CDE8C7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0F4F1F5-4CAA-4EE9-86E4-08109754C1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25276F-4347-4A77-8779-25794A5FA3F1}" type="datetimeFigureOut">
              <a:rPr lang="en-US" smtClean="0"/>
              <a:t>6/15/2024</a:t>
            </a:fld>
            <a:endParaRPr lang="en-US" dirty="0"/>
          </a:p>
        </p:txBody>
      </p:sp>
      <p:sp>
        <p:nvSpPr>
          <p:cNvPr id="4" name="Footer Placeholder 3">
            <a:extLst>
              <a:ext uri="{FF2B5EF4-FFF2-40B4-BE49-F238E27FC236}">
                <a16:creationId xmlns:a16="http://schemas.microsoft.com/office/drawing/2014/main" id="{5CEF2806-7C9E-4564-812D-E429CAC3FB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7F9D17-42B3-4D87-99EA-88FFB2D9D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FF870-1514-40BF-9921-34C59D16DE59}" type="slidenum">
              <a:rPr lang="en-US" smtClean="0"/>
              <a:t>‹#›</a:t>
            </a:fld>
            <a:endParaRPr lang="en-US" dirty="0"/>
          </a:p>
        </p:txBody>
      </p:sp>
    </p:spTree>
    <p:extLst>
      <p:ext uri="{BB962C8B-B14F-4D97-AF65-F5344CB8AC3E}">
        <p14:creationId xmlns:p14="http://schemas.microsoft.com/office/powerpoint/2010/main" val="283757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2CE62-7DAD-4D46-9C44-FB8B2B29EAD6}" type="datetimeFigureOut">
              <a:rPr lang="en-US" smtClean="0"/>
              <a:t>6/15/2024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6350" cap="rnd">
            <a:solidFill>
              <a:schemeClr val="accent1"/>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E816B-EE8A-4A59-BF27-832760D86835}" type="slidenum">
              <a:rPr lang="en-US" smtClean="0"/>
              <a:t>‹#›</a:t>
            </a:fld>
            <a:endParaRPr lang="en-US" dirty="0"/>
          </a:p>
        </p:txBody>
      </p:sp>
    </p:spTree>
    <p:extLst>
      <p:ext uri="{BB962C8B-B14F-4D97-AF65-F5344CB8AC3E}">
        <p14:creationId xmlns:p14="http://schemas.microsoft.com/office/powerpoint/2010/main" val="409684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ACB96-E8D8-E844-8A69-88AC50610E61}" type="slidenum">
              <a:rPr lang="en-US" smtClean="0"/>
              <a:pPr/>
              <a:t>1</a:t>
            </a:fld>
            <a:endParaRPr lang="en-US" dirty="0"/>
          </a:p>
        </p:txBody>
      </p:sp>
    </p:spTree>
    <p:extLst>
      <p:ext uri="{BB962C8B-B14F-4D97-AF65-F5344CB8AC3E}">
        <p14:creationId xmlns:p14="http://schemas.microsoft.com/office/powerpoint/2010/main" val="406352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14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29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spAutoFit/>
          </a:bodyPr>
          <a:lstStyle>
            <a:lvl1pPr>
              <a:defRPr/>
            </a:lvl1pPr>
          </a:lstStyle>
          <a:p>
            <a:r>
              <a:rPr lang="en-US" dirty="0"/>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a:xfrm>
            <a:off x="0" y="7170924"/>
            <a:ext cx="914400" cy="30778"/>
          </a:xfrm>
          <a:prstGeom prst="rect">
            <a:avLst/>
          </a:prstGeom>
        </p:spPr>
        <p:txBody>
          <a:bodyPr/>
          <a:lstStyle/>
          <a:p>
            <a:fld id="{699AD85F-304C-4BF5-94FB-50C7E84ED8FF}" type="datetime1">
              <a:rPr lang="en-US" smtClean="0"/>
              <a:t>6/15/2024</a:t>
            </a:fld>
            <a:endParaRPr lang="en-US" dirty="0"/>
          </a:p>
        </p:txBody>
      </p:sp>
    </p:spTree>
    <p:extLst>
      <p:ext uri="{BB962C8B-B14F-4D97-AF65-F5344CB8AC3E}">
        <p14:creationId xmlns:p14="http://schemas.microsoft.com/office/powerpoint/2010/main" val="1485012413"/>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793" userDrawn="1">
          <p15:clr>
            <a:srgbClr val="FBAE40"/>
          </p15:clr>
        </p15:guide>
        <p15:guide id="4" orient="horz" pos="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spAutoFit/>
          </a:bodyPr>
          <a:lstStyle>
            <a:lvl1pPr>
              <a:defRPr/>
            </a:lvl1pPr>
          </a:lstStyle>
          <a:p>
            <a:r>
              <a:rPr lang="en-US" dirty="0"/>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dirty="0"/>
              <a:t>Slide subtitle; Arial 17.5pt bold, sentence case (1 line)</a:t>
            </a:r>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a:xfrm>
            <a:off x="0" y="7170924"/>
            <a:ext cx="914400" cy="30778"/>
          </a:xfrm>
          <a:prstGeom prst="rect">
            <a:avLst/>
          </a:prstGeom>
        </p:spPr>
        <p:txBody>
          <a:bodyPr/>
          <a:lstStyle/>
          <a:p>
            <a:fld id="{5C49669F-A6B0-45C8-9E96-E3ECF646095E}" type="datetime1">
              <a:rPr lang="en-US" smtClean="0"/>
              <a:t>6/15/2024</a:t>
            </a:fld>
            <a:endParaRPr lang="en-US" dirty="0"/>
          </a:p>
        </p:txBody>
      </p:sp>
    </p:spTree>
    <p:extLst>
      <p:ext uri="{BB962C8B-B14F-4D97-AF65-F5344CB8AC3E}">
        <p14:creationId xmlns:p14="http://schemas.microsoft.com/office/powerpoint/2010/main" val="1078718518"/>
      </p:ext>
    </p:extLst>
  </p:cSld>
  <p:clrMapOvr>
    <a:masterClrMapping/>
  </p:clrMapOvr>
  <p:extLst>
    <p:ext uri="{DCECCB84-F9BA-43D5-87BE-67443E8EF086}">
      <p15:sldGuideLst xmlns:p15="http://schemas.microsoft.com/office/powerpoint/2012/main">
        <p15:guide id="1" orient="horz" pos="3776" userDrawn="1">
          <p15:clr>
            <a:srgbClr val="FBAE40"/>
          </p15:clr>
        </p15:guide>
        <p15:guide id="2" orient="horz" pos="603" userDrawn="1">
          <p15:clr>
            <a:srgbClr val="FBAE40"/>
          </p15:clr>
        </p15:guide>
        <p15:guide id="3" orient="horz" pos="1014" userDrawn="1">
          <p15:clr>
            <a:srgbClr val="FBAE40"/>
          </p15:clr>
        </p15:guide>
        <p15:guide id="4" orient="horz" pos="3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spAutoFit/>
          </a:bodyPr>
          <a:lstStyle>
            <a:lvl1pPr>
              <a:defRPr/>
            </a:lvl1pPr>
          </a:lstStyle>
          <a:p>
            <a:r>
              <a:rPr lang="en-US" dirty="0"/>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a:xfrm>
            <a:off x="0" y="7170924"/>
            <a:ext cx="914400" cy="30778"/>
          </a:xfrm>
          <a:prstGeom prst="rect">
            <a:avLst/>
          </a:prstGeom>
        </p:spPr>
        <p:txBody>
          <a:bodyPr/>
          <a:lstStyle/>
          <a:p>
            <a:fld id="{563D2711-4916-4AC1-9EA9-C56F49A70B8A}" type="datetime1">
              <a:rPr lang="en-US" smtClean="0"/>
              <a:t>6/15/2024</a:t>
            </a:fld>
            <a:endParaRPr lang="en-US" dirty="0"/>
          </a:p>
        </p:txBody>
      </p:sp>
    </p:spTree>
    <p:extLst>
      <p:ext uri="{BB962C8B-B14F-4D97-AF65-F5344CB8AC3E}">
        <p14:creationId xmlns:p14="http://schemas.microsoft.com/office/powerpoint/2010/main" val="975390374"/>
      </p:ext>
    </p:extLst>
  </p:cSld>
  <p:clrMapOvr>
    <a:masterClrMapping/>
  </p:clrMapOvr>
  <p:extLst>
    <p:ext uri="{DCECCB84-F9BA-43D5-87BE-67443E8EF086}">
      <p15:sldGuideLst xmlns:p15="http://schemas.microsoft.com/office/powerpoint/2012/main">
        <p15:guide id="1" orient="horz" pos="3776" userDrawn="1">
          <p15:clr>
            <a:srgbClr val="FBAE40"/>
          </p15:clr>
        </p15:guide>
        <p15:guide id="3" orient="horz" pos="1016" userDrawn="1">
          <p15:clr>
            <a:srgbClr val="FBAE40"/>
          </p15:clr>
        </p15:guide>
        <p15:guide id="4" orient="horz" pos="3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8F242276-4B37-464E-82B5-A2CCFA8D2047}" type="datetime1">
              <a:rPr lang="en-US" smtClean="0"/>
              <a:t>6/15/2024</a:t>
            </a:fld>
            <a:endParaRPr lang="en-US" dirty="0"/>
          </a:p>
        </p:txBody>
      </p:sp>
    </p:spTree>
    <p:extLst>
      <p:ext uri="{BB962C8B-B14F-4D97-AF65-F5344CB8AC3E}">
        <p14:creationId xmlns:p14="http://schemas.microsoft.com/office/powerpoint/2010/main" val="3283214495"/>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bg bwMode="gray">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6E2E5F-88F6-294E-2647-CA754542B381}"/>
              </a:ext>
            </a:extLst>
          </p:cNvPr>
          <p:cNvSpPr/>
          <p:nvPr userDrawn="1"/>
        </p:nvSpPr>
        <p:spPr bwMode="gray">
          <a:xfrm>
            <a:off x="0" y="0"/>
            <a:ext cx="121920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8F242276-4B37-464E-82B5-A2CCFA8D2047}" type="datetime1">
              <a:rPr lang="en-US" smtClean="0"/>
              <a:t>6/15/2024</a:t>
            </a:fld>
            <a:endParaRPr lang="en-US" dirty="0"/>
          </a:p>
        </p:txBody>
      </p:sp>
      <p:sp>
        <p:nvSpPr>
          <p:cNvPr id="3" name="Picture Placeholder 4">
            <a:extLst>
              <a:ext uri="{FF2B5EF4-FFF2-40B4-BE49-F238E27FC236}">
                <a16:creationId xmlns:a16="http://schemas.microsoft.com/office/drawing/2014/main" id="{63AC4550-6DE0-81E4-FD06-86F140FEA2B5}"/>
              </a:ext>
              <a:ext uri="{C183D7F6-B498-43B3-948B-1728B52AA6E4}">
                <adec:decorative xmlns:adec="http://schemas.microsoft.com/office/drawing/2017/decorative" val="1"/>
              </a:ext>
            </a:extLst>
          </p:cNvPr>
          <p:cNvSpPr>
            <a:spLocks noGrp="1"/>
          </p:cNvSpPr>
          <p:nvPr>
            <p:ph type="pic" sz="quarter" idx="15" hasCustomPrompt="1"/>
          </p:nvPr>
        </p:nvSpPr>
        <p:spPr bwMode="gray">
          <a:xfrm>
            <a:off x="6807835" y="0"/>
            <a:ext cx="5384166" cy="59944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Tree>
    <p:extLst>
      <p:ext uri="{BB962C8B-B14F-4D97-AF65-F5344CB8AC3E}">
        <p14:creationId xmlns:p14="http://schemas.microsoft.com/office/powerpoint/2010/main" val="3451848441"/>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bg bwMode="gray">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6E2E5F-88F6-294E-2647-CA754542B381}"/>
              </a:ext>
            </a:extLst>
          </p:cNvPr>
          <p:cNvSpPr/>
          <p:nvPr userDrawn="1"/>
        </p:nvSpPr>
        <p:spPr bwMode="gray">
          <a:xfrm>
            <a:off x="0" y="0"/>
            <a:ext cx="70104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8F242276-4B37-464E-82B5-A2CCFA8D2047}" type="datetime1">
              <a:rPr lang="en-US" smtClean="0"/>
              <a:t>6/15/2024</a:t>
            </a:fld>
            <a:endParaRPr lang="en-US" dirty="0"/>
          </a:p>
        </p:txBody>
      </p:sp>
    </p:spTree>
    <p:extLst>
      <p:ext uri="{BB962C8B-B14F-4D97-AF65-F5344CB8AC3E}">
        <p14:creationId xmlns:p14="http://schemas.microsoft.com/office/powerpoint/2010/main" val="627477328"/>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lank">
    <p:bg bwMode="gray">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6E2E5F-88F6-294E-2647-CA754542B381}"/>
              </a:ext>
            </a:extLst>
          </p:cNvPr>
          <p:cNvSpPr/>
          <p:nvPr userDrawn="1"/>
        </p:nvSpPr>
        <p:spPr bwMode="gray">
          <a:xfrm>
            <a:off x="0" y="0"/>
            <a:ext cx="121920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8F242276-4B37-464E-82B5-A2CCFA8D2047}" type="datetime1">
              <a:rPr lang="en-US" smtClean="0"/>
              <a:t>6/15/2024</a:t>
            </a:fld>
            <a:endParaRPr lang="en-US" dirty="0"/>
          </a:p>
        </p:txBody>
      </p:sp>
    </p:spTree>
    <p:extLst>
      <p:ext uri="{BB962C8B-B14F-4D97-AF65-F5344CB8AC3E}">
        <p14:creationId xmlns:p14="http://schemas.microsoft.com/office/powerpoint/2010/main" val="2875966726"/>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bg bwMode="gray">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6E2E5F-88F6-294E-2647-CA754542B381}"/>
              </a:ext>
            </a:extLst>
          </p:cNvPr>
          <p:cNvSpPr/>
          <p:nvPr userDrawn="1"/>
        </p:nvSpPr>
        <p:spPr bwMode="gray">
          <a:xfrm>
            <a:off x="0" y="0"/>
            <a:ext cx="12192000" cy="59944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a:xfrm>
            <a:off x="0" y="7170924"/>
            <a:ext cx="914400" cy="30778"/>
          </a:xfrm>
          <a:prstGeom prst="rect">
            <a:avLst/>
          </a:prstGeom>
        </p:spPr>
        <p:txBody>
          <a:bodyPr/>
          <a:lstStyle/>
          <a:p>
            <a:fld id="{8F242276-4B37-464E-82B5-A2CCFA8D2047}" type="datetime1">
              <a:rPr lang="en-US" smtClean="0"/>
              <a:t>6/15/2024</a:t>
            </a:fld>
            <a:endParaRPr lang="en-US" dirty="0"/>
          </a:p>
        </p:txBody>
      </p:sp>
    </p:spTree>
    <p:extLst>
      <p:ext uri="{BB962C8B-B14F-4D97-AF65-F5344CB8AC3E}">
        <p14:creationId xmlns:p14="http://schemas.microsoft.com/office/powerpoint/2010/main" val="1713369940"/>
      </p:ext>
    </p:extLst>
  </p:cSld>
  <p:clrMapOvr>
    <a:masterClrMapping/>
  </p:clrMapOvr>
  <p:extLst>
    <p:ext uri="{DCECCB84-F9BA-43D5-87BE-67443E8EF086}">
      <p15:sldGuideLst xmlns:p15="http://schemas.microsoft.com/office/powerpoint/2012/main">
        <p15:guide id="1" orient="horz" pos="3776" userDrawn="1">
          <p15:clr>
            <a:srgbClr val="FBAE40"/>
          </p15:clr>
        </p15:guide>
        <p15:guide id="4" orient="horz" pos="34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dirty="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dirty="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dirty="0">
                <a:solidFill>
                  <a:schemeClr val="tx1"/>
                </a:solidFill>
                <a:latin typeface="+mn-lt"/>
              </a:rPr>
              <a:t>© 2024 Optum, Inc. All rights reserved. </a:t>
            </a:r>
          </a:p>
        </p:txBody>
      </p:sp>
      <p:pic>
        <p:nvPicPr>
          <p:cNvPr id="3" name="Optum Financial logo" descr="Optum Financial">
            <a:extLst>
              <a:ext uri="{FF2B5EF4-FFF2-40B4-BE49-F238E27FC236}">
                <a16:creationId xmlns:a16="http://schemas.microsoft.com/office/drawing/2014/main" id="{2FA97222-D115-A5E3-206E-597C71F0FF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42202" y="2742818"/>
            <a:ext cx="7092250" cy="902082"/>
          </a:xfrm>
          <a:prstGeom prst="rect">
            <a:avLst/>
          </a:prstGeom>
        </p:spPr>
      </p:pic>
    </p:spTree>
    <p:extLst>
      <p:ext uri="{BB962C8B-B14F-4D97-AF65-F5344CB8AC3E}">
        <p14:creationId xmlns:p14="http://schemas.microsoft.com/office/powerpoint/2010/main" val="20041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spAutoFit/>
          </a:bodyPr>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pic>
        <p:nvPicPr>
          <p:cNvPr id="3" name="Optum Financial logo" descr="Optum Financial">
            <a:extLst>
              <a:ext uri="{FF2B5EF4-FFF2-40B4-BE49-F238E27FC236}">
                <a16:creationId xmlns:a16="http://schemas.microsoft.com/office/drawing/2014/main" id="{19314405-DC79-72C7-5EA5-E3384E2F4A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702" y="850518"/>
            <a:ext cx="3581536" cy="455545"/>
          </a:xfrm>
          <a:prstGeom prst="rect">
            <a:avLst/>
          </a:prstGeom>
        </p:spPr>
      </p:pic>
    </p:spTree>
    <p:extLst>
      <p:ext uri="{BB962C8B-B14F-4D97-AF65-F5344CB8AC3E}">
        <p14:creationId xmlns:p14="http://schemas.microsoft.com/office/powerpoint/2010/main" val="10036838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7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5316505" y="6425782"/>
            <a:ext cx="1559559" cy="124459"/>
          </a:xfrm>
          <a:prstGeom prst="rect">
            <a:avLst/>
          </a:prstGeom>
        </p:spPr>
        <p:txBody>
          <a:bodyPr lIns="0" tIns="0" rIns="0" bIns="0"/>
          <a:lstStyle>
            <a:lvl1pPr>
              <a:defRPr sz="700" b="0" i="0">
                <a:solidFill>
                  <a:srgbClr val="5A5A5A"/>
                </a:solidFill>
                <a:latin typeface="Arial"/>
                <a:cs typeface="Arial"/>
              </a:defRPr>
            </a:lvl1pPr>
          </a:lstStyle>
          <a:p>
            <a:pPr marL="12700">
              <a:lnSpc>
                <a:spcPct val="100000"/>
              </a:lnSpc>
              <a:spcBef>
                <a:spcPts val="30"/>
              </a:spcBef>
            </a:pPr>
            <a:r>
              <a:rPr dirty="0"/>
              <a:t>©</a:t>
            </a:r>
            <a:r>
              <a:rPr spc="-25" dirty="0"/>
              <a:t> </a:t>
            </a:r>
            <a:r>
              <a:rPr dirty="0"/>
              <a:t>2022</a:t>
            </a:r>
            <a:r>
              <a:rPr spc="-10" dirty="0"/>
              <a:t> </a:t>
            </a:r>
            <a:r>
              <a:rPr dirty="0"/>
              <a:t>Optum,</a:t>
            </a:r>
            <a:r>
              <a:rPr spc="10" dirty="0"/>
              <a:t> </a:t>
            </a:r>
            <a:r>
              <a:rPr dirty="0"/>
              <a:t>Inc. All</a:t>
            </a:r>
            <a:r>
              <a:rPr spc="-35" dirty="0"/>
              <a:t> </a:t>
            </a:r>
            <a:r>
              <a:rPr dirty="0"/>
              <a:t>rights </a:t>
            </a:r>
            <a:r>
              <a:rPr spc="-10" dirty="0"/>
              <a:t>reserved.</a:t>
            </a: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6/15/2024</a:t>
            </a:fld>
            <a:endParaRPr lang="en-US"/>
          </a:p>
        </p:txBody>
      </p:sp>
      <p:sp>
        <p:nvSpPr>
          <p:cNvPr id="7" name="Holder 7"/>
          <p:cNvSpPr>
            <a:spLocks noGrp="1"/>
          </p:cNvSpPr>
          <p:nvPr>
            <p:ph type="sldNum" sz="quarter" idx="7"/>
          </p:nvPr>
        </p:nvSpPr>
        <p:spPr>
          <a:xfrm>
            <a:off x="11553254" y="6390483"/>
            <a:ext cx="229489" cy="167004"/>
          </a:xfrm>
          <a:prstGeom prst="rect">
            <a:avLst/>
          </a:prstGeom>
        </p:spPr>
        <p:txBody>
          <a:bodyPr lIns="0" tIns="0" rIns="0" bIns="0"/>
          <a:lstStyle>
            <a:lvl1pPr>
              <a:defRPr sz="1000" b="1" i="0">
                <a:solidFill>
                  <a:srgbClr val="5A5A5A"/>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1030074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25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5500" b="1" i="0">
                <a:solidFill>
                  <a:srgbClr val="002577"/>
                </a:solidFill>
                <a:latin typeface="Arial"/>
                <a:cs typeface="Arial"/>
              </a:defRPr>
            </a:lvl1pPr>
          </a:lstStyle>
          <a:p>
            <a:endParaRPr/>
          </a:p>
        </p:txBody>
      </p:sp>
      <p:sp>
        <p:nvSpPr>
          <p:cNvPr id="4" name="Holder 4"/>
          <p:cNvSpPr>
            <a:spLocks noGrp="1"/>
          </p:cNvSpPr>
          <p:nvPr>
            <p:ph type="ftr" sz="quarter" idx="5"/>
          </p:nvPr>
        </p:nvSpPr>
        <p:spPr>
          <a:xfrm>
            <a:off x="5316505" y="6425782"/>
            <a:ext cx="1559559" cy="124459"/>
          </a:xfrm>
          <a:prstGeom prst="rect">
            <a:avLst/>
          </a:prstGeom>
        </p:spPr>
        <p:txBody>
          <a:bodyPr lIns="0" tIns="0" rIns="0" bIns="0"/>
          <a:lstStyle>
            <a:lvl1pPr>
              <a:defRPr sz="700" b="0" i="0">
                <a:solidFill>
                  <a:srgbClr val="5A5A5A"/>
                </a:solidFill>
                <a:latin typeface="Arial"/>
                <a:cs typeface="Arial"/>
              </a:defRPr>
            </a:lvl1pPr>
          </a:lstStyle>
          <a:p>
            <a:pPr marL="12700">
              <a:lnSpc>
                <a:spcPct val="100000"/>
              </a:lnSpc>
              <a:spcBef>
                <a:spcPts val="30"/>
              </a:spcBef>
            </a:pPr>
            <a:r>
              <a:rPr dirty="0"/>
              <a:t>©</a:t>
            </a:r>
            <a:r>
              <a:rPr spc="-25" dirty="0"/>
              <a:t> </a:t>
            </a:r>
            <a:r>
              <a:rPr dirty="0"/>
              <a:t>2022</a:t>
            </a:r>
            <a:r>
              <a:rPr spc="-10" dirty="0"/>
              <a:t> </a:t>
            </a:r>
            <a:r>
              <a:rPr dirty="0"/>
              <a:t>Optum,</a:t>
            </a:r>
            <a:r>
              <a:rPr spc="10" dirty="0"/>
              <a:t> </a:t>
            </a:r>
            <a:r>
              <a:rPr dirty="0"/>
              <a:t>Inc. All</a:t>
            </a:r>
            <a:r>
              <a:rPr spc="-35" dirty="0"/>
              <a:t> </a:t>
            </a:r>
            <a:r>
              <a:rPr dirty="0"/>
              <a:t>rights </a:t>
            </a:r>
            <a:r>
              <a:rPr spc="-10" dirty="0"/>
              <a:t>reserved.</a:t>
            </a: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6/15/2024</a:t>
            </a:fld>
            <a:endParaRPr lang="en-US"/>
          </a:p>
        </p:txBody>
      </p:sp>
      <p:sp>
        <p:nvSpPr>
          <p:cNvPr id="6" name="Holder 6"/>
          <p:cNvSpPr>
            <a:spLocks noGrp="1"/>
          </p:cNvSpPr>
          <p:nvPr>
            <p:ph type="sldNum" sz="quarter" idx="7"/>
          </p:nvPr>
        </p:nvSpPr>
        <p:spPr>
          <a:xfrm>
            <a:off x="11553254" y="6390483"/>
            <a:ext cx="229489" cy="167004"/>
          </a:xfrm>
          <a:prstGeom prst="rect">
            <a:avLst/>
          </a:prstGeom>
        </p:spPr>
        <p:txBody>
          <a:bodyPr lIns="0" tIns="0" rIns="0" bIns="0"/>
          <a:lstStyle>
            <a:lvl1pPr>
              <a:defRPr sz="1000" b="1" i="0">
                <a:solidFill>
                  <a:srgbClr val="5A5A5A"/>
                </a:solidFill>
                <a:latin typeface="Arial"/>
                <a:cs typeface="Arial"/>
              </a:defRPr>
            </a:lvl1pPr>
          </a:lstStyle>
          <a:p>
            <a:pPr marL="107950">
              <a:lnSpc>
                <a:spcPct val="100000"/>
              </a:lnSpc>
            </a:pPr>
            <a:fld id="{81D60167-4931-47E6-BA6A-407CBD079E47}" type="slidenum">
              <a:rPr spc="-50" dirty="0"/>
              <a:t>‹#›</a:t>
            </a:fld>
            <a:endParaRPr spc="-50" dirty="0"/>
          </a:p>
        </p:txBody>
      </p:sp>
    </p:spTree>
    <p:extLst>
      <p:ext uri="{BB962C8B-B14F-4D97-AF65-F5344CB8AC3E}">
        <p14:creationId xmlns:p14="http://schemas.microsoft.com/office/powerpoint/2010/main" val="7408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04">
    <p:bg>
      <p:bgPr>
        <a:solidFill>
          <a:schemeClr val="bg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602CFF5-9BBC-863E-C089-A676996FA394}"/>
              </a:ext>
              <a:ext uri="{C183D7F6-B498-43B3-948B-1728B52AA6E4}">
                <adec:decorative xmlns:adec="http://schemas.microsoft.com/office/drawing/2017/decorative" val="1"/>
              </a:ext>
            </a:extLst>
          </p:cNvPr>
          <p:cNvSpPr>
            <a:spLocks noGrp="1"/>
          </p:cNvSpPr>
          <p:nvPr>
            <p:ph type="pic" sz="quarter" idx="15" hasCustomPrompt="1"/>
          </p:nvPr>
        </p:nvSpPr>
        <p:spPr bwMode="gray">
          <a:xfrm>
            <a:off x="6032150" y="0"/>
            <a:ext cx="6159851" cy="6858000"/>
          </a:xfrm>
          <a:custGeom>
            <a:avLst/>
            <a:gdLst>
              <a:gd name="connsiteX0" fmla="*/ 1344464 w 6159851"/>
              <a:gd name="connsiteY0" fmla="*/ 0 h 6858000"/>
              <a:gd name="connsiteX1" fmla="*/ 6159851 w 6159851"/>
              <a:gd name="connsiteY1" fmla="*/ 0 h 6858000"/>
              <a:gd name="connsiteX2" fmla="*/ 6159851 w 6159851"/>
              <a:gd name="connsiteY2" fmla="*/ 6858000 h 6858000"/>
              <a:gd name="connsiteX3" fmla="*/ 1344464 w 6159851"/>
              <a:gd name="connsiteY3" fmla="*/ 6858000 h 6858000"/>
              <a:gd name="connsiteX4" fmla="*/ 1311470 w 6159851"/>
              <a:gd name="connsiteY4" fmla="*/ 6823394 h 6858000"/>
              <a:gd name="connsiteX5" fmla="*/ 0 w 6159851"/>
              <a:gd name="connsiteY5" fmla="*/ 3429000 h 6858000"/>
              <a:gd name="connsiteX6" fmla="*/ 1311470 w 6159851"/>
              <a:gd name="connsiteY6" fmla="*/ 346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9851" h="6858000">
                <a:moveTo>
                  <a:pt x="1344464" y="0"/>
                </a:moveTo>
                <a:lnTo>
                  <a:pt x="6159851" y="0"/>
                </a:lnTo>
                <a:lnTo>
                  <a:pt x="6159851" y="6858000"/>
                </a:lnTo>
                <a:lnTo>
                  <a:pt x="1344464" y="6858000"/>
                </a:lnTo>
                <a:lnTo>
                  <a:pt x="1311470" y="6823394"/>
                </a:lnTo>
                <a:cubicBezTo>
                  <a:pt x="496631" y="5926872"/>
                  <a:pt x="0" y="4735933"/>
                  <a:pt x="0" y="3429000"/>
                </a:cubicBezTo>
                <a:cubicBezTo>
                  <a:pt x="0" y="2122067"/>
                  <a:pt x="496631" y="931128"/>
                  <a:pt x="1311470" y="34607"/>
                </a:cubicBezTo>
                <a:close/>
              </a:path>
            </a:pathLst>
          </a:custGeom>
          <a:noFill/>
        </p:spPr>
        <p:txBody>
          <a:bodyPr wrap="square" lIns="914400" rIns="914400">
            <a:no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spTree>
    <p:extLst>
      <p:ext uri="{BB962C8B-B14F-4D97-AF65-F5344CB8AC3E}">
        <p14:creationId xmlns:p14="http://schemas.microsoft.com/office/powerpoint/2010/main" val="274829396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spAutoFit/>
          </a:bodyPr>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pic>
        <p:nvPicPr>
          <p:cNvPr id="5" name="Optum Financial logo" descr="Optum Financial">
            <a:extLst>
              <a:ext uri="{FF2B5EF4-FFF2-40B4-BE49-F238E27FC236}">
                <a16:creationId xmlns:a16="http://schemas.microsoft.com/office/drawing/2014/main" id="{E88D429D-8C18-77B6-AB88-252282B188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702" y="850518"/>
            <a:ext cx="3581536" cy="455545"/>
          </a:xfrm>
          <a:prstGeom prst="rect">
            <a:avLst/>
          </a:prstGeom>
        </p:spPr>
      </p:pic>
    </p:spTree>
    <p:extLst>
      <p:ext uri="{BB962C8B-B14F-4D97-AF65-F5344CB8AC3E}">
        <p14:creationId xmlns:p14="http://schemas.microsoft.com/office/powerpoint/2010/main" val="391148985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spAutoFit/>
          </a:bodyPr>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pic>
        <p:nvPicPr>
          <p:cNvPr id="5" name="Optum Financial logo" descr="Optum Financial">
            <a:extLst>
              <a:ext uri="{FF2B5EF4-FFF2-40B4-BE49-F238E27FC236}">
                <a16:creationId xmlns:a16="http://schemas.microsoft.com/office/drawing/2014/main" id="{E3B2E144-D3E9-BC4E-4F60-88EF79E540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702" y="850518"/>
            <a:ext cx="3581536" cy="455545"/>
          </a:xfrm>
          <a:prstGeom prst="rect">
            <a:avLst/>
          </a:prstGeom>
        </p:spPr>
      </p:pic>
    </p:spTree>
    <p:extLst>
      <p:ext uri="{BB962C8B-B14F-4D97-AF65-F5344CB8AC3E}">
        <p14:creationId xmlns:p14="http://schemas.microsoft.com/office/powerpoint/2010/main" val="6109135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7">
    <p:bg>
      <p:bgPr>
        <a:solidFill>
          <a:srgbClr val="FBF9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spAutoFit/>
          </a:bodyPr>
          <a:lstStyle>
            <a:lvl1pPr>
              <a:defRPr sz="4500"/>
            </a:lvl1pPr>
          </a:lstStyle>
          <a:p>
            <a:r>
              <a:rPr lang="en-US" dirty="0"/>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dirty="0"/>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noFill/>
        </p:spPr>
        <p:txBody>
          <a:bodyPr lIns="914400" rIns="914400">
            <a:normAutofit/>
          </a:bodyPr>
          <a:lstStyle>
            <a:lvl1pPr algn="ctr">
              <a:defRPr sz="1400"/>
            </a:lvl1pPr>
          </a:lstStyle>
          <a:p>
            <a:br>
              <a:rPr lang="en-US" dirty="0"/>
            </a:br>
            <a:br>
              <a:rPr lang="en-US" dirty="0"/>
            </a:br>
            <a:br>
              <a:rPr lang="en-US" dirty="0"/>
            </a:br>
            <a:r>
              <a:rPr lang="en-US" dirty="0"/>
              <a:t>An image or illustration should be inserted into this region, but the dimensions should remain unchanged. </a:t>
            </a:r>
            <a:br>
              <a:rPr lang="en-US" dirty="0"/>
            </a:br>
            <a:br>
              <a:rPr lang="en-US" dirty="0"/>
            </a:br>
            <a:r>
              <a:rPr lang="en-US" dirty="0"/>
              <a:t>To access brand approved photography, visit: brand.optum.com/content/photography-library.</a:t>
            </a:r>
            <a:br>
              <a:rPr lang="en-US" dirty="0"/>
            </a:br>
            <a:br>
              <a:rPr lang="en-US" dirty="0"/>
            </a:br>
            <a:r>
              <a:rPr lang="en-US" dirty="0"/>
              <a:t>The above page also provides instructions for requesting the appropriate Secure groups.</a:t>
            </a:r>
            <a:br>
              <a:rPr lang="en-US" dirty="0"/>
            </a:br>
            <a:br>
              <a:rPr lang="en-US" dirty="0"/>
            </a:br>
            <a:br>
              <a:rPr lang="en-US" dirty="0"/>
            </a:br>
            <a:br>
              <a:rPr lang="en-US" dirty="0"/>
            </a:br>
            <a:br>
              <a:rPr lang="en-US" dirty="0"/>
            </a:br>
            <a:br>
              <a:rPr lang="en-US" dirty="0"/>
            </a:br>
            <a:r>
              <a:rPr lang="en-US" dirty="0"/>
              <a:t>To access brand approved illustrations, visit: brand.optum.com/content/illustration-library. </a:t>
            </a:r>
            <a:br>
              <a:rPr lang="en-US" dirty="0"/>
            </a:br>
            <a:br>
              <a:rPr lang="en-US" dirty="0"/>
            </a:br>
            <a:r>
              <a:rPr lang="en-US" dirty="0"/>
              <a:t>Once an illustration is downloaded, insert the SVG from within the PowerPoint folder.</a:t>
            </a:r>
          </a:p>
        </p:txBody>
      </p:sp>
      <p:pic>
        <p:nvPicPr>
          <p:cNvPr id="5" name="Optum Financial logo" descr="Optum Financial">
            <a:extLst>
              <a:ext uri="{FF2B5EF4-FFF2-40B4-BE49-F238E27FC236}">
                <a16:creationId xmlns:a16="http://schemas.microsoft.com/office/drawing/2014/main" id="{4488E7E9-EB90-9395-41F9-FB1ED8845D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6702" y="850518"/>
            <a:ext cx="3581536" cy="455545"/>
          </a:xfrm>
          <a:prstGeom prst="rect">
            <a:avLst/>
          </a:prstGeom>
        </p:spPr>
      </p:pic>
    </p:spTree>
    <p:extLst>
      <p:ext uri="{BB962C8B-B14F-4D97-AF65-F5344CB8AC3E}">
        <p14:creationId xmlns:p14="http://schemas.microsoft.com/office/powerpoint/2010/main" val="58470551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dirty="0">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4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spAutoFit/>
          </a:bodyPr>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8DDE5A22-EAF8-4C1A-AC51-DA6B599674BD}" type="datetime1">
              <a:rPr lang="en-US" smtClean="0"/>
              <a:t>6/15/2024</a:t>
            </a:fld>
            <a:endParaRPr lang="en-US" dirty="0"/>
          </a:p>
        </p:txBody>
      </p:sp>
    </p:spTree>
    <p:extLst>
      <p:ext uri="{BB962C8B-B14F-4D97-AF65-F5344CB8AC3E}">
        <p14:creationId xmlns:p14="http://schemas.microsoft.com/office/powerpoint/2010/main" val="24658691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6"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spAutoFit/>
          </a:bodyPr>
          <a:lstStyle>
            <a:lvl1pPr algn="ctr">
              <a:defRPr sz="5500"/>
            </a:lvl1pPr>
          </a:lstStyle>
          <a:p>
            <a:r>
              <a:rPr lang="en-US" dirty="0"/>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 (optional); Arial 24pt, sentence case</a:t>
            </a:r>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a:xfrm>
            <a:off x="0" y="7170924"/>
            <a:ext cx="914400" cy="30778"/>
          </a:xfrm>
          <a:prstGeom prst="rect">
            <a:avLst/>
          </a:prstGeom>
        </p:spPr>
        <p:txBody>
          <a:bodyPr/>
          <a:lstStyle/>
          <a:p>
            <a:fld id="{AA231FC8-4CC9-4D4D-9D42-4100B12BBFD2}" type="datetime1">
              <a:rPr lang="en-US" smtClean="0"/>
              <a:t>6/15/2024</a:t>
            </a:fld>
            <a:endParaRPr lang="en-US" dirty="0"/>
          </a:p>
        </p:txBody>
      </p:sp>
    </p:spTree>
    <p:extLst>
      <p:ext uri="{BB962C8B-B14F-4D97-AF65-F5344CB8AC3E}">
        <p14:creationId xmlns:p14="http://schemas.microsoft.com/office/powerpoint/2010/main" val="29125007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userDrawn="1">
          <p15:clr>
            <a:srgbClr val="FBAE40"/>
          </p15:clr>
        </p15:guide>
        <p15:guide id="2" pos="6577" userDrawn="1">
          <p15:clr>
            <a:srgbClr val="FBAE40"/>
          </p15:clr>
        </p15:guide>
        <p15:guide id="3" orient="horz" pos="2505" userDrawn="1">
          <p15:clr>
            <a:srgbClr val="FBAE40"/>
          </p15:clr>
        </p15:guide>
        <p15:guide id="4" orient="horz" pos="26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dirty="0">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dirty="0">
                <a:solidFill>
                  <a:schemeClr val="tx1"/>
                </a:solidFill>
              </a:rPr>
              <a:t>© 2024 Optum, Inc. All rights reserved.</a:t>
            </a:r>
          </a:p>
        </p:txBody>
      </p:sp>
      <p:pic>
        <p:nvPicPr>
          <p:cNvPr id="6" name="Optum Financial logo" descr="Optum Financial">
            <a:extLst>
              <a:ext uri="{FF2B5EF4-FFF2-40B4-BE49-F238E27FC236}">
                <a16:creationId xmlns:a16="http://schemas.microsoft.com/office/drawing/2014/main" id="{50ED760A-6934-7658-7792-18EB06125DB6}"/>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457200" y="6340093"/>
            <a:ext cx="1809750" cy="230187"/>
          </a:xfrm>
          <a:prstGeom prst="rect">
            <a:avLst/>
          </a:prstGeom>
        </p:spPr>
      </p:pic>
    </p:spTree>
    <p:extLst>
      <p:ext uri="{BB962C8B-B14F-4D97-AF65-F5344CB8AC3E}">
        <p14:creationId xmlns:p14="http://schemas.microsoft.com/office/powerpoint/2010/main" val="3529229862"/>
      </p:ext>
    </p:extLst>
  </p:cSld>
  <p:clrMap bg1="lt1" tx1="dk1" bg2="lt2" tx2="dk2" accent1="accent1" accent2="accent2" accent3="accent3" accent4="accent4" accent5="accent5" accent6="accent6" hlink="hlink" folHlink="folHlink"/>
  <p:sldLayoutIdLst>
    <p:sldLayoutId id="2147483675" r:id="rId1"/>
    <p:sldLayoutId id="2147483711" r:id="rId2"/>
    <p:sldLayoutId id="2147483712" r:id="rId3"/>
    <p:sldLayoutId id="2147483707" r:id="rId4"/>
    <p:sldLayoutId id="2147483702" r:id="rId5"/>
    <p:sldLayoutId id="2147483703" r:id="rId6"/>
    <p:sldLayoutId id="2147483676" r:id="rId7"/>
    <p:sldLayoutId id="2147483685" r:id="rId8"/>
    <p:sldLayoutId id="2147483684" r:id="rId9"/>
    <p:sldLayoutId id="2147483677" r:id="rId10"/>
    <p:sldLayoutId id="2147483654" r:id="rId11"/>
    <p:sldLayoutId id="2147483662" r:id="rId12"/>
    <p:sldLayoutId id="2147483683" r:id="rId13"/>
    <p:sldLayoutId id="2147483655" r:id="rId14"/>
    <p:sldLayoutId id="2147483713" r:id="rId15"/>
    <p:sldLayoutId id="2147483714" r:id="rId16"/>
    <p:sldLayoutId id="2147483715" r:id="rId17"/>
    <p:sldLayoutId id="2147483716" r:id="rId18"/>
    <p:sldLayoutId id="2147483663" r:id="rId19"/>
    <p:sldLayoutId id="2147483660" r:id="rId20"/>
    <p:sldLayoutId id="2147483709" r:id="rId21"/>
    <p:sldLayoutId id="2147483710" r:id="rId22"/>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C35EA4"/>
          </p15:clr>
        </p15:guide>
        <p15:guide id="4" pos="7390"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D5C74-3C3D-7320-3FA4-7BC8C004E8D3}"/>
              </a:ext>
            </a:extLst>
          </p:cNvPr>
          <p:cNvSpPr>
            <a:spLocks noGrp="1"/>
          </p:cNvSpPr>
          <p:nvPr>
            <p:ph type="title"/>
          </p:nvPr>
        </p:nvSpPr>
        <p:spPr>
          <a:xfrm>
            <a:off x="463462" y="3073535"/>
            <a:ext cx="4709160" cy="1246495"/>
          </a:xfrm>
        </p:spPr>
        <p:txBody>
          <a:bodyPr/>
          <a:lstStyle/>
          <a:p>
            <a:r>
              <a:rPr lang="en-US" dirty="0"/>
              <a:t>Welcome to Open Enrollment</a:t>
            </a:r>
          </a:p>
        </p:txBody>
      </p:sp>
      <p:sp>
        <p:nvSpPr>
          <p:cNvPr id="6" name="Text Placeholder 5">
            <a:extLst>
              <a:ext uri="{FF2B5EF4-FFF2-40B4-BE49-F238E27FC236}">
                <a16:creationId xmlns:a16="http://schemas.microsoft.com/office/drawing/2014/main" id="{391936DC-853C-6B85-FC66-111A5E0B5BDC}"/>
              </a:ext>
            </a:extLst>
          </p:cNvPr>
          <p:cNvSpPr>
            <a:spLocks noGrp="1"/>
          </p:cNvSpPr>
          <p:nvPr>
            <p:ph type="body" sz="quarter" idx="10"/>
          </p:nvPr>
        </p:nvSpPr>
        <p:spPr>
          <a:xfrm>
            <a:off x="463461" y="4635651"/>
            <a:ext cx="5669709" cy="553998"/>
          </a:xfrm>
        </p:spPr>
        <p:txBody>
          <a:bodyPr/>
          <a:lstStyle/>
          <a:p>
            <a:r>
              <a:rPr lang="en-US" dirty="0"/>
              <a:t>Your introduction to financial health benefit accounts</a:t>
            </a:r>
          </a:p>
        </p:txBody>
      </p:sp>
      <p:sp>
        <p:nvSpPr>
          <p:cNvPr id="5" name="Text Placeholder 4">
            <a:extLst>
              <a:ext uri="{FF2B5EF4-FFF2-40B4-BE49-F238E27FC236}">
                <a16:creationId xmlns:a16="http://schemas.microsoft.com/office/drawing/2014/main" id="{4FAA54D3-CF8A-F47B-5212-25ADD0B4EE8D}"/>
              </a:ext>
            </a:extLst>
          </p:cNvPr>
          <p:cNvSpPr>
            <a:spLocks noGrp="1"/>
          </p:cNvSpPr>
          <p:nvPr>
            <p:ph type="body" sz="quarter" idx="11"/>
          </p:nvPr>
        </p:nvSpPr>
        <p:spPr/>
        <p:txBody>
          <a:bodyPr/>
          <a:lstStyle/>
          <a:p>
            <a:endParaRPr lang="en-US"/>
          </a:p>
        </p:txBody>
      </p:sp>
      <p:pic>
        <p:nvPicPr>
          <p:cNvPr id="9" name="Picture Placeholder 8">
            <a:extLst>
              <a:ext uri="{FF2B5EF4-FFF2-40B4-BE49-F238E27FC236}">
                <a16:creationId xmlns:a16="http://schemas.microsoft.com/office/drawing/2014/main" id="{0A5F2908-BBE3-D99E-AA70-0057A26E29A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p:pic>
    </p:spTree>
    <p:extLst>
      <p:ext uri="{BB962C8B-B14F-4D97-AF65-F5344CB8AC3E}">
        <p14:creationId xmlns:p14="http://schemas.microsoft.com/office/powerpoint/2010/main" val="90204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0">
            <a:extLst>
              <a:ext uri="{FF2B5EF4-FFF2-40B4-BE49-F238E27FC236}">
                <a16:creationId xmlns:a16="http://schemas.microsoft.com/office/drawing/2014/main" id="{4A48D9AA-0150-6A6D-D681-856820C84A79}"/>
              </a:ext>
            </a:extLst>
          </p:cNvPr>
          <p:cNvSpPr txBox="1">
            <a:spLocks/>
          </p:cNvSpPr>
          <p:nvPr/>
        </p:nvSpPr>
        <p:spPr>
          <a:xfrm>
            <a:off x="457200" y="597001"/>
            <a:ext cx="1184275" cy="304699"/>
          </a:xfrm>
          <a:prstGeom prst="rect">
            <a:avLst/>
          </a:prstGeom>
          <a:ln>
            <a:noFill/>
          </a:ln>
        </p:spPr>
        <p:txBody>
          <a:bodyPr lIns="0" tIns="0" rIns="0" bIns="0"/>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sz="2800" dirty="0"/>
              <a:t>Spend</a:t>
            </a:r>
          </a:p>
        </p:txBody>
      </p:sp>
      <p:sp>
        <p:nvSpPr>
          <p:cNvPr id="8" name="object 2">
            <a:extLst>
              <a:ext uri="{FF2B5EF4-FFF2-40B4-BE49-F238E27FC236}">
                <a16:creationId xmlns:a16="http://schemas.microsoft.com/office/drawing/2014/main" id="{A126125B-A4B3-1F0A-4AF9-F4A87C81C64A}"/>
              </a:ext>
            </a:extLst>
          </p:cNvPr>
          <p:cNvSpPr txBox="1"/>
          <p:nvPr/>
        </p:nvSpPr>
        <p:spPr>
          <a:xfrm>
            <a:off x="457200" y="1386433"/>
            <a:ext cx="4648200" cy="268288"/>
          </a:xfrm>
          <a:prstGeom prst="rect">
            <a:avLst/>
          </a:prstGeom>
          <a:ln>
            <a:noFill/>
          </a:ln>
        </p:spPr>
        <p:txBody>
          <a:bodyPr vert="horz" wrap="square" lIns="0" tIns="12700" rIns="0" bIns="0" rtlCol="0" anchor="t" anchorCtr="0">
            <a:noAutofit/>
          </a:bodyPr>
          <a:lstStyle/>
          <a:p>
            <a:pPr marL="0" marR="0">
              <a:spcBef>
                <a:spcPts val="0"/>
              </a:spcBef>
              <a:spcAft>
                <a:spcPts val="0"/>
              </a:spcAft>
            </a:pPr>
            <a:r>
              <a:rPr lang="en-US" sz="1600" kern="0" dirty="0">
                <a:effectLst/>
                <a:latin typeface="Arial" panose="020B0604020202020204" pitchFamily="34" charset="0"/>
                <a:ea typeface="Times New Roman" panose="02020603050405020304" pitchFamily="18" charset="0"/>
              </a:rPr>
              <a:t>Examples of HSA-qualified medical expenses:</a:t>
            </a:r>
            <a:r>
              <a:rPr lang="en-US" sz="1600" dirty="0">
                <a:effectLst/>
                <a:latin typeface="Arial" panose="020B0604020202020204" pitchFamily="34" charset="0"/>
                <a:ea typeface="Times New Roman" panose="02020603050405020304" pitchFamily="18" charset="0"/>
              </a:rPr>
              <a:t> </a:t>
            </a:r>
            <a:endParaRPr lang="en-US" sz="1600" kern="100" dirty="0"/>
          </a:p>
        </p:txBody>
      </p:sp>
      <p:grpSp>
        <p:nvGrpSpPr>
          <p:cNvPr id="65" name="Group 64">
            <a:extLst>
              <a:ext uri="{FF2B5EF4-FFF2-40B4-BE49-F238E27FC236}">
                <a16:creationId xmlns:a16="http://schemas.microsoft.com/office/drawing/2014/main" id="{7B3327FA-B2DA-BCA1-FE43-3A4088573C45}"/>
              </a:ext>
            </a:extLst>
          </p:cNvPr>
          <p:cNvGrpSpPr/>
          <p:nvPr/>
        </p:nvGrpSpPr>
        <p:grpSpPr>
          <a:xfrm>
            <a:off x="440531" y="2714915"/>
            <a:ext cx="2264569" cy="660400"/>
            <a:chOff x="440531" y="2502324"/>
            <a:chExt cx="2264569" cy="660400"/>
          </a:xfrm>
        </p:grpSpPr>
        <p:sp>
          <p:nvSpPr>
            <p:cNvPr id="7" name="object 2">
              <a:extLst>
                <a:ext uri="{FF2B5EF4-FFF2-40B4-BE49-F238E27FC236}">
                  <a16:creationId xmlns:a16="http://schemas.microsoft.com/office/drawing/2014/main" id="{25EC4ECF-EF12-7CEF-ACD6-13EBD2C0034D}"/>
                </a:ext>
              </a:extLst>
            </p:cNvPr>
            <p:cNvSpPr txBox="1"/>
            <p:nvPr/>
          </p:nvSpPr>
          <p:spPr>
            <a:xfrm>
              <a:off x="1066800" y="2502324"/>
              <a:ext cx="16383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Chiropractic care</a:t>
              </a:r>
            </a:p>
          </p:txBody>
        </p:sp>
        <p:pic>
          <p:nvPicPr>
            <p:cNvPr id="31" name="Picture 30">
              <a:extLst>
                <a:ext uri="{FF2B5EF4-FFF2-40B4-BE49-F238E27FC236}">
                  <a16:creationId xmlns:a16="http://schemas.microsoft.com/office/drawing/2014/main" id="{C0A9476E-65A1-E77B-C46D-86915F0F14A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40531" y="2558204"/>
              <a:ext cx="548640" cy="548640"/>
            </a:xfrm>
            <a:prstGeom prst="rect">
              <a:avLst/>
            </a:prstGeom>
            <a:ln>
              <a:noFill/>
            </a:ln>
          </p:spPr>
        </p:pic>
      </p:grpSp>
      <p:grpSp>
        <p:nvGrpSpPr>
          <p:cNvPr id="64" name="Group 63">
            <a:extLst>
              <a:ext uri="{FF2B5EF4-FFF2-40B4-BE49-F238E27FC236}">
                <a16:creationId xmlns:a16="http://schemas.microsoft.com/office/drawing/2014/main" id="{C4F9660B-5E44-BDEE-8F01-A3424EFB4CCD}"/>
              </a:ext>
            </a:extLst>
          </p:cNvPr>
          <p:cNvGrpSpPr/>
          <p:nvPr/>
        </p:nvGrpSpPr>
        <p:grpSpPr>
          <a:xfrm>
            <a:off x="440531" y="1813561"/>
            <a:ext cx="1896269" cy="660400"/>
            <a:chOff x="440531" y="1661161"/>
            <a:chExt cx="1896269" cy="660400"/>
          </a:xfrm>
        </p:grpSpPr>
        <p:sp>
          <p:nvSpPr>
            <p:cNvPr id="6" name="object 2">
              <a:extLst>
                <a:ext uri="{FF2B5EF4-FFF2-40B4-BE49-F238E27FC236}">
                  <a16:creationId xmlns:a16="http://schemas.microsoft.com/office/drawing/2014/main" id="{CA8D5B9A-066E-1144-AB38-A9859EDB7868}"/>
                </a:ext>
              </a:extLst>
            </p:cNvPr>
            <p:cNvSpPr txBox="1"/>
            <p:nvPr/>
          </p:nvSpPr>
          <p:spPr>
            <a:xfrm>
              <a:off x="1066800" y="1661161"/>
              <a:ext cx="1270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Acupuncture</a:t>
              </a:r>
            </a:p>
          </p:txBody>
        </p:sp>
        <p:pic>
          <p:nvPicPr>
            <p:cNvPr id="30" name="Picture 29">
              <a:extLst>
                <a:ext uri="{FF2B5EF4-FFF2-40B4-BE49-F238E27FC236}">
                  <a16:creationId xmlns:a16="http://schemas.microsoft.com/office/drawing/2014/main" id="{BFB5C3C4-FBEA-529F-AB76-B65A9818D6C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40531" y="1717041"/>
              <a:ext cx="548640" cy="548640"/>
            </a:xfrm>
            <a:prstGeom prst="rect">
              <a:avLst/>
            </a:prstGeom>
            <a:ln>
              <a:noFill/>
            </a:ln>
          </p:spPr>
        </p:pic>
      </p:grpSp>
      <p:grpSp>
        <p:nvGrpSpPr>
          <p:cNvPr id="67" name="Group 66">
            <a:extLst>
              <a:ext uri="{FF2B5EF4-FFF2-40B4-BE49-F238E27FC236}">
                <a16:creationId xmlns:a16="http://schemas.microsoft.com/office/drawing/2014/main" id="{1DAC47CA-F764-DEF1-76F3-7270B41C2715}"/>
              </a:ext>
            </a:extLst>
          </p:cNvPr>
          <p:cNvGrpSpPr/>
          <p:nvPr/>
        </p:nvGrpSpPr>
        <p:grpSpPr>
          <a:xfrm>
            <a:off x="440531" y="4517623"/>
            <a:ext cx="1629569" cy="660400"/>
            <a:chOff x="440531" y="4184650"/>
            <a:chExt cx="1629569" cy="660400"/>
          </a:xfrm>
        </p:grpSpPr>
        <p:sp>
          <p:nvSpPr>
            <p:cNvPr id="10" name="object 2">
              <a:extLst>
                <a:ext uri="{FF2B5EF4-FFF2-40B4-BE49-F238E27FC236}">
                  <a16:creationId xmlns:a16="http://schemas.microsoft.com/office/drawing/2014/main" id="{34191AA3-3DE2-2245-9639-425F84BF08FE}"/>
                </a:ext>
              </a:extLst>
            </p:cNvPr>
            <p:cNvSpPr txBox="1"/>
            <p:nvPr/>
          </p:nvSpPr>
          <p:spPr>
            <a:xfrm>
              <a:off x="1066800" y="4184650"/>
              <a:ext cx="10033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Flu shots</a:t>
              </a:r>
            </a:p>
          </p:txBody>
        </p:sp>
        <p:pic>
          <p:nvPicPr>
            <p:cNvPr id="34" name="Picture 33">
              <a:extLst>
                <a:ext uri="{FF2B5EF4-FFF2-40B4-BE49-F238E27FC236}">
                  <a16:creationId xmlns:a16="http://schemas.microsoft.com/office/drawing/2014/main" id="{A4A05545-DB3B-45CD-29BF-5EBB773D3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40531" y="4240530"/>
              <a:ext cx="548640" cy="548640"/>
            </a:xfrm>
            <a:prstGeom prst="rect">
              <a:avLst/>
            </a:prstGeom>
            <a:ln>
              <a:noFill/>
            </a:ln>
          </p:spPr>
        </p:pic>
      </p:grpSp>
      <p:grpSp>
        <p:nvGrpSpPr>
          <p:cNvPr id="66" name="Group 65">
            <a:extLst>
              <a:ext uri="{FF2B5EF4-FFF2-40B4-BE49-F238E27FC236}">
                <a16:creationId xmlns:a16="http://schemas.microsoft.com/office/drawing/2014/main" id="{695B2E4F-1001-EEDA-079F-CEF63B540349}"/>
              </a:ext>
            </a:extLst>
          </p:cNvPr>
          <p:cNvGrpSpPr/>
          <p:nvPr/>
        </p:nvGrpSpPr>
        <p:grpSpPr>
          <a:xfrm>
            <a:off x="440531" y="3616269"/>
            <a:ext cx="2289969" cy="660400"/>
            <a:chOff x="440531" y="3343487"/>
            <a:chExt cx="2289969" cy="660400"/>
          </a:xfrm>
        </p:grpSpPr>
        <p:sp>
          <p:nvSpPr>
            <p:cNvPr id="9" name="object 2">
              <a:extLst>
                <a:ext uri="{FF2B5EF4-FFF2-40B4-BE49-F238E27FC236}">
                  <a16:creationId xmlns:a16="http://schemas.microsoft.com/office/drawing/2014/main" id="{00776A24-8CED-D464-6FFD-126FD5DD74DD}"/>
                </a:ext>
              </a:extLst>
            </p:cNvPr>
            <p:cNvSpPr txBox="1"/>
            <p:nvPr/>
          </p:nvSpPr>
          <p:spPr>
            <a:xfrm>
              <a:off x="1066800" y="3343487"/>
              <a:ext cx="16637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Eye exams, </a:t>
              </a:r>
              <a:br>
                <a:rPr lang="en-US" dirty="0">
                  <a:solidFill>
                    <a:schemeClr val="tx1"/>
                  </a:solidFill>
                </a:rPr>
              </a:br>
              <a:r>
                <a:rPr lang="en-US" dirty="0">
                  <a:solidFill>
                    <a:schemeClr val="tx1"/>
                  </a:solidFill>
                </a:rPr>
                <a:t>glasses, contacts</a:t>
              </a:r>
            </a:p>
          </p:txBody>
        </p:sp>
        <p:pic>
          <p:nvPicPr>
            <p:cNvPr id="33" name="Picture 32">
              <a:extLst>
                <a:ext uri="{FF2B5EF4-FFF2-40B4-BE49-F238E27FC236}">
                  <a16:creationId xmlns:a16="http://schemas.microsoft.com/office/drawing/2014/main" id="{D5CD707B-1F7D-45D7-6591-602E850E3F7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440531" y="3399367"/>
              <a:ext cx="548640" cy="548640"/>
            </a:xfrm>
            <a:prstGeom prst="rect">
              <a:avLst/>
            </a:prstGeom>
            <a:ln>
              <a:noFill/>
            </a:ln>
          </p:spPr>
        </p:pic>
      </p:grpSp>
      <p:grpSp>
        <p:nvGrpSpPr>
          <p:cNvPr id="60" name="Group 59">
            <a:extLst>
              <a:ext uri="{FF2B5EF4-FFF2-40B4-BE49-F238E27FC236}">
                <a16:creationId xmlns:a16="http://schemas.microsoft.com/office/drawing/2014/main" id="{BED1F16E-B010-B6E4-67CE-AB6367BD7566}"/>
              </a:ext>
            </a:extLst>
          </p:cNvPr>
          <p:cNvGrpSpPr/>
          <p:nvPr/>
        </p:nvGrpSpPr>
        <p:grpSpPr>
          <a:xfrm>
            <a:off x="6045519" y="2714915"/>
            <a:ext cx="2209481" cy="660400"/>
            <a:chOff x="8966519" y="2502324"/>
            <a:chExt cx="2209481" cy="660400"/>
          </a:xfrm>
        </p:grpSpPr>
        <p:sp>
          <p:nvSpPr>
            <p:cNvPr id="27" name="object 2">
              <a:extLst>
                <a:ext uri="{FF2B5EF4-FFF2-40B4-BE49-F238E27FC236}">
                  <a16:creationId xmlns:a16="http://schemas.microsoft.com/office/drawing/2014/main" id="{BDDA6A3E-3314-98E7-FAE4-0435E294DABA}"/>
                </a:ext>
              </a:extLst>
            </p:cNvPr>
            <p:cNvSpPr txBox="1"/>
            <p:nvPr/>
          </p:nvSpPr>
          <p:spPr>
            <a:xfrm>
              <a:off x="9550400" y="2502324"/>
              <a:ext cx="16256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Psychiatric care</a:t>
              </a:r>
            </a:p>
          </p:txBody>
        </p:sp>
        <p:pic>
          <p:nvPicPr>
            <p:cNvPr id="37" name="Picture 36">
              <a:extLst>
                <a:ext uri="{FF2B5EF4-FFF2-40B4-BE49-F238E27FC236}">
                  <a16:creationId xmlns:a16="http://schemas.microsoft.com/office/drawing/2014/main" id="{B6798C16-EFEC-7CD7-7CC5-4A505685523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8966519" y="2558204"/>
              <a:ext cx="548640" cy="548640"/>
            </a:xfrm>
            <a:prstGeom prst="rect">
              <a:avLst/>
            </a:prstGeom>
            <a:ln>
              <a:noFill/>
            </a:ln>
          </p:spPr>
        </p:pic>
      </p:grpSp>
      <p:grpSp>
        <p:nvGrpSpPr>
          <p:cNvPr id="59" name="Group 58">
            <a:extLst>
              <a:ext uri="{FF2B5EF4-FFF2-40B4-BE49-F238E27FC236}">
                <a16:creationId xmlns:a16="http://schemas.microsoft.com/office/drawing/2014/main" id="{1B10E467-FCFB-60A7-F532-AA5BFD16696C}"/>
              </a:ext>
            </a:extLst>
          </p:cNvPr>
          <p:cNvGrpSpPr/>
          <p:nvPr/>
        </p:nvGrpSpPr>
        <p:grpSpPr>
          <a:xfrm>
            <a:off x="6031917" y="1813561"/>
            <a:ext cx="2375483" cy="660400"/>
            <a:chOff x="8952917" y="1661161"/>
            <a:chExt cx="2375483" cy="660400"/>
          </a:xfrm>
        </p:grpSpPr>
        <p:sp>
          <p:nvSpPr>
            <p:cNvPr id="26" name="object 2">
              <a:extLst>
                <a:ext uri="{FF2B5EF4-FFF2-40B4-BE49-F238E27FC236}">
                  <a16:creationId xmlns:a16="http://schemas.microsoft.com/office/drawing/2014/main" id="{9EE5BCC2-3F5C-DE27-CD6D-1ECA778E7E1D}"/>
                </a:ext>
              </a:extLst>
            </p:cNvPr>
            <p:cNvSpPr txBox="1"/>
            <p:nvPr/>
          </p:nvSpPr>
          <p:spPr>
            <a:xfrm>
              <a:off x="9550400" y="1661161"/>
              <a:ext cx="1778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Rx drugs and refills</a:t>
              </a:r>
            </a:p>
          </p:txBody>
        </p:sp>
        <p:pic>
          <p:nvPicPr>
            <p:cNvPr id="38" name="Picture 37">
              <a:extLst>
                <a:ext uri="{FF2B5EF4-FFF2-40B4-BE49-F238E27FC236}">
                  <a16:creationId xmlns:a16="http://schemas.microsoft.com/office/drawing/2014/main" id="{DDC8EE4A-3F6B-404C-E255-2CC0E7CB39A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8952917" y="1717041"/>
              <a:ext cx="548640" cy="548640"/>
            </a:xfrm>
            <a:prstGeom prst="rect">
              <a:avLst/>
            </a:prstGeom>
            <a:ln>
              <a:noFill/>
            </a:ln>
          </p:spPr>
        </p:pic>
      </p:grpSp>
      <p:grpSp>
        <p:nvGrpSpPr>
          <p:cNvPr id="62" name="Group 61">
            <a:extLst>
              <a:ext uri="{FF2B5EF4-FFF2-40B4-BE49-F238E27FC236}">
                <a16:creationId xmlns:a16="http://schemas.microsoft.com/office/drawing/2014/main" id="{A9D033B4-C7F8-D0F8-E5A9-3D30974DDDF9}"/>
              </a:ext>
            </a:extLst>
          </p:cNvPr>
          <p:cNvGrpSpPr/>
          <p:nvPr/>
        </p:nvGrpSpPr>
        <p:grpSpPr>
          <a:xfrm>
            <a:off x="6003802" y="4517623"/>
            <a:ext cx="2657598" cy="660400"/>
            <a:chOff x="8924802" y="4184650"/>
            <a:chExt cx="2657598" cy="660400"/>
          </a:xfrm>
        </p:grpSpPr>
        <p:sp>
          <p:nvSpPr>
            <p:cNvPr id="29" name="object 2">
              <a:extLst>
                <a:ext uri="{FF2B5EF4-FFF2-40B4-BE49-F238E27FC236}">
                  <a16:creationId xmlns:a16="http://schemas.microsoft.com/office/drawing/2014/main" id="{46F370F6-3E52-9377-EE4D-23B382F2E095}"/>
                </a:ext>
              </a:extLst>
            </p:cNvPr>
            <p:cNvSpPr txBox="1"/>
            <p:nvPr/>
          </p:nvSpPr>
          <p:spPr>
            <a:xfrm>
              <a:off x="9550400" y="4184650"/>
              <a:ext cx="20320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Wheelchairs, walkers, </a:t>
              </a:r>
              <a:br>
                <a:rPr lang="en-US" dirty="0">
                  <a:solidFill>
                    <a:schemeClr val="tx1"/>
                  </a:solidFill>
                </a:rPr>
              </a:br>
              <a:r>
                <a:rPr lang="en-US" dirty="0">
                  <a:solidFill>
                    <a:schemeClr val="tx1"/>
                  </a:solidFill>
                </a:rPr>
                <a:t>crutches and canes</a:t>
              </a:r>
            </a:p>
          </p:txBody>
        </p:sp>
        <p:pic>
          <p:nvPicPr>
            <p:cNvPr id="41" name="Picture 40">
              <a:extLst>
                <a:ext uri="{FF2B5EF4-FFF2-40B4-BE49-F238E27FC236}">
                  <a16:creationId xmlns:a16="http://schemas.microsoft.com/office/drawing/2014/main" id="{7E2B8F18-BB8F-A7F0-E9F2-37B9CA87A4F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gray">
            <a:xfrm>
              <a:off x="8924802" y="4240530"/>
              <a:ext cx="548640" cy="548640"/>
            </a:xfrm>
            <a:prstGeom prst="rect">
              <a:avLst/>
            </a:prstGeom>
            <a:ln>
              <a:noFill/>
            </a:ln>
          </p:spPr>
        </p:pic>
      </p:grpSp>
      <p:grpSp>
        <p:nvGrpSpPr>
          <p:cNvPr id="61" name="Group 60">
            <a:extLst>
              <a:ext uri="{FF2B5EF4-FFF2-40B4-BE49-F238E27FC236}">
                <a16:creationId xmlns:a16="http://schemas.microsoft.com/office/drawing/2014/main" id="{74B2DF0C-1BCA-F0C7-0C34-7CF0935B8271}"/>
              </a:ext>
            </a:extLst>
          </p:cNvPr>
          <p:cNvGrpSpPr/>
          <p:nvPr/>
        </p:nvGrpSpPr>
        <p:grpSpPr>
          <a:xfrm>
            <a:off x="6006311" y="3616269"/>
            <a:ext cx="2667789" cy="660400"/>
            <a:chOff x="8927311" y="3343487"/>
            <a:chExt cx="2667789" cy="660400"/>
          </a:xfrm>
        </p:grpSpPr>
        <p:sp>
          <p:nvSpPr>
            <p:cNvPr id="28" name="object 2">
              <a:extLst>
                <a:ext uri="{FF2B5EF4-FFF2-40B4-BE49-F238E27FC236}">
                  <a16:creationId xmlns:a16="http://schemas.microsoft.com/office/drawing/2014/main" id="{C0722D1C-8E40-85B1-9D34-8CF80B40A70B}"/>
                </a:ext>
              </a:extLst>
            </p:cNvPr>
            <p:cNvSpPr txBox="1"/>
            <p:nvPr/>
          </p:nvSpPr>
          <p:spPr>
            <a:xfrm>
              <a:off x="9550400" y="3343487"/>
              <a:ext cx="2044700"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Sunscreen (SPF 15+)</a:t>
              </a:r>
            </a:p>
          </p:txBody>
        </p:sp>
        <p:pic>
          <p:nvPicPr>
            <p:cNvPr id="36" name="Picture 35">
              <a:extLst>
                <a:ext uri="{FF2B5EF4-FFF2-40B4-BE49-F238E27FC236}">
                  <a16:creationId xmlns:a16="http://schemas.microsoft.com/office/drawing/2014/main" id="{AFC3A1A6-BFD5-5A59-3AB0-0BEE845768A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27311" y="3399367"/>
              <a:ext cx="548640" cy="548640"/>
            </a:xfrm>
            <a:prstGeom prst="rect">
              <a:avLst/>
            </a:prstGeom>
            <a:ln>
              <a:noFill/>
            </a:ln>
          </p:spPr>
        </p:pic>
      </p:grpSp>
      <p:grpSp>
        <p:nvGrpSpPr>
          <p:cNvPr id="69" name="Group 68">
            <a:extLst>
              <a:ext uri="{FF2B5EF4-FFF2-40B4-BE49-F238E27FC236}">
                <a16:creationId xmlns:a16="http://schemas.microsoft.com/office/drawing/2014/main" id="{B98026D1-E3EE-99B3-A663-FECFA39656C0}"/>
              </a:ext>
            </a:extLst>
          </p:cNvPr>
          <p:cNvGrpSpPr/>
          <p:nvPr/>
        </p:nvGrpSpPr>
        <p:grpSpPr>
          <a:xfrm>
            <a:off x="3239202" y="2714915"/>
            <a:ext cx="2078099" cy="660400"/>
            <a:chOff x="4843401" y="2502324"/>
            <a:chExt cx="2078099" cy="660400"/>
          </a:xfrm>
        </p:grpSpPr>
        <p:sp>
          <p:nvSpPr>
            <p:cNvPr id="12" name="object 2">
              <a:extLst>
                <a:ext uri="{FF2B5EF4-FFF2-40B4-BE49-F238E27FC236}">
                  <a16:creationId xmlns:a16="http://schemas.microsoft.com/office/drawing/2014/main" id="{A8294012-35A6-C4CA-2C56-F3FEC8051166}"/>
                </a:ext>
              </a:extLst>
            </p:cNvPr>
            <p:cNvSpPr txBox="1"/>
            <p:nvPr/>
          </p:nvSpPr>
          <p:spPr>
            <a:xfrm>
              <a:off x="5487399" y="2502324"/>
              <a:ext cx="14341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Orthodontia </a:t>
              </a:r>
              <a:br>
                <a:rPr lang="en-US" dirty="0">
                  <a:solidFill>
                    <a:schemeClr val="tx1"/>
                  </a:solidFill>
                </a:rPr>
              </a:br>
              <a:r>
                <a:rPr lang="en-US" dirty="0">
                  <a:solidFill>
                    <a:schemeClr val="tx1"/>
                  </a:solidFill>
                </a:rPr>
                <a:t>(non-cosmetic)</a:t>
              </a:r>
            </a:p>
          </p:txBody>
        </p:sp>
        <p:pic>
          <p:nvPicPr>
            <p:cNvPr id="35" name="Picture 34">
              <a:extLst>
                <a:ext uri="{FF2B5EF4-FFF2-40B4-BE49-F238E27FC236}">
                  <a16:creationId xmlns:a16="http://schemas.microsoft.com/office/drawing/2014/main" id="{3CBED5D6-91C9-14A0-ADBE-9BE06C9C020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gray">
            <a:xfrm>
              <a:off x="4843401" y="2558204"/>
              <a:ext cx="548640" cy="548640"/>
            </a:xfrm>
            <a:prstGeom prst="rect">
              <a:avLst/>
            </a:prstGeom>
            <a:ln>
              <a:noFill/>
            </a:ln>
          </p:spPr>
        </p:pic>
      </p:grpSp>
      <p:grpSp>
        <p:nvGrpSpPr>
          <p:cNvPr id="68" name="Group 67">
            <a:extLst>
              <a:ext uri="{FF2B5EF4-FFF2-40B4-BE49-F238E27FC236}">
                <a16:creationId xmlns:a16="http://schemas.microsoft.com/office/drawing/2014/main" id="{2AB1F81F-786F-7385-8F42-5856C19C6F3B}"/>
              </a:ext>
            </a:extLst>
          </p:cNvPr>
          <p:cNvGrpSpPr/>
          <p:nvPr/>
        </p:nvGrpSpPr>
        <p:grpSpPr>
          <a:xfrm>
            <a:off x="3239202" y="1813561"/>
            <a:ext cx="2243199" cy="660400"/>
            <a:chOff x="4843401" y="1661161"/>
            <a:chExt cx="2243199" cy="660400"/>
          </a:xfrm>
        </p:grpSpPr>
        <p:sp>
          <p:nvSpPr>
            <p:cNvPr id="11" name="object 2">
              <a:extLst>
                <a:ext uri="{FF2B5EF4-FFF2-40B4-BE49-F238E27FC236}">
                  <a16:creationId xmlns:a16="http://schemas.microsoft.com/office/drawing/2014/main" id="{38DC586C-D037-EA19-5AEB-4FE512490A46}"/>
                </a:ext>
              </a:extLst>
            </p:cNvPr>
            <p:cNvSpPr txBox="1"/>
            <p:nvPr/>
          </p:nvSpPr>
          <p:spPr>
            <a:xfrm>
              <a:off x="5487399" y="1661161"/>
              <a:ext cx="15992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Nursing services</a:t>
              </a:r>
            </a:p>
          </p:txBody>
        </p:sp>
        <p:pic>
          <p:nvPicPr>
            <p:cNvPr id="39" name="Picture 38">
              <a:extLst>
                <a:ext uri="{FF2B5EF4-FFF2-40B4-BE49-F238E27FC236}">
                  <a16:creationId xmlns:a16="http://schemas.microsoft.com/office/drawing/2014/main" id="{DFEBB129-F549-CECC-6CAC-C703A32FB27A}"/>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bwMode="gray">
            <a:xfrm>
              <a:off x="4843401" y="1717041"/>
              <a:ext cx="548640" cy="548640"/>
            </a:xfrm>
            <a:prstGeom prst="rect">
              <a:avLst/>
            </a:prstGeom>
            <a:ln>
              <a:noFill/>
            </a:ln>
          </p:spPr>
        </p:pic>
      </p:grpSp>
      <p:grpSp>
        <p:nvGrpSpPr>
          <p:cNvPr id="71" name="Group 70">
            <a:extLst>
              <a:ext uri="{FF2B5EF4-FFF2-40B4-BE49-F238E27FC236}">
                <a16:creationId xmlns:a16="http://schemas.microsoft.com/office/drawing/2014/main" id="{BCC5ADD9-3150-3A19-79C2-2F10E4E3DA74}"/>
              </a:ext>
            </a:extLst>
          </p:cNvPr>
          <p:cNvGrpSpPr/>
          <p:nvPr/>
        </p:nvGrpSpPr>
        <p:grpSpPr>
          <a:xfrm>
            <a:off x="3239202" y="4517623"/>
            <a:ext cx="2255899" cy="660400"/>
            <a:chOff x="4843401" y="4184650"/>
            <a:chExt cx="2255899" cy="660400"/>
          </a:xfrm>
        </p:grpSpPr>
        <p:sp>
          <p:nvSpPr>
            <p:cNvPr id="25" name="object 2">
              <a:extLst>
                <a:ext uri="{FF2B5EF4-FFF2-40B4-BE49-F238E27FC236}">
                  <a16:creationId xmlns:a16="http://schemas.microsoft.com/office/drawing/2014/main" id="{345770CB-DF5F-27B5-5F87-DD8DFAFB4105}"/>
                </a:ext>
              </a:extLst>
            </p:cNvPr>
            <p:cNvSpPr txBox="1"/>
            <p:nvPr/>
          </p:nvSpPr>
          <p:spPr>
            <a:xfrm>
              <a:off x="5487399" y="4184650"/>
              <a:ext cx="16119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Physical therapy</a:t>
              </a:r>
            </a:p>
          </p:txBody>
        </p:sp>
        <p:pic>
          <p:nvPicPr>
            <p:cNvPr id="40" name="Picture 39">
              <a:extLst>
                <a:ext uri="{FF2B5EF4-FFF2-40B4-BE49-F238E27FC236}">
                  <a16:creationId xmlns:a16="http://schemas.microsoft.com/office/drawing/2014/main" id="{636A6E15-03E0-F160-9F76-B35A3059FCD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bwMode="gray">
            <a:xfrm>
              <a:off x="4843401" y="4240530"/>
              <a:ext cx="548640" cy="548640"/>
            </a:xfrm>
            <a:prstGeom prst="rect">
              <a:avLst/>
            </a:prstGeom>
            <a:ln>
              <a:noFill/>
            </a:ln>
          </p:spPr>
        </p:pic>
      </p:grpSp>
      <p:grpSp>
        <p:nvGrpSpPr>
          <p:cNvPr id="70" name="Group 69">
            <a:extLst>
              <a:ext uri="{FF2B5EF4-FFF2-40B4-BE49-F238E27FC236}">
                <a16:creationId xmlns:a16="http://schemas.microsoft.com/office/drawing/2014/main" id="{66E440F3-E23F-0B5A-A00B-A330A7C02CB6}"/>
              </a:ext>
            </a:extLst>
          </p:cNvPr>
          <p:cNvGrpSpPr/>
          <p:nvPr/>
        </p:nvGrpSpPr>
        <p:grpSpPr>
          <a:xfrm>
            <a:off x="3239202" y="3616269"/>
            <a:ext cx="2141599" cy="660400"/>
            <a:chOff x="4843401" y="3343487"/>
            <a:chExt cx="2141599" cy="660400"/>
          </a:xfrm>
        </p:grpSpPr>
        <p:sp>
          <p:nvSpPr>
            <p:cNvPr id="24" name="object 2">
              <a:extLst>
                <a:ext uri="{FF2B5EF4-FFF2-40B4-BE49-F238E27FC236}">
                  <a16:creationId xmlns:a16="http://schemas.microsoft.com/office/drawing/2014/main" id="{EFB85AE0-E974-81E6-B5EA-B9E4D3C7C040}"/>
                </a:ext>
              </a:extLst>
            </p:cNvPr>
            <p:cNvSpPr txBox="1"/>
            <p:nvPr/>
          </p:nvSpPr>
          <p:spPr>
            <a:xfrm>
              <a:off x="5487399" y="3343487"/>
              <a:ext cx="1497601" cy="660400"/>
            </a:xfrm>
            <a:prstGeom prst="rect">
              <a:avLst/>
            </a:prstGeom>
            <a:ln>
              <a:noFill/>
            </a:ln>
          </p:spPr>
          <p:txBody>
            <a:bodyPr vert="horz" wrap="square" lIns="0" tIns="12700" rIns="0" bIns="0" rtlCol="0" anchor="ctr"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0" indent="0">
                <a:lnSpc>
                  <a:spcPct val="110000"/>
                </a:lnSpc>
                <a:buNone/>
              </a:pPr>
              <a:r>
                <a:rPr lang="en-US" dirty="0">
                  <a:solidFill>
                    <a:schemeClr val="tx1"/>
                  </a:solidFill>
                </a:rPr>
                <a:t>Physical exams</a:t>
              </a:r>
            </a:p>
          </p:txBody>
        </p:sp>
        <p:pic>
          <p:nvPicPr>
            <p:cNvPr id="47" name="Picture 46">
              <a:extLst>
                <a:ext uri="{FF2B5EF4-FFF2-40B4-BE49-F238E27FC236}">
                  <a16:creationId xmlns:a16="http://schemas.microsoft.com/office/drawing/2014/main" id="{B947CFD5-E482-9CD7-0EB9-B3A22AF00C6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bwMode="gray">
            <a:xfrm>
              <a:off x="4843401" y="3399367"/>
              <a:ext cx="548640" cy="548640"/>
            </a:xfrm>
            <a:prstGeom prst="rect">
              <a:avLst/>
            </a:prstGeom>
            <a:ln>
              <a:noFill/>
            </a:ln>
          </p:spPr>
        </p:pic>
      </p:grpSp>
      <p:cxnSp>
        <p:nvCxnSpPr>
          <p:cNvPr id="73" name="Straight Connector 72">
            <a:extLst>
              <a:ext uri="{FF2B5EF4-FFF2-40B4-BE49-F238E27FC236}">
                <a16:creationId xmlns:a16="http://schemas.microsoft.com/office/drawing/2014/main" id="{E33A1977-2D8C-F257-1D28-836B70A51BE4}"/>
              </a:ext>
            </a:extLst>
          </p:cNvPr>
          <p:cNvCxnSpPr/>
          <p:nvPr/>
        </p:nvCxnSpPr>
        <p:spPr bwMode="gray">
          <a:xfrm>
            <a:off x="457201" y="2594438"/>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91BD8B-35FF-4769-6152-5F3BD95376F6}"/>
              </a:ext>
            </a:extLst>
          </p:cNvPr>
          <p:cNvCxnSpPr/>
          <p:nvPr/>
        </p:nvCxnSpPr>
        <p:spPr bwMode="gray">
          <a:xfrm>
            <a:off x="457201" y="3495792"/>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C227BF0-D35B-14C7-C099-0CA3D727B58F}"/>
              </a:ext>
            </a:extLst>
          </p:cNvPr>
          <p:cNvCxnSpPr/>
          <p:nvPr/>
        </p:nvCxnSpPr>
        <p:spPr bwMode="gray">
          <a:xfrm>
            <a:off x="457201" y="4397146"/>
            <a:ext cx="82804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C0BA3847-F382-347A-F65C-5B603B63EAB9}"/>
              </a:ext>
            </a:extLst>
          </p:cNvPr>
          <p:cNvSpPr/>
          <p:nvPr/>
        </p:nvSpPr>
        <p:spPr bwMode="gray">
          <a:xfrm>
            <a:off x="9124950" y="1904999"/>
            <a:ext cx="3067049" cy="326707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endParaRPr lang="en-US" b="0" i="0" u="none" baseline="0" dirty="0">
              <a:solidFill>
                <a:schemeClr val="accent6"/>
              </a:solidFill>
            </a:endParaRPr>
          </a:p>
        </p:txBody>
      </p:sp>
      <p:grpSp>
        <p:nvGrpSpPr>
          <p:cNvPr id="2" name="Group 1">
            <a:extLst>
              <a:ext uri="{FF2B5EF4-FFF2-40B4-BE49-F238E27FC236}">
                <a16:creationId xmlns:a16="http://schemas.microsoft.com/office/drawing/2014/main" id="{66A71D09-36B5-E179-E9AF-EEA9E795FE4F}"/>
              </a:ext>
            </a:extLst>
          </p:cNvPr>
          <p:cNvGrpSpPr/>
          <p:nvPr/>
        </p:nvGrpSpPr>
        <p:grpSpPr>
          <a:xfrm>
            <a:off x="9444038" y="2694129"/>
            <a:ext cx="2581275" cy="1688815"/>
            <a:chOff x="9444038" y="2852363"/>
            <a:chExt cx="2581275" cy="1688815"/>
          </a:xfrm>
        </p:grpSpPr>
        <p:sp>
          <p:nvSpPr>
            <p:cNvPr id="84" name="Rectangle 83">
              <a:extLst>
                <a:ext uri="{FF2B5EF4-FFF2-40B4-BE49-F238E27FC236}">
                  <a16:creationId xmlns:a16="http://schemas.microsoft.com/office/drawing/2014/main" id="{55A01E31-7B77-69C5-5FBE-2CF8A53530E9}"/>
                </a:ext>
              </a:extLst>
            </p:cNvPr>
            <p:cNvSpPr/>
            <p:nvPr/>
          </p:nvSpPr>
          <p:spPr bwMode="gray">
            <a:xfrm>
              <a:off x="9444038" y="3364922"/>
              <a:ext cx="2581275" cy="1176256"/>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600" kern="0" dirty="0">
                  <a:solidFill>
                    <a:schemeClr val="accent6"/>
                  </a:solidFill>
                  <a:latin typeface="Arial" panose="020B0604020202020204" pitchFamily="34" charset="0"/>
                </a:rPr>
                <a:t>Use the qualified </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medical expense tool </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at </a:t>
              </a:r>
              <a:r>
                <a:rPr lang="en-US" sz="1600" b="1" kern="0" dirty="0">
                  <a:solidFill>
                    <a:schemeClr val="accent6"/>
                  </a:solidFill>
                  <a:latin typeface="Arial" panose="020B0604020202020204" pitchFamily="34" charset="0"/>
                </a:rPr>
                <a:t>optum.com/</a:t>
              </a:r>
              <a:br>
                <a:rPr lang="en-US" sz="1600" b="1" kern="0" dirty="0">
                  <a:solidFill>
                    <a:schemeClr val="accent6"/>
                  </a:solidFill>
                  <a:latin typeface="Arial" panose="020B0604020202020204" pitchFamily="34" charset="0"/>
                </a:rPr>
              </a:br>
              <a:r>
                <a:rPr lang="en-US" sz="1600" b="1" kern="0" dirty="0" err="1">
                  <a:solidFill>
                    <a:schemeClr val="accent6"/>
                  </a:solidFill>
                  <a:latin typeface="Arial" panose="020B0604020202020204" pitchFamily="34" charset="0"/>
                </a:rPr>
                <a:t>qualifiedexpenses</a:t>
              </a:r>
              <a:br>
                <a:rPr lang="en-US" sz="1600" kern="0" dirty="0">
                  <a:solidFill>
                    <a:schemeClr val="accent6"/>
                  </a:solidFill>
                  <a:latin typeface="Arial" panose="020B0604020202020204" pitchFamily="34" charset="0"/>
                </a:rPr>
              </a:br>
              <a:r>
                <a:rPr lang="en-US" sz="1600" kern="0" dirty="0">
                  <a:solidFill>
                    <a:schemeClr val="accent6"/>
                  </a:solidFill>
                  <a:latin typeface="Arial" panose="020B0604020202020204" pitchFamily="34" charset="0"/>
                </a:rPr>
                <a:t>to review a full list.</a:t>
              </a:r>
            </a:p>
          </p:txBody>
        </p:sp>
        <p:pic>
          <p:nvPicPr>
            <p:cNvPr id="86" name="Picture 85">
              <a:extLst>
                <a:ext uri="{FF2B5EF4-FFF2-40B4-BE49-F238E27FC236}">
                  <a16:creationId xmlns:a16="http://schemas.microsoft.com/office/drawing/2014/main" id="{250C4D96-D0BB-966A-C5FA-F116DA79213C}"/>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12016" y="2852363"/>
              <a:ext cx="548640" cy="548640"/>
            </a:xfrm>
            <a:prstGeom prst="rect">
              <a:avLst/>
            </a:prstGeom>
            <a:ln>
              <a:noFill/>
            </a:ln>
          </p:spPr>
        </p:pic>
      </p:grpSp>
      <p:cxnSp>
        <p:nvCxnSpPr>
          <p:cNvPr id="91" name="Straight Connector 90">
            <a:extLst>
              <a:ext uri="{FF2B5EF4-FFF2-40B4-BE49-F238E27FC236}">
                <a16:creationId xmlns:a16="http://schemas.microsoft.com/office/drawing/2014/main" id="{6790A015-A817-03EC-E2D3-9D5336F2C360}"/>
              </a:ext>
            </a:extLst>
          </p:cNvPr>
          <p:cNvCxnSpPr>
            <a:cxnSpLocks/>
          </p:cNvCxnSpPr>
          <p:nvPr/>
        </p:nvCxnSpPr>
        <p:spPr bwMode="gray">
          <a:xfrm>
            <a:off x="2971801" y="1904999"/>
            <a:ext cx="0" cy="3267075"/>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6C6E1B-AC65-1AB1-4120-3833817F0BCA}"/>
              </a:ext>
            </a:extLst>
          </p:cNvPr>
          <p:cNvCxnSpPr>
            <a:cxnSpLocks/>
          </p:cNvCxnSpPr>
          <p:nvPr/>
        </p:nvCxnSpPr>
        <p:spPr bwMode="gray">
          <a:xfrm>
            <a:off x="5740401" y="1904999"/>
            <a:ext cx="0" cy="3267075"/>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2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547407-F4DB-BC15-FF42-12E30F0DBF9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2191"/>
          <a:stretch/>
        </p:blipFill>
        <p:spPr>
          <a:xfrm>
            <a:off x="7200900" y="4233"/>
            <a:ext cx="4733925" cy="5990167"/>
          </a:xfrm>
          <a:prstGeom prst="rect">
            <a:avLst/>
          </a:prstGeom>
        </p:spPr>
      </p:pic>
      <p:sp>
        <p:nvSpPr>
          <p:cNvPr id="22" name="object 5">
            <a:extLst>
              <a:ext uri="{FF2B5EF4-FFF2-40B4-BE49-F238E27FC236}">
                <a16:creationId xmlns:a16="http://schemas.microsoft.com/office/drawing/2014/main" id="{822B8108-9886-56F8-121F-0ED490F8B7FA}"/>
              </a:ext>
            </a:extLst>
          </p:cNvPr>
          <p:cNvSpPr txBox="1"/>
          <p:nvPr/>
        </p:nvSpPr>
        <p:spPr>
          <a:xfrm>
            <a:off x="1428749" y="0"/>
            <a:ext cx="6130999" cy="5994400"/>
          </a:xfrm>
          <a:prstGeom prst="rect">
            <a:avLst/>
          </a:prstGeom>
          <a:noFill/>
        </p:spPr>
        <p:txBody>
          <a:bodyPr vert="horz" wrap="square" lIns="0" tIns="0" rIns="0" bIns="0" rtlCol="0" anchor="ctr" anchorCtr="0">
            <a:noAutofit/>
          </a:bodyPr>
          <a:lstStyle/>
          <a:p>
            <a:pPr marR="30480">
              <a:lnSpc>
                <a:spcPct val="80000"/>
              </a:lnSpc>
              <a:spcBef>
                <a:spcPts val="100"/>
              </a:spcBef>
            </a:pPr>
            <a:r>
              <a:rPr lang="en-US" sz="5400" b="1" dirty="0">
                <a:solidFill>
                  <a:schemeClr val="accent6"/>
                </a:solidFill>
              </a:rPr>
              <a:t>Flexible spending account</a:t>
            </a:r>
          </a:p>
          <a:p>
            <a:pPr marR="30480">
              <a:lnSpc>
                <a:spcPct val="105600"/>
              </a:lnSpc>
              <a:spcBef>
                <a:spcPts val="100"/>
              </a:spcBef>
            </a:pPr>
            <a:r>
              <a:rPr lang="en-US" sz="2800" dirty="0">
                <a:solidFill>
                  <a:schemeClr val="accent6"/>
                </a:solidFill>
                <a:latin typeface="+mn-lt"/>
                <a:ea typeface="+mn-ea"/>
                <a:cs typeface="+mn-cs"/>
              </a:rPr>
              <a:t>(FSA)</a:t>
            </a:r>
            <a:endParaRPr lang="en-US" sz="2800" dirty="0">
              <a:solidFill>
                <a:schemeClr val="accent6"/>
              </a:solidFill>
              <a:latin typeface="Optum Sans"/>
            </a:endParaRPr>
          </a:p>
        </p:txBody>
      </p:sp>
    </p:spTree>
    <p:extLst>
      <p:ext uri="{BB962C8B-B14F-4D97-AF65-F5344CB8AC3E}">
        <p14:creationId xmlns:p14="http://schemas.microsoft.com/office/powerpoint/2010/main" val="288011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A11535-C769-AFAA-1BCC-CEDB291296C2}"/>
              </a:ext>
            </a:extLst>
          </p:cNvPr>
          <p:cNvSpPr/>
          <p:nvPr/>
        </p:nvSpPr>
        <p:spPr bwMode="gray">
          <a:xfrm>
            <a:off x="1" y="0"/>
            <a:ext cx="4833256"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7" name="object 2">
            <a:extLst>
              <a:ext uri="{FF2B5EF4-FFF2-40B4-BE49-F238E27FC236}">
                <a16:creationId xmlns:a16="http://schemas.microsoft.com/office/drawing/2014/main" id="{4DB62E76-BAC3-069C-DE76-77A56A401527}"/>
              </a:ext>
            </a:extLst>
          </p:cNvPr>
          <p:cNvSpPr txBox="1"/>
          <p:nvPr/>
        </p:nvSpPr>
        <p:spPr>
          <a:xfrm>
            <a:off x="457202" y="1316735"/>
            <a:ext cx="3888888" cy="4677665"/>
          </a:xfrm>
          <a:prstGeom prst="rect">
            <a:avLst/>
          </a:prstGeom>
        </p:spPr>
        <p:txBody>
          <a:bodyPr vert="horz" wrap="square" lIns="0" tIns="0" rIns="0" bIns="0" rtlCol="0" anchor="t" anchorCtr="0">
            <a:noAutofit/>
          </a:bodyPr>
          <a:lstStyle/>
          <a:p>
            <a:r>
              <a:rPr lang="en-US" sz="2800" b="1" dirty="0">
                <a:solidFill>
                  <a:schemeClr val="accent6"/>
                </a:solidFill>
                <a:latin typeface="Arial" panose="020B0604020202020204" pitchFamily="34" charset="0"/>
              </a:rPr>
              <a:t>What’s an FSA?</a:t>
            </a:r>
          </a:p>
          <a:p>
            <a:pPr marR="0">
              <a:lnSpc>
                <a:spcPct val="110000"/>
              </a:lnSpc>
              <a:spcBef>
                <a:spcPts val="1800"/>
              </a:spcBef>
              <a:spcAft>
                <a:spcPts val="0"/>
              </a:spcAft>
            </a:pPr>
            <a:r>
              <a:rPr lang="en-US" dirty="0">
                <a:solidFill>
                  <a:schemeClr val="accent6"/>
                </a:solidFill>
                <a:latin typeface="Arial" panose="020B0604020202020204" pitchFamily="34" charset="0"/>
              </a:rPr>
              <a:t>A flexible spending account (FSA) gives you tax-advantaged money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up front for your health care needs. It’s like an HSA, but with one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big difference: </a:t>
            </a:r>
          </a:p>
          <a:p>
            <a:pPr marR="0">
              <a:lnSpc>
                <a:spcPct val="110000"/>
              </a:lnSpc>
              <a:spcBef>
                <a:spcPts val="1800"/>
              </a:spcBef>
              <a:spcAft>
                <a:spcPts val="0"/>
              </a:spcAft>
            </a:pPr>
            <a:r>
              <a:rPr lang="en-US" b="1" dirty="0">
                <a:solidFill>
                  <a:schemeClr val="accent6"/>
                </a:solidFill>
                <a:latin typeface="Arial" panose="020B0604020202020204" pitchFamily="34" charset="0"/>
              </a:rPr>
              <a:t>If you don’t spend your funds </a:t>
            </a:r>
            <a:br>
              <a:rPr lang="en-US" b="1" dirty="0">
                <a:solidFill>
                  <a:schemeClr val="accent6"/>
                </a:solidFill>
                <a:latin typeface="Arial" panose="020B0604020202020204" pitchFamily="34" charset="0"/>
              </a:rPr>
            </a:br>
            <a:r>
              <a:rPr lang="en-US" b="1" dirty="0">
                <a:solidFill>
                  <a:schemeClr val="accent6"/>
                </a:solidFill>
                <a:latin typeface="Arial" panose="020B0604020202020204" pitchFamily="34" charset="0"/>
              </a:rPr>
              <a:t>by the end of your plan year, </a:t>
            </a:r>
            <a:br>
              <a:rPr lang="en-US" b="1" dirty="0">
                <a:solidFill>
                  <a:schemeClr val="accent6"/>
                </a:solidFill>
                <a:latin typeface="Arial" panose="020B0604020202020204" pitchFamily="34" charset="0"/>
              </a:rPr>
            </a:br>
            <a:r>
              <a:rPr lang="en-US" b="1" dirty="0">
                <a:solidFill>
                  <a:schemeClr val="accent6"/>
                </a:solidFill>
                <a:latin typeface="Arial" panose="020B0604020202020204" pitchFamily="34" charset="0"/>
              </a:rPr>
              <a:t>you could lose your dollars.</a:t>
            </a:r>
          </a:p>
        </p:txBody>
      </p:sp>
      <p:sp>
        <p:nvSpPr>
          <p:cNvPr id="5" name="Title 40">
            <a:extLst>
              <a:ext uri="{FF2B5EF4-FFF2-40B4-BE49-F238E27FC236}">
                <a16:creationId xmlns:a16="http://schemas.microsoft.com/office/drawing/2014/main" id="{17E497CC-09B2-3A2F-C1B2-02D21051108C}"/>
              </a:ext>
            </a:extLst>
          </p:cNvPr>
          <p:cNvSpPr txBox="1">
            <a:spLocks/>
          </p:cNvSpPr>
          <p:nvPr/>
        </p:nvSpPr>
        <p:spPr>
          <a:xfrm>
            <a:off x="5295900" y="1438411"/>
            <a:ext cx="4458148" cy="304699"/>
          </a:xfrm>
          <a:prstGeom prst="rect">
            <a:avLst/>
          </a:prstGeom>
          <a:ln>
            <a:noFill/>
          </a:ln>
        </p:spPr>
        <p:txBody>
          <a:bodyPr lIns="0" tIns="0" rIns="0" bIns="0"/>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sz="2000" dirty="0"/>
              <a:t>Why consider an FSA?</a:t>
            </a:r>
          </a:p>
        </p:txBody>
      </p:sp>
      <p:grpSp>
        <p:nvGrpSpPr>
          <p:cNvPr id="16" name="Group 15">
            <a:extLst>
              <a:ext uri="{FF2B5EF4-FFF2-40B4-BE49-F238E27FC236}">
                <a16:creationId xmlns:a16="http://schemas.microsoft.com/office/drawing/2014/main" id="{2D111351-AF81-E0CA-1DD8-02B62022D136}"/>
              </a:ext>
            </a:extLst>
          </p:cNvPr>
          <p:cNvGrpSpPr/>
          <p:nvPr/>
        </p:nvGrpSpPr>
        <p:grpSpPr>
          <a:xfrm>
            <a:off x="5272815" y="4197818"/>
            <a:ext cx="6458810" cy="1618164"/>
            <a:chOff x="5272815" y="4254500"/>
            <a:chExt cx="6458810" cy="1618164"/>
          </a:xfrm>
        </p:grpSpPr>
        <p:sp>
          <p:nvSpPr>
            <p:cNvPr id="10" name="Oval 9">
              <a:extLst>
                <a:ext uri="{FF2B5EF4-FFF2-40B4-BE49-F238E27FC236}">
                  <a16:creationId xmlns:a16="http://schemas.microsoft.com/office/drawing/2014/main" id="{EBCFD324-6BDE-E24D-47DC-DFBF05AEBB00}"/>
                </a:ext>
              </a:extLst>
            </p:cNvPr>
            <p:cNvSpPr/>
            <p:nvPr/>
          </p:nvSpPr>
          <p:spPr bwMode="gray">
            <a:xfrm>
              <a:off x="5272815" y="4311220"/>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3</a:t>
              </a:r>
            </a:p>
          </p:txBody>
        </p:sp>
        <p:sp>
          <p:nvSpPr>
            <p:cNvPr id="11" name="object 2">
              <a:extLst>
                <a:ext uri="{FF2B5EF4-FFF2-40B4-BE49-F238E27FC236}">
                  <a16:creationId xmlns:a16="http://schemas.microsoft.com/office/drawing/2014/main" id="{A0E9A887-1B8F-0A17-B012-AFD4E2CC41A6}"/>
                </a:ext>
              </a:extLst>
            </p:cNvPr>
            <p:cNvSpPr txBox="1"/>
            <p:nvPr/>
          </p:nvSpPr>
          <p:spPr>
            <a:xfrm>
              <a:off x="5854700" y="4254500"/>
              <a:ext cx="5876925" cy="1618164"/>
            </a:xfrm>
            <a:prstGeom prst="rect">
              <a:avLst/>
            </a:prstGeom>
          </p:spPr>
          <p:txBody>
            <a:bodyPr vert="horz" wrap="square" lIns="0" tIns="0" rIns="0" bIns="0" rtlCol="0" anchor="t" anchorCtr="0">
              <a:noAutofit/>
            </a:bodyPr>
            <a:lstStyle/>
            <a:p>
              <a:pPr>
                <a:lnSpc>
                  <a:spcPct val="110000"/>
                </a:lnSpc>
                <a:spcBef>
                  <a:spcPts val="1800"/>
                </a:spcBef>
              </a:pPr>
              <a:r>
                <a:rPr lang="en-US" sz="1600" b="1" kern="100" dirty="0"/>
                <a:t>Remember to spend it: </a:t>
              </a:r>
              <a:r>
                <a:rPr lang="en-US" sz="1600" kern="100" dirty="0"/>
                <a:t>FSAs can differ by employer. FSAs generally do not allow you to use your funds after a specified date. However, your employer may offer grace periods that extend the time you may use your account, and some offer rollovers of unused funds. Check your employer plan documents to see what your FSA allows.</a:t>
              </a:r>
            </a:p>
          </p:txBody>
        </p:sp>
      </p:grpSp>
      <p:grpSp>
        <p:nvGrpSpPr>
          <p:cNvPr id="15" name="Group 14">
            <a:extLst>
              <a:ext uri="{FF2B5EF4-FFF2-40B4-BE49-F238E27FC236}">
                <a16:creationId xmlns:a16="http://schemas.microsoft.com/office/drawing/2014/main" id="{190D9E6D-A17E-18F5-A63D-8BB8565D6E91}"/>
              </a:ext>
            </a:extLst>
          </p:cNvPr>
          <p:cNvGrpSpPr/>
          <p:nvPr/>
        </p:nvGrpSpPr>
        <p:grpSpPr>
          <a:xfrm>
            <a:off x="5272815" y="3053916"/>
            <a:ext cx="6458810" cy="838200"/>
            <a:chOff x="5272815" y="3005138"/>
            <a:chExt cx="6458810" cy="838200"/>
          </a:xfrm>
        </p:grpSpPr>
        <p:sp>
          <p:nvSpPr>
            <p:cNvPr id="9" name="Oval 8">
              <a:extLst>
                <a:ext uri="{FF2B5EF4-FFF2-40B4-BE49-F238E27FC236}">
                  <a16:creationId xmlns:a16="http://schemas.microsoft.com/office/drawing/2014/main" id="{24986FDD-050E-5A9E-0CE1-4D862FC2DE48}"/>
                </a:ext>
              </a:extLst>
            </p:cNvPr>
            <p:cNvSpPr/>
            <p:nvPr/>
          </p:nvSpPr>
          <p:spPr bwMode="gray">
            <a:xfrm>
              <a:off x="5272815" y="3066620"/>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2</a:t>
              </a:r>
            </a:p>
          </p:txBody>
        </p:sp>
        <p:sp>
          <p:nvSpPr>
            <p:cNvPr id="13" name="object 2">
              <a:extLst>
                <a:ext uri="{FF2B5EF4-FFF2-40B4-BE49-F238E27FC236}">
                  <a16:creationId xmlns:a16="http://schemas.microsoft.com/office/drawing/2014/main" id="{FEBBB6BE-4200-31B9-52C3-66DA7ADABE31}"/>
                </a:ext>
              </a:extLst>
            </p:cNvPr>
            <p:cNvSpPr txBox="1"/>
            <p:nvPr/>
          </p:nvSpPr>
          <p:spPr>
            <a:xfrm>
              <a:off x="5854700" y="3005138"/>
              <a:ext cx="5876925" cy="838200"/>
            </a:xfrm>
            <a:prstGeom prst="rect">
              <a:avLst/>
            </a:prstGeom>
          </p:spPr>
          <p:txBody>
            <a:bodyPr vert="horz" wrap="square" lIns="0" tIns="0" rIns="0" bIns="0" rtlCol="0" anchor="t" anchorCtr="0">
              <a:noAutofit/>
            </a:bodyPr>
            <a:lstStyle/>
            <a:p>
              <a:pPr>
                <a:lnSpc>
                  <a:spcPct val="110000"/>
                </a:lnSpc>
                <a:spcBef>
                  <a:spcPts val="1800"/>
                </a:spcBef>
              </a:pPr>
              <a:r>
                <a:rPr lang="en-US" sz="1600" b="1" kern="100" dirty="0"/>
                <a:t>Spend tax-advantaged money: </a:t>
              </a:r>
              <a:r>
                <a:rPr lang="en-US" sz="1600" kern="100" dirty="0"/>
                <a:t>Dollars spent on eligible medical expenses are income tax-free, meaning your dollars </a:t>
              </a:r>
              <a:br>
                <a:rPr lang="en-US" sz="1600" kern="100" dirty="0"/>
              </a:br>
              <a:r>
                <a:rPr lang="en-US" sz="1600" kern="100" dirty="0"/>
                <a:t>are added pre-tax through payroll contributions.</a:t>
              </a:r>
            </a:p>
          </p:txBody>
        </p:sp>
      </p:grpSp>
      <p:grpSp>
        <p:nvGrpSpPr>
          <p:cNvPr id="17" name="Group 16">
            <a:extLst>
              <a:ext uri="{FF2B5EF4-FFF2-40B4-BE49-F238E27FC236}">
                <a16:creationId xmlns:a16="http://schemas.microsoft.com/office/drawing/2014/main" id="{1425F572-95F3-2F85-0959-9A55BE4D8DDE}"/>
              </a:ext>
            </a:extLst>
          </p:cNvPr>
          <p:cNvGrpSpPr/>
          <p:nvPr/>
        </p:nvGrpSpPr>
        <p:grpSpPr>
          <a:xfrm>
            <a:off x="5272815" y="1951162"/>
            <a:ext cx="6458810" cy="797052"/>
            <a:chOff x="5272815" y="968248"/>
            <a:chExt cx="6458810" cy="797052"/>
          </a:xfrm>
        </p:grpSpPr>
        <p:sp>
          <p:nvSpPr>
            <p:cNvPr id="8" name="object 2">
              <a:extLst>
                <a:ext uri="{FF2B5EF4-FFF2-40B4-BE49-F238E27FC236}">
                  <a16:creationId xmlns:a16="http://schemas.microsoft.com/office/drawing/2014/main" id="{4373FC5A-1A37-09D8-9CDF-AC07019A0739}"/>
                </a:ext>
              </a:extLst>
            </p:cNvPr>
            <p:cNvSpPr txBox="1"/>
            <p:nvPr/>
          </p:nvSpPr>
          <p:spPr>
            <a:xfrm>
              <a:off x="5854700" y="968248"/>
              <a:ext cx="5876925" cy="797052"/>
            </a:xfrm>
            <a:prstGeom prst="rect">
              <a:avLst/>
            </a:prstGeom>
          </p:spPr>
          <p:txBody>
            <a:bodyPr vert="horz" wrap="square" lIns="0" tIns="0" rIns="0" bIns="0" rtlCol="0" anchor="t" anchorCtr="0">
              <a:noAutofit/>
            </a:bodyPr>
            <a:lstStyle/>
            <a:p>
              <a:pPr>
                <a:lnSpc>
                  <a:spcPct val="110000"/>
                </a:lnSpc>
                <a:spcBef>
                  <a:spcPts val="1800"/>
                </a:spcBef>
              </a:pPr>
              <a:r>
                <a:rPr lang="en-US" sz="1600" b="1" kern="100" dirty="0"/>
                <a:t>Access your dollars from day one: </a:t>
              </a:r>
              <a:r>
                <a:rPr lang="en-US" sz="1600" kern="100" dirty="0"/>
                <a:t>Your FSA funds are available as soon as your plan year begins, even before you contribute. Deposits are exempt from income tax. </a:t>
              </a:r>
            </a:p>
          </p:txBody>
        </p:sp>
        <p:sp>
          <p:nvSpPr>
            <p:cNvPr id="2" name="Oval 1">
              <a:extLst>
                <a:ext uri="{FF2B5EF4-FFF2-40B4-BE49-F238E27FC236}">
                  <a16:creationId xmlns:a16="http://schemas.microsoft.com/office/drawing/2014/main" id="{33AFDDB9-76B7-0B80-BF2C-E1A0C816846A}"/>
                </a:ext>
              </a:extLst>
            </p:cNvPr>
            <p:cNvSpPr/>
            <p:nvPr/>
          </p:nvSpPr>
          <p:spPr bwMode="gray">
            <a:xfrm>
              <a:off x="5272815" y="1007931"/>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1</a:t>
              </a:r>
            </a:p>
          </p:txBody>
        </p:sp>
      </p:grpSp>
    </p:spTree>
    <p:extLst>
      <p:ext uri="{BB962C8B-B14F-4D97-AF65-F5344CB8AC3E}">
        <p14:creationId xmlns:p14="http://schemas.microsoft.com/office/powerpoint/2010/main" val="4339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8AF4D-9BA3-B66C-F44D-DD37E18EE118}"/>
              </a:ext>
            </a:extLst>
          </p:cNvPr>
          <p:cNvSpPr/>
          <p:nvPr/>
        </p:nvSpPr>
        <p:spPr bwMode="gray">
          <a:xfrm>
            <a:off x="12700" y="1257300"/>
            <a:ext cx="12179300" cy="16002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2" name="object 3">
            <a:extLst>
              <a:ext uri="{FF2B5EF4-FFF2-40B4-BE49-F238E27FC236}">
                <a16:creationId xmlns:a16="http://schemas.microsoft.com/office/drawing/2014/main" id="{3CF0C6FE-FD2F-FCCC-F624-6D5916CF8C71}"/>
              </a:ext>
            </a:extLst>
          </p:cNvPr>
          <p:cNvSpPr txBox="1">
            <a:spLocks/>
          </p:cNvSpPr>
          <p:nvPr/>
        </p:nvSpPr>
        <p:spPr>
          <a:xfrm>
            <a:off x="457200" y="587664"/>
            <a:ext cx="9601200" cy="399981"/>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R="0">
              <a:lnSpc>
                <a:spcPct val="90000"/>
              </a:lnSpc>
              <a:spcBef>
                <a:spcPct val="0"/>
              </a:spcBef>
              <a:spcAft>
                <a:spcPts val="0"/>
              </a:spcAft>
            </a:pPr>
            <a:r>
              <a:rPr lang="en-US" sz="2800" b="1" dirty="0">
                <a:latin typeface="+mj-lt"/>
                <a:ea typeface="+mj-ea"/>
                <a:cs typeface="+mj-cs"/>
              </a:rPr>
              <a:t>3 types of FSAs and how to use them</a:t>
            </a:r>
          </a:p>
        </p:txBody>
      </p:sp>
      <p:sp>
        <p:nvSpPr>
          <p:cNvPr id="19" name="TextBox 18">
            <a:extLst>
              <a:ext uri="{FF2B5EF4-FFF2-40B4-BE49-F238E27FC236}">
                <a16:creationId xmlns:a16="http://schemas.microsoft.com/office/drawing/2014/main" id="{6DD45E3F-B94F-0EA8-D932-1F8B6E866DCC}"/>
              </a:ext>
            </a:extLst>
          </p:cNvPr>
          <p:cNvSpPr txBox="1"/>
          <p:nvPr/>
        </p:nvSpPr>
        <p:spPr bwMode="gray">
          <a:xfrm>
            <a:off x="471652" y="2967317"/>
            <a:ext cx="2176670" cy="2266950"/>
          </a:xfrm>
          <a:prstGeom prst="rect">
            <a:avLst/>
          </a:prstGeom>
          <a:noFill/>
          <a:ln>
            <a:noFill/>
          </a:ln>
        </p:spPr>
        <p:txBody>
          <a:bodyPr vert="horz" wrap="square" lIns="0" tIns="0" rIns="0" bIns="0" rtlCol="0">
            <a:noAutofit/>
          </a:bodyPr>
          <a:lstStyle/>
          <a:p>
            <a:pPr marL="168275" indent="-168275">
              <a:spcBef>
                <a:spcPts val="600"/>
              </a:spcBef>
              <a:buClr>
                <a:schemeClr val="accent6"/>
              </a:buClr>
              <a:buFont typeface="Arial" panose="020B0604020202020204" pitchFamily="34" charset="0"/>
              <a:buChar char="•"/>
            </a:pPr>
            <a:r>
              <a:rPr lang="en-US" sz="1400" dirty="0">
                <a:solidFill>
                  <a:schemeClr val="accent6"/>
                </a:solidFill>
              </a:rPr>
              <a:t>Acupuncture</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Anesthesia</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Alcoholism treatment</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Bandages</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Blood pressure monitor</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Chiropractic care </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Copayments </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Contact lenses</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Deductibles</a:t>
            </a:r>
          </a:p>
          <a:p>
            <a:pPr marL="168275" indent="-168275">
              <a:spcBef>
                <a:spcPts val="600"/>
              </a:spcBef>
              <a:buClr>
                <a:schemeClr val="accent6"/>
              </a:buClr>
              <a:buFont typeface="Arial" panose="020B0604020202020204" pitchFamily="34" charset="0"/>
              <a:buChar char="•"/>
            </a:pPr>
            <a:r>
              <a:rPr lang="en-US" sz="1400" dirty="0">
                <a:solidFill>
                  <a:schemeClr val="accent6"/>
                </a:solidFill>
              </a:rPr>
              <a:t>Eyeglasses </a:t>
            </a:r>
          </a:p>
        </p:txBody>
      </p:sp>
      <p:sp>
        <p:nvSpPr>
          <p:cNvPr id="20" name="TextBox 19">
            <a:extLst>
              <a:ext uri="{FF2B5EF4-FFF2-40B4-BE49-F238E27FC236}">
                <a16:creationId xmlns:a16="http://schemas.microsoft.com/office/drawing/2014/main" id="{BF0853D0-78F7-3935-756F-4BEB3D15C332}"/>
              </a:ext>
            </a:extLst>
          </p:cNvPr>
          <p:cNvSpPr txBox="1"/>
          <p:nvPr/>
        </p:nvSpPr>
        <p:spPr bwMode="gray">
          <a:xfrm>
            <a:off x="2878282" y="2967317"/>
            <a:ext cx="1704109" cy="2638425"/>
          </a:xfrm>
          <a:prstGeom prst="rect">
            <a:avLst/>
          </a:prstGeom>
          <a:noFill/>
          <a:ln>
            <a:noFill/>
          </a:ln>
        </p:spPr>
        <p:txBody>
          <a:bodyPr vert="horz" wrap="square" lIns="0" tIns="0" rIns="0" bIns="0" rtlCol="0">
            <a:noAutofit/>
          </a:bodyPr>
          <a:lstStyle>
            <a:defPPr>
              <a:defRPr lang="en-US"/>
            </a:defPPr>
            <a:lvl1pPr marL="114300" marR="0" indent="-114300">
              <a:spcBef>
                <a:spcPts val="600"/>
              </a:spcBef>
              <a:spcAft>
                <a:spcPts val="0"/>
              </a:spcAft>
              <a:buFont typeface="Arial" panose="020B0604020202020204" pitchFamily="34" charset="0"/>
              <a:buChar char="•"/>
              <a:defRPr sz="1200"/>
            </a:lvl1pPr>
          </a:lstStyle>
          <a:p>
            <a:pPr marL="168275" indent="-168275"/>
            <a:r>
              <a:rPr lang="en-US" sz="1400" dirty="0">
                <a:solidFill>
                  <a:schemeClr val="accent6"/>
                </a:solidFill>
              </a:rPr>
              <a:t>Eye surgery </a:t>
            </a:r>
          </a:p>
          <a:p>
            <a:pPr marL="168275" indent="-168275"/>
            <a:r>
              <a:rPr lang="en-US" sz="1400" dirty="0">
                <a:solidFill>
                  <a:schemeClr val="accent6"/>
                </a:solidFill>
              </a:rPr>
              <a:t>First aid kits </a:t>
            </a:r>
          </a:p>
          <a:p>
            <a:pPr marL="168275" indent="-168275"/>
            <a:r>
              <a:rPr lang="en-US" sz="1400" dirty="0">
                <a:solidFill>
                  <a:schemeClr val="accent6"/>
                </a:solidFill>
              </a:rPr>
              <a:t>Flu shots </a:t>
            </a:r>
          </a:p>
          <a:p>
            <a:pPr marL="168275" indent="-168275"/>
            <a:r>
              <a:rPr lang="en-US" sz="1400" dirty="0">
                <a:solidFill>
                  <a:schemeClr val="accent6"/>
                </a:solidFill>
              </a:rPr>
              <a:t>Hearing aids</a:t>
            </a:r>
          </a:p>
          <a:p>
            <a:pPr marL="168275" indent="-168275"/>
            <a:r>
              <a:rPr lang="en-US" sz="1400" dirty="0">
                <a:solidFill>
                  <a:schemeClr val="accent6"/>
                </a:solidFill>
              </a:rPr>
              <a:t>Lab fees </a:t>
            </a:r>
          </a:p>
          <a:p>
            <a:pPr marL="168275" indent="-168275"/>
            <a:r>
              <a:rPr lang="en-US" sz="1400" dirty="0">
                <a:solidFill>
                  <a:schemeClr val="accent6"/>
                </a:solidFill>
              </a:rPr>
              <a:t>LASIK</a:t>
            </a:r>
          </a:p>
          <a:p>
            <a:pPr marL="168275" indent="-168275"/>
            <a:r>
              <a:rPr lang="en-US" sz="1400" dirty="0">
                <a:solidFill>
                  <a:schemeClr val="accent6"/>
                </a:solidFill>
              </a:rPr>
              <a:t>Learning disability </a:t>
            </a:r>
            <a:br>
              <a:rPr lang="en-US" sz="1400" dirty="0">
                <a:solidFill>
                  <a:schemeClr val="accent6"/>
                </a:solidFill>
              </a:rPr>
            </a:br>
            <a:r>
              <a:rPr lang="en-US" sz="1400" dirty="0">
                <a:solidFill>
                  <a:schemeClr val="accent6"/>
                </a:solidFill>
              </a:rPr>
              <a:t>treatments</a:t>
            </a:r>
          </a:p>
          <a:p>
            <a:pPr marL="168275" indent="-168275"/>
            <a:r>
              <a:rPr lang="en-US" sz="1400" dirty="0">
                <a:solidFill>
                  <a:schemeClr val="accent6"/>
                </a:solidFill>
              </a:rPr>
              <a:t>Orthodontia</a:t>
            </a:r>
          </a:p>
        </p:txBody>
      </p:sp>
      <p:sp>
        <p:nvSpPr>
          <p:cNvPr id="26" name="TextBox 25">
            <a:extLst>
              <a:ext uri="{FF2B5EF4-FFF2-40B4-BE49-F238E27FC236}">
                <a16:creationId xmlns:a16="http://schemas.microsoft.com/office/drawing/2014/main" id="{F46F5008-85BE-909F-21F4-F7C44CAC2269}"/>
              </a:ext>
            </a:extLst>
          </p:cNvPr>
          <p:cNvSpPr txBox="1"/>
          <p:nvPr/>
        </p:nvSpPr>
        <p:spPr bwMode="gray">
          <a:xfrm>
            <a:off x="8499761" y="3043517"/>
            <a:ext cx="2595705" cy="2105025"/>
          </a:xfrm>
          <a:prstGeom prst="rect">
            <a:avLst/>
          </a:prstGeom>
          <a:noFill/>
          <a:ln>
            <a:noFill/>
          </a:ln>
        </p:spPr>
        <p:txBody>
          <a:bodyPr vert="horz" wrap="square" lIns="0" tIns="0" rIns="0" bIns="0" rtlCol="0">
            <a:noAutofit/>
          </a:bodyPr>
          <a:lstStyle>
            <a:defPPr>
              <a:defRPr lang="en-US"/>
            </a:defPPr>
            <a:lvl1pPr marL="114300" marR="0" indent="-114300">
              <a:spcBef>
                <a:spcPts val="600"/>
              </a:spcBef>
              <a:spcAft>
                <a:spcPts val="0"/>
              </a:spcAft>
              <a:buFont typeface="Arial" panose="020B0604020202020204" pitchFamily="34" charset="0"/>
              <a:buChar char="•"/>
              <a:defRPr sz="1200"/>
            </a:lvl1pPr>
          </a:lstStyle>
          <a:p>
            <a:pPr marL="168275" indent="-168275">
              <a:buClr>
                <a:schemeClr val="accent6"/>
              </a:buClr>
            </a:pPr>
            <a:r>
              <a:rPr lang="en-US" sz="1400" dirty="0">
                <a:solidFill>
                  <a:schemeClr val="accent6"/>
                </a:solidFill>
              </a:rPr>
              <a:t>After-school program </a:t>
            </a:r>
          </a:p>
          <a:p>
            <a:pPr marL="168275" indent="-168275">
              <a:buClr>
                <a:schemeClr val="accent6"/>
              </a:buClr>
            </a:pPr>
            <a:r>
              <a:rPr lang="en-US" sz="1400" dirty="0">
                <a:solidFill>
                  <a:schemeClr val="accent6"/>
                </a:solidFill>
              </a:rPr>
              <a:t>Babysitting </a:t>
            </a:r>
          </a:p>
          <a:p>
            <a:pPr marL="168275" indent="-168275">
              <a:buClr>
                <a:schemeClr val="accent6"/>
              </a:buClr>
            </a:pPr>
            <a:r>
              <a:rPr lang="en-US" sz="1400" dirty="0">
                <a:solidFill>
                  <a:schemeClr val="accent6"/>
                </a:solidFill>
              </a:rPr>
              <a:t>Childcare</a:t>
            </a:r>
          </a:p>
          <a:p>
            <a:pPr marL="168275" indent="-168275">
              <a:buClr>
                <a:schemeClr val="accent6"/>
              </a:buClr>
            </a:pPr>
            <a:r>
              <a:rPr lang="en-US" sz="1400" dirty="0">
                <a:solidFill>
                  <a:schemeClr val="accent6"/>
                </a:solidFill>
              </a:rPr>
              <a:t>Nanny</a:t>
            </a:r>
          </a:p>
          <a:p>
            <a:pPr marL="168275" indent="-168275">
              <a:buClr>
                <a:schemeClr val="accent6"/>
              </a:buClr>
            </a:pPr>
            <a:r>
              <a:rPr lang="en-US" sz="1400" dirty="0">
                <a:solidFill>
                  <a:schemeClr val="accent6"/>
                </a:solidFill>
              </a:rPr>
              <a:t>Nursery school </a:t>
            </a:r>
          </a:p>
          <a:p>
            <a:pPr marL="168275" indent="-168275">
              <a:buClr>
                <a:schemeClr val="accent6"/>
              </a:buClr>
            </a:pPr>
            <a:r>
              <a:rPr lang="en-US" sz="1400" dirty="0">
                <a:solidFill>
                  <a:schemeClr val="accent6"/>
                </a:solidFill>
              </a:rPr>
              <a:t>Preschool</a:t>
            </a:r>
          </a:p>
          <a:p>
            <a:pPr marL="168275" indent="-168275">
              <a:buClr>
                <a:schemeClr val="accent6"/>
              </a:buClr>
            </a:pPr>
            <a:r>
              <a:rPr lang="en-US" sz="1400" dirty="0">
                <a:solidFill>
                  <a:schemeClr val="accent6"/>
                </a:solidFill>
              </a:rPr>
              <a:t>Sick childcare </a:t>
            </a:r>
          </a:p>
          <a:p>
            <a:pPr marL="168275" indent="-168275">
              <a:buClr>
                <a:schemeClr val="accent6"/>
              </a:buClr>
            </a:pPr>
            <a:r>
              <a:rPr lang="en-US" sz="1400" dirty="0">
                <a:solidFill>
                  <a:schemeClr val="accent6"/>
                </a:solidFill>
              </a:rPr>
              <a:t>Summer day camp</a:t>
            </a:r>
          </a:p>
        </p:txBody>
      </p:sp>
      <p:grpSp>
        <p:nvGrpSpPr>
          <p:cNvPr id="15" name="Group 14">
            <a:extLst>
              <a:ext uri="{FF2B5EF4-FFF2-40B4-BE49-F238E27FC236}">
                <a16:creationId xmlns:a16="http://schemas.microsoft.com/office/drawing/2014/main" id="{ED65C115-AF04-8EC1-A0E1-F9D45801DC12}"/>
              </a:ext>
            </a:extLst>
          </p:cNvPr>
          <p:cNvGrpSpPr/>
          <p:nvPr/>
        </p:nvGrpSpPr>
        <p:grpSpPr>
          <a:xfrm>
            <a:off x="4727309" y="1447800"/>
            <a:ext cx="3511608" cy="4292600"/>
            <a:chOff x="4727309" y="1272310"/>
            <a:chExt cx="3511608" cy="4498114"/>
          </a:xfrm>
        </p:grpSpPr>
        <p:cxnSp>
          <p:nvCxnSpPr>
            <p:cNvPr id="18" name="Straight Connector 17">
              <a:extLst>
                <a:ext uri="{FF2B5EF4-FFF2-40B4-BE49-F238E27FC236}">
                  <a16:creationId xmlns:a16="http://schemas.microsoft.com/office/drawing/2014/main" id="{03D83DD7-8C09-9DA0-CF8A-4F7FDC19C512}"/>
                </a:ext>
              </a:extLst>
            </p:cNvPr>
            <p:cNvCxnSpPr>
              <a:cxnSpLocks/>
            </p:cNvCxnSpPr>
            <p:nvPr/>
          </p:nvCxnSpPr>
          <p:spPr bwMode="gray">
            <a:xfrm>
              <a:off x="8238917" y="1272310"/>
              <a:ext cx="0" cy="4498113"/>
            </a:xfrm>
            <a:prstGeom prst="line">
              <a:avLst/>
            </a:prstGeom>
            <a:ln w="9525" cap="rnd">
              <a:solidFill>
                <a:schemeClr val="accent6"/>
              </a:solidFill>
              <a:prstDash val="solid"/>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644CC5-52B7-A509-9177-54A119447A3F}"/>
                </a:ext>
              </a:extLst>
            </p:cNvPr>
            <p:cNvCxnSpPr>
              <a:cxnSpLocks/>
            </p:cNvCxnSpPr>
            <p:nvPr/>
          </p:nvCxnSpPr>
          <p:spPr bwMode="gray">
            <a:xfrm>
              <a:off x="4727309" y="1272311"/>
              <a:ext cx="0" cy="4498113"/>
            </a:xfrm>
            <a:prstGeom prst="line">
              <a:avLst/>
            </a:prstGeom>
            <a:ln w="9525" cap="rnd">
              <a:solidFill>
                <a:schemeClr val="accent6"/>
              </a:solidFill>
              <a:prstDash val="solid"/>
              <a:round/>
              <a:headEnd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BEBDC1A9-9FA3-B4D9-C657-714FF6CD367F}"/>
              </a:ext>
            </a:extLst>
          </p:cNvPr>
          <p:cNvSpPr txBox="1"/>
          <p:nvPr/>
        </p:nvSpPr>
        <p:spPr bwMode="gray">
          <a:xfrm>
            <a:off x="4946071" y="2967317"/>
            <a:ext cx="2562424" cy="2603501"/>
          </a:xfrm>
          <a:prstGeom prst="rect">
            <a:avLst/>
          </a:prstGeom>
          <a:noFill/>
          <a:ln>
            <a:noFill/>
          </a:ln>
        </p:spPr>
        <p:txBody>
          <a:bodyPr vert="horz" wrap="square" lIns="0" tIns="0" rIns="0" bIns="0" rtlCol="0">
            <a:noAutofit/>
          </a:bodyPr>
          <a:lstStyle>
            <a:defPPr>
              <a:defRPr lang="en-US"/>
            </a:defPPr>
            <a:lvl1pPr marL="114300" marR="0" indent="-114300">
              <a:spcBef>
                <a:spcPts val="600"/>
              </a:spcBef>
              <a:spcAft>
                <a:spcPts val="0"/>
              </a:spcAft>
              <a:buFont typeface="Arial" panose="020B0604020202020204" pitchFamily="34" charset="0"/>
              <a:buChar char="•"/>
              <a:defRPr sz="1200"/>
            </a:lvl1pPr>
          </a:lstStyle>
          <a:p>
            <a:pPr marL="168275" indent="-168275">
              <a:buClr>
                <a:schemeClr val="accent6"/>
              </a:buClr>
            </a:pPr>
            <a:r>
              <a:rPr lang="en-US" sz="1400" dirty="0">
                <a:solidFill>
                  <a:schemeClr val="accent6"/>
                </a:solidFill>
              </a:rPr>
              <a:t>Dental and vision </a:t>
            </a:r>
            <a:br>
              <a:rPr lang="en-US" sz="1400" dirty="0">
                <a:solidFill>
                  <a:schemeClr val="accent6"/>
                </a:solidFill>
              </a:rPr>
            </a:br>
            <a:r>
              <a:rPr lang="en-US" sz="1400" dirty="0">
                <a:solidFill>
                  <a:schemeClr val="accent6"/>
                </a:solidFill>
              </a:rPr>
              <a:t>coinsurance, deductible</a:t>
            </a:r>
          </a:p>
          <a:p>
            <a:pPr marL="168275" indent="-168275">
              <a:buClr>
                <a:schemeClr val="accent6"/>
              </a:buClr>
            </a:pPr>
            <a:r>
              <a:rPr lang="en-US" sz="1400" dirty="0">
                <a:solidFill>
                  <a:schemeClr val="accent6"/>
                </a:solidFill>
              </a:rPr>
              <a:t>Dental visits</a:t>
            </a:r>
          </a:p>
          <a:p>
            <a:pPr marL="168275" indent="-168275">
              <a:buClr>
                <a:schemeClr val="accent6"/>
              </a:buClr>
            </a:pPr>
            <a:r>
              <a:rPr lang="en-US" sz="1400" dirty="0">
                <a:solidFill>
                  <a:schemeClr val="accent6"/>
                </a:solidFill>
              </a:rPr>
              <a:t>Eye examinations </a:t>
            </a:r>
          </a:p>
          <a:p>
            <a:pPr marL="168275" indent="-168275">
              <a:buClr>
                <a:schemeClr val="accent6"/>
              </a:buClr>
            </a:pPr>
            <a:r>
              <a:rPr lang="en-US" sz="1400" dirty="0">
                <a:solidFill>
                  <a:schemeClr val="accent6"/>
                </a:solidFill>
              </a:rPr>
              <a:t>Prescription eyeglasses </a:t>
            </a:r>
          </a:p>
          <a:p>
            <a:pPr marL="168275" indent="-168275">
              <a:buClr>
                <a:schemeClr val="accent6"/>
              </a:buClr>
            </a:pPr>
            <a:r>
              <a:rPr lang="en-US" sz="1400" dirty="0">
                <a:solidFill>
                  <a:schemeClr val="accent6"/>
                </a:solidFill>
              </a:rPr>
              <a:t>Eye surgery</a:t>
            </a:r>
          </a:p>
          <a:p>
            <a:pPr marL="168275" indent="-168275">
              <a:buClr>
                <a:schemeClr val="accent6"/>
              </a:buClr>
            </a:pPr>
            <a:r>
              <a:rPr lang="en-US" sz="1400" dirty="0">
                <a:solidFill>
                  <a:schemeClr val="accent6"/>
                </a:solidFill>
              </a:rPr>
              <a:t>Invisalign </a:t>
            </a:r>
          </a:p>
          <a:p>
            <a:pPr marL="168275" indent="-168275">
              <a:buClr>
                <a:schemeClr val="accent6"/>
              </a:buClr>
            </a:pPr>
            <a:r>
              <a:rPr lang="en-US" sz="1400" dirty="0">
                <a:solidFill>
                  <a:schemeClr val="accent6"/>
                </a:solidFill>
              </a:rPr>
              <a:t>Lasik </a:t>
            </a:r>
          </a:p>
          <a:p>
            <a:pPr marL="168275" indent="-168275">
              <a:buClr>
                <a:schemeClr val="accent6"/>
              </a:buClr>
            </a:pPr>
            <a:r>
              <a:rPr lang="en-US" sz="1400" dirty="0">
                <a:solidFill>
                  <a:schemeClr val="accent6"/>
                </a:solidFill>
              </a:rPr>
              <a:t>Optometrist</a:t>
            </a:r>
          </a:p>
        </p:txBody>
      </p:sp>
      <p:grpSp>
        <p:nvGrpSpPr>
          <p:cNvPr id="4" name="Group 3">
            <a:extLst>
              <a:ext uri="{FF2B5EF4-FFF2-40B4-BE49-F238E27FC236}">
                <a16:creationId xmlns:a16="http://schemas.microsoft.com/office/drawing/2014/main" id="{10F7D35D-A2C0-E754-2280-9502F35365E2}"/>
              </a:ext>
            </a:extLst>
          </p:cNvPr>
          <p:cNvGrpSpPr/>
          <p:nvPr/>
        </p:nvGrpSpPr>
        <p:grpSpPr>
          <a:xfrm>
            <a:off x="457198" y="1397820"/>
            <a:ext cx="11274427" cy="1345380"/>
            <a:chOff x="457198" y="1397820"/>
            <a:chExt cx="11274427" cy="1345380"/>
          </a:xfrm>
        </p:grpSpPr>
        <p:sp>
          <p:nvSpPr>
            <p:cNvPr id="10" name="TextBox 9">
              <a:extLst>
                <a:ext uri="{FF2B5EF4-FFF2-40B4-BE49-F238E27FC236}">
                  <a16:creationId xmlns:a16="http://schemas.microsoft.com/office/drawing/2014/main" id="{3FFEDC82-367A-6B5A-AF49-3CC0CE4DC6D9}"/>
                </a:ext>
              </a:extLst>
            </p:cNvPr>
            <p:cNvSpPr txBox="1"/>
            <p:nvPr/>
          </p:nvSpPr>
          <p:spPr bwMode="gray">
            <a:xfrm>
              <a:off x="457198" y="2023922"/>
              <a:ext cx="3813466" cy="719278"/>
            </a:xfrm>
            <a:prstGeom prst="rect">
              <a:avLst/>
            </a:prstGeom>
            <a:noFill/>
            <a:ln>
              <a:noFill/>
            </a:ln>
          </p:spPr>
          <p:txBody>
            <a:bodyPr vert="horz" wrap="square" lIns="0" tIns="0" rIns="0" bIns="0" rtlCol="0">
              <a:noAutofit/>
            </a:bodyPr>
            <a:lstStyle/>
            <a:p>
              <a:pPr marR="0">
                <a:spcBef>
                  <a:spcPts val="600"/>
                </a:spcBef>
                <a:spcAft>
                  <a:spcPts val="0"/>
                </a:spcAft>
              </a:pPr>
              <a:r>
                <a:rPr lang="en-US" sz="1400" dirty="0">
                  <a:solidFill>
                    <a:schemeClr val="accent6"/>
                  </a:solidFill>
                </a:rPr>
                <a:t>The health care FSA helps pay for certain medical, dental, vision, prescription drug and eligible over-the-counter expenses:</a:t>
              </a:r>
              <a:endParaRPr lang="en-US" sz="1600" dirty="0">
                <a:solidFill>
                  <a:schemeClr val="accent6"/>
                </a:solidFill>
              </a:endParaRPr>
            </a:p>
          </p:txBody>
        </p:sp>
        <p:sp>
          <p:nvSpPr>
            <p:cNvPr id="28" name="TextBox 27">
              <a:extLst>
                <a:ext uri="{FF2B5EF4-FFF2-40B4-BE49-F238E27FC236}">
                  <a16:creationId xmlns:a16="http://schemas.microsoft.com/office/drawing/2014/main" id="{C0FD803B-761B-114F-53AF-C48774C66B76}"/>
                </a:ext>
              </a:extLst>
            </p:cNvPr>
            <p:cNvSpPr txBox="1"/>
            <p:nvPr/>
          </p:nvSpPr>
          <p:spPr bwMode="gray">
            <a:xfrm>
              <a:off x="8470577" y="2023922"/>
              <a:ext cx="3261048" cy="662128"/>
            </a:xfrm>
            <a:prstGeom prst="rect">
              <a:avLst/>
            </a:prstGeom>
            <a:noFill/>
            <a:ln>
              <a:noFill/>
            </a:ln>
          </p:spPr>
          <p:txBody>
            <a:bodyPr vert="horz" wrap="square" lIns="0" tIns="0" rIns="0" bIns="0" rtlCol="0">
              <a:noAutofit/>
            </a:bodyPr>
            <a:lstStyle/>
            <a:p>
              <a:pPr marR="0">
                <a:spcBef>
                  <a:spcPts val="600"/>
                </a:spcBef>
                <a:spcAft>
                  <a:spcPts val="0"/>
                </a:spcAft>
              </a:pPr>
              <a:r>
                <a:rPr lang="en-US" sz="1400" b="0" kern="100" dirty="0">
                  <a:solidFill>
                    <a:schemeClr val="accent6"/>
                  </a:solidFill>
                  <a:effectLst/>
                </a:rPr>
                <a:t>This FSA allows use of pre-tax dollars to pay for eligible dependent care</a:t>
              </a:r>
              <a:r>
                <a:rPr lang="en-US" sz="1400" b="0" kern="100" spc="-100" dirty="0">
                  <a:solidFill>
                    <a:schemeClr val="accent6"/>
                  </a:solidFill>
                  <a:effectLst/>
                </a:rPr>
                <a:t> </a:t>
              </a:r>
              <a:r>
                <a:rPr lang="en-US" sz="1400" b="0" kern="100" dirty="0">
                  <a:solidFill>
                    <a:schemeClr val="accent6"/>
                  </a:solidFill>
                  <a:effectLst/>
                </a:rPr>
                <a:t>services</a:t>
              </a:r>
              <a:r>
                <a:rPr lang="en-US" sz="1400" b="0" kern="100" spc="-90" dirty="0">
                  <a:solidFill>
                    <a:schemeClr val="accent6"/>
                  </a:solidFill>
                  <a:effectLst/>
                </a:rPr>
                <a:t> </a:t>
              </a:r>
              <a:r>
                <a:rPr lang="en-US" sz="1400" b="0" kern="100" dirty="0">
                  <a:solidFill>
                    <a:schemeClr val="accent6"/>
                  </a:solidFill>
                  <a:effectLst/>
                </a:rPr>
                <a:t>incurred while you work:</a:t>
              </a:r>
              <a:endParaRPr lang="en-US" sz="1600" dirty="0">
                <a:solidFill>
                  <a:schemeClr val="accent6"/>
                </a:solidFill>
              </a:endParaRPr>
            </a:p>
          </p:txBody>
        </p:sp>
        <p:pic>
          <p:nvPicPr>
            <p:cNvPr id="5" name="Picture 4">
              <a:extLst>
                <a:ext uri="{FF2B5EF4-FFF2-40B4-BE49-F238E27FC236}">
                  <a16:creationId xmlns:a16="http://schemas.microsoft.com/office/drawing/2014/main" id="{1028210C-0A11-B1C7-2F58-9DBA9AC858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57200" y="1397820"/>
              <a:ext cx="548640" cy="548640"/>
            </a:xfrm>
            <a:prstGeom prst="rect">
              <a:avLst/>
            </a:prstGeom>
            <a:ln>
              <a:noFill/>
            </a:ln>
          </p:spPr>
        </p:pic>
        <p:pic>
          <p:nvPicPr>
            <p:cNvPr id="6" name="Picture 5">
              <a:extLst>
                <a:ext uri="{FF2B5EF4-FFF2-40B4-BE49-F238E27FC236}">
                  <a16:creationId xmlns:a16="http://schemas.microsoft.com/office/drawing/2014/main" id="{9F6C4DB9-2344-E8D8-7D03-2CBF5A38B8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8445513" y="1397820"/>
              <a:ext cx="548640" cy="548640"/>
            </a:xfrm>
            <a:prstGeom prst="rect">
              <a:avLst/>
            </a:prstGeom>
            <a:ln>
              <a:noFill/>
            </a:ln>
          </p:spPr>
        </p:pic>
        <p:sp>
          <p:nvSpPr>
            <p:cNvPr id="27" name="TextBox 26">
              <a:extLst>
                <a:ext uri="{FF2B5EF4-FFF2-40B4-BE49-F238E27FC236}">
                  <a16:creationId xmlns:a16="http://schemas.microsoft.com/office/drawing/2014/main" id="{93BF0593-D69D-D690-049F-42270419CDA6}"/>
                </a:ext>
              </a:extLst>
            </p:cNvPr>
            <p:cNvSpPr txBox="1"/>
            <p:nvPr/>
          </p:nvSpPr>
          <p:spPr bwMode="gray">
            <a:xfrm>
              <a:off x="4958969" y="2031943"/>
              <a:ext cx="2979685" cy="692207"/>
            </a:xfrm>
            <a:prstGeom prst="rect">
              <a:avLst/>
            </a:prstGeom>
            <a:noFill/>
            <a:ln>
              <a:noFill/>
            </a:ln>
          </p:spPr>
          <p:txBody>
            <a:bodyPr vert="horz" wrap="square" lIns="0" tIns="0" rIns="0" bIns="0" rtlCol="0">
              <a:noAutofit/>
            </a:bodyPr>
            <a:lstStyle/>
            <a:p>
              <a:pPr marR="0">
                <a:spcBef>
                  <a:spcPts val="600"/>
                </a:spcBef>
                <a:spcAft>
                  <a:spcPts val="0"/>
                </a:spcAft>
              </a:pPr>
              <a:r>
                <a:rPr lang="en-US" sz="1400" b="0" kern="100" dirty="0">
                  <a:solidFill>
                    <a:schemeClr val="accent6"/>
                  </a:solidFill>
                  <a:effectLst/>
                </a:rPr>
                <a:t>Offered alongside an HSA, this FSA is used to help pay for</a:t>
              </a:r>
              <a:r>
                <a:rPr lang="en-US" sz="1400" b="0" kern="100" spc="-75" dirty="0">
                  <a:solidFill>
                    <a:schemeClr val="accent6"/>
                  </a:solidFill>
                  <a:effectLst/>
                </a:rPr>
                <a:t> </a:t>
              </a:r>
              <a:r>
                <a:rPr lang="en-US" sz="1400" b="0" kern="100" dirty="0">
                  <a:solidFill>
                    <a:schemeClr val="accent6"/>
                  </a:solidFill>
                  <a:effectLst/>
                </a:rPr>
                <a:t>dental</a:t>
              </a:r>
              <a:r>
                <a:rPr lang="en-US" sz="1400" b="0" kern="100" spc="-85" dirty="0">
                  <a:solidFill>
                    <a:schemeClr val="accent6"/>
                  </a:solidFill>
                  <a:effectLst/>
                </a:rPr>
                <a:t> </a:t>
              </a:r>
              <a:r>
                <a:rPr lang="en-US" sz="1400" b="0" kern="100" dirty="0">
                  <a:solidFill>
                    <a:schemeClr val="accent6"/>
                  </a:solidFill>
                  <a:effectLst/>
                </a:rPr>
                <a:t>and</a:t>
              </a:r>
              <a:r>
                <a:rPr lang="en-US" sz="1400" b="0" kern="100" spc="-75" dirty="0">
                  <a:solidFill>
                    <a:schemeClr val="accent6"/>
                  </a:solidFill>
                  <a:effectLst/>
                </a:rPr>
                <a:t> </a:t>
              </a:r>
              <a:r>
                <a:rPr lang="en-US" sz="1400" b="0" kern="100" dirty="0">
                  <a:solidFill>
                    <a:schemeClr val="accent6"/>
                  </a:solidFill>
                  <a:effectLst/>
                </a:rPr>
                <a:t>vision </a:t>
              </a:r>
              <a:r>
                <a:rPr lang="en-US" sz="1400" b="0" kern="100" spc="-10" dirty="0">
                  <a:solidFill>
                    <a:schemeClr val="accent6"/>
                  </a:solidFill>
                  <a:effectLst/>
                </a:rPr>
                <a:t>expenses:</a:t>
              </a:r>
              <a:endParaRPr lang="en-US" sz="1600" dirty="0">
                <a:solidFill>
                  <a:schemeClr val="accent6"/>
                </a:solidFill>
              </a:endParaRPr>
            </a:p>
          </p:txBody>
        </p:sp>
        <p:pic>
          <p:nvPicPr>
            <p:cNvPr id="7" name="Picture 6">
              <a:extLst>
                <a:ext uri="{FF2B5EF4-FFF2-40B4-BE49-F238E27FC236}">
                  <a16:creationId xmlns:a16="http://schemas.microsoft.com/office/drawing/2014/main" id="{319CA972-1785-9791-F344-5585720A40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903811" y="1397820"/>
              <a:ext cx="548640" cy="548640"/>
            </a:xfrm>
            <a:prstGeom prst="rect">
              <a:avLst/>
            </a:prstGeom>
            <a:ln>
              <a:noFill/>
            </a:ln>
          </p:spPr>
        </p:pic>
        <p:sp>
          <p:nvSpPr>
            <p:cNvPr id="12" name="TextBox 11">
              <a:extLst>
                <a:ext uri="{FF2B5EF4-FFF2-40B4-BE49-F238E27FC236}">
                  <a16:creationId xmlns:a16="http://schemas.microsoft.com/office/drawing/2014/main" id="{7462CD11-2484-5CB4-E477-ABA7502581BE}"/>
                </a:ext>
              </a:extLst>
            </p:cNvPr>
            <p:cNvSpPr txBox="1"/>
            <p:nvPr/>
          </p:nvSpPr>
          <p:spPr bwMode="gray">
            <a:xfrm>
              <a:off x="1190624" y="1526814"/>
              <a:ext cx="2047875" cy="290653"/>
            </a:xfrm>
            <a:prstGeom prst="rect">
              <a:avLst/>
            </a:prstGeom>
            <a:noFill/>
            <a:ln>
              <a:noFill/>
            </a:ln>
          </p:spPr>
          <p:txBody>
            <a:bodyPr vert="horz" wrap="square" lIns="0" tIns="0" rIns="0" bIns="0" rtlCol="0" anchor="ctr" anchorCtr="0">
              <a:noAutofit/>
            </a:bodyPr>
            <a:lstStyle/>
            <a:p>
              <a:pPr marL="347663" indent="-347663">
                <a:spcBef>
                  <a:spcPts val="600"/>
                </a:spcBef>
              </a:pPr>
              <a:r>
                <a:rPr lang="en-US" sz="1600" b="1" dirty="0">
                  <a:solidFill>
                    <a:schemeClr val="accent6"/>
                  </a:solidFill>
                  <a:latin typeface="Arial" panose="020B0604020202020204" pitchFamily="34" charset="0"/>
                  <a:cs typeface="+mn-cs"/>
                </a:rPr>
                <a:t>Health care FSA</a:t>
              </a:r>
              <a:endParaRPr lang="en-US" sz="1600" b="1" dirty="0">
                <a:solidFill>
                  <a:schemeClr val="accent6"/>
                </a:solidFill>
              </a:endParaRPr>
            </a:p>
          </p:txBody>
        </p:sp>
        <p:sp>
          <p:nvSpPr>
            <p:cNvPr id="13" name="TextBox 12">
              <a:extLst>
                <a:ext uri="{FF2B5EF4-FFF2-40B4-BE49-F238E27FC236}">
                  <a16:creationId xmlns:a16="http://schemas.microsoft.com/office/drawing/2014/main" id="{E104BAD5-FA1B-1C93-089A-6A9559BF242F}"/>
                </a:ext>
              </a:extLst>
            </p:cNvPr>
            <p:cNvSpPr txBox="1"/>
            <p:nvPr/>
          </p:nvSpPr>
          <p:spPr bwMode="gray">
            <a:xfrm>
              <a:off x="5553073" y="1526814"/>
              <a:ext cx="2508576" cy="290653"/>
            </a:xfrm>
            <a:prstGeom prst="rect">
              <a:avLst/>
            </a:prstGeom>
            <a:noFill/>
            <a:ln>
              <a:noFill/>
            </a:ln>
          </p:spPr>
          <p:txBody>
            <a:bodyPr vert="horz" wrap="square" lIns="0" tIns="0" rIns="0" bIns="0" rtlCol="0" anchor="ctr" anchorCtr="0">
              <a:noAutofit/>
            </a:bodyPr>
            <a:lstStyle/>
            <a:p>
              <a:pPr marL="347663" indent="-347663">
                <a:spcBef>
                  <a:spcPts val="600"/>
                </a:spcBef>
              </a:pPr>
              <a:r>
                <a:rPr lang="en-US" sz="1600" b="1" dirty="0">
                  <a:solidFill>
                    <a:schemeClr val="accent6"/>
                  </a:solidFill>
                  <a:latin typeface="Arial" panose="020B0604020202020204" pitchFamily="34" charset="0"/>
                </a:rPr>
                <a:t>Limited purpose (LPFSA)</a:t>
              </a:r>
            </a:p>
          </p:txBody>
        </p:sp>
        <p:sp>
          <p:nvSpPr>
            <p:cNvPr id="14" name="TextBox 13">
              <a:extLst>
                <a:ext uri="{FF2B5EF4-FFF2-40B4-BE49-F238E27FC236}">
                  <a16:creationId xmlns:a16="http://schemas.microsoft.com/office/drawing/2014/main" id="{019781FE-8C51-C702-B767-7A5AD80B26A7}"/>
                </a:ext>
              </a:extLst>
            </p:cNvPr>
            <p:cNvSpPr txBox="1"/>
            <p:nvPr/>
          </p:nvSpPr>
          <p:spPr bwMode="gray">
            <a:xfrm>
              <a:off x="9134473" y="1526814"/>
              <a:ext cx="2597152" cy="290653"/>
            </a:xfrm>
            <a:prstGeom prst="rect">
              <a:avLst/>
            </a:prstGeom>
            <a:noFill/>
            <a:ln>
              <a:noFill/>
            </a:ln>
          </p:spPr>
          <p:txBody>
            <a:bodyPr vert="horz" wrap="square" lIns="0" tIns="0" rIns="0" bIns="0" rtlCol="0" anchor="ctr" anchorCtr="0">
              <a:noAutofit/>
            </a:bodyPr>
            <a:lstStyle/>
            <a:p>
              <a:pPr marL="347663" indent="-347663">
                <a:spcBef>
                  <a:spcPts val="600"/>
                </a:spcBef>
              </a:pPr>
              <a:r>
                <a:rPr lang="en-US" sz="1600" b="1" dirty="0">
                  <a:solidFill>
                    <a:schemeClr val="accent6"/>
                  </a:solidFill>
                  <a:latin typeface="Arial" panose="020B0604020202020204" pitchFamily="34" charset="0"/>
                </a:rPr>
                <a:t>Dependent care (DCFSA)</a:t>
              </a:r>
            </a:p>
          </p:txBody>
        </p:sp>
      </p:grpSp>
    </p:spTree>
    <p:extLst>
      <p:ext uri="{BB962C8B-B14F-4D97-AF65-F5344CB8AC3E}">
        <p14:creationId xmlns:p14="http://schemas.microsoft.com/office/powerpoint/2010/main" val="69257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EC1384-CE3E-FFDC-BA2C-D9998D56E8DC}"/>
              </a:ext>
            </a:extLst>
          </p:cNvPr>
          <p:cNvSpPr txBox="1"/>
          <p:nvPr/>
        </p:nvSpPr>
        <p:spPr bwMode="gray">
          <a:xfrm>
            <a:off x="457201" y="5648960"/>
            <a:ext cx="6172200" cy="256540"/>
          </a:xfrm>
          <a:prstGeom prst="rect">
            <a:avLst/>
          </a:prstGeom>
          <a:noFill/>
        </p:spPr>
        <p:txBody>
          <a:bodyPr vert="horz" wrap="square" lIns="0" tIns="0" rIns="0" bIns="0" rtlCol="0" anchor="b" anchorCtr="0">
            <a:noAutofit/>
          </a:bodyPr>
          <a:lstStyle/>
          <a:p>
            <a:pPr marL="0" marR="0">
              <a:spcBef>
                <a:spcPts val="0"/>
              </a:spcBef>
              <a:spcAft>
                <a:spcPts val="0"/>
              </a:spcAft>
            </a:pPr>
            <a:r>
              <a:rPr lang="en-US" sz="800" dirty="0">
                <a:solidFill>
                  <a:schemeClr val="accent6"/>
                </a:solidFill>
                <a:effectLst/>
                <a:latin typeface="Arial" panose="020B0604020202020204" pitchFamily="34" charset="0"/>
                <a:ea typeface="Times New Roman" panose="02020603050405020304" pitchFamily="18" charset="0"/>
              </a:rPr>
              <a:t>*Assuming 22% federal income tax and 7.65% FICA. Results and amount will vary depending on your circumstances.</a:t>
            </a:r>
            <a:endParaRPr lang="en-US" sz="800" dirty="0">
              <a:solidFill>
                <a:schemeClr val="accent6"/>
              </a:solidFill>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718F8233-D7D7-2DF7-EB2F-E6105EA64403}"/>
              </a:ext>
            </a:extLst>
          </p:cNvPr>
          <p:cNvGraphicFramePr>
            <a:graphicFrameLocks noGrp="1"/>
          </p:cNvGraphicFramePr>
          <p:nvPr>
            <p:extLst>
              <p:ext uri="{D42A27DB-BD31-4B8C-83A1-F6EECF244321}">
                <p14:modId xmlns:p14="http://schemas.microsoft.com/office/powerpoint/2010/main" val="2415693795"/>
              </p:ext>
            </p:extLst>
          </p:nvPr>
        </p:nvGraphicFramePr>
        <p:xfrm>
          <a:off x="457199" y="2275781"/>
          <a:ext cx="7229476" cy="2661720"/>
        </p:xfrm>
        <a:graphic>
          <a:graphicData uri="http://schemas.openxmlformats.org/drawingml/2006/table">
            <a:tbl>
              <a:tblPr firstRow="1" bandRow="1">
                <a:tableStyleId>{9D7B26C5-4107-4FEC-AEDC-1716B250A1EF}</a:tableStyleId>
              </a:tblPr>
              <a:tblGrid>
                <a:gridCol w="4543426">
                  <a:extLst>
                    <a:ext uri="{9D8B030D-6E8A-4147-A177-3AD203B41FA5}">
                      <a16:colId xmlns:a16="http://schemas.microsoft.com/office/drawing/2014/main" val="550254219"/>
                    </a:ext>
                  </a:extLst>
                </a:gridCol>
                <a:gridCol w="1343025">
                  <a:extLst>
                    <a:ext uri="{9D8B030D-6E8A-4147-A177-3AD203B41FA5}">
                      <a16:colId xmlns:a16="http://schemas.microsoft.com/office/drawing/2014/main" val="2872568176"/>
                    </a:ext>
                  </a:extLst>
                </a:gridCol>
                <a:gridCol w="1343025">
                  <a:extLst>
                    <a:ext uri="{9D8B030D-6E8A-4147-A177-3AD203B41FA5}">
                      <a16:colId xmlns:a16="http://schemas.microsoft.com/office/drawing/2014/main" val="3035804024"/>
                    </a:ext>
                  </a:extLst>
                </a:gridCol>
              </a:tblGrid>
              <a:tr h="422616">
                <a:tc>
                  <a:txBody>
                    <a:bodyPr/>
                    <a:lstStyle/>
                    <a:p>
                      <a:endParaRPr lang="en-US" sz="1400" b="0" dirty="0">
                        <a:solidFill>
                          <a:schemeClr val="accent6"/>
                        </a:solidFill>
                      </a:endParaRP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spc="-10" dirty="0">
                          <a:solidFill>
                            <a:schemeClr val="accent6"/>
                          </a:solidFill>
                          <a:effectLst/>
                          <a:latin typeface="Arial" panose="020B0604020202020204" pitchFamily="34" charset="0"/>
                          <a:ea typeface="Times New Roman" panose="02020603050405020304" pitchFamily="18" charset="0"/>
                        </a:rPr>
                        <a:t>FSA </a:t>
                      </a:r>
                      <a:br>
                        <a:rPr lang="en-US" sz="1200" b="1" spc="-10" dirty="0">
                          <a:solidFill>
                            <a:schemeClr val="accent6"/>
                          </a:solidFill>
                          <a:effectLst/>
                          <a:latin typeface="Arial" panose="020B0604020202020204" pitchFamily="34" charset="0"/>
                          <a:ea typeface="Times New Roman" panose="02020603050405020304" pitchFamily="18" charset="0"/>
                        </a:rPr>
                      </a:br>
                      <a:r>
                        <a:rPr lang="en-US" sz="1200" b="1" spc="-10" dirty="0">
                          <a:solidFill>
                            <a:schemeClr val="accent6"/>
                          </a:solidFill>
                          <a:effectLst/>
                          <a:latin typeface="Arial" panose="020B0604020202020204" pitchFamily="34" charset="0"/>
                          <a:ea typeface="Times New Roman" panose="02020603050405020304" pitchFamily="18" charset="0"/>
                        </a:rPr>
                        <a:t>contribution</a:t>
                      </a:r>
                      <a:endParaRPr lang="en-US" sz="1200" b="1" dirty="0">
                        <a:solidFill>
                          <a:schemeClr val="accent6"/>
                        </a:solidFill>
                      </a:endParaRP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spc="-10" dirty="0">
                          <a:solidFill>
                            <a:schemeClr val="accent6"/>
                          </a:solidFill>
                          <a:effectLst/>
                          <a:latin typeface="Arial" panose="020B0604020202020204" pitchFamily="34" charset="0"/>
                          <a:ea typeface="Times New Roman" panose="02020603050405020304" pitchFamily="18" charset="0"/>
                          <a:cs typeface="+mn-cs"/>
                        </a:rPr>
                        <a:t>No </a:t>
                      </a:r>
                      <a:br>
                        <a:rPr lang="en-US" sz="1200" b="1" kern="1200" spc="-10" dirty="0">
                          <a:solidFill>
                            <a:schemeClr val="accent6"/>
                          </a:solidFill>
                          <a:effectLst/>
                          <a:latin typeface="Arial" panose="020B0604020202020204" pitchFamily="34" charset="0"/>
                          <a:ea typeface="Times New Roman" panose="02020603050405020304" pitchFamily="18" charset="0"/>
                          <a:cs typeface="+mn-cs"/>
                        </a:rPr>
                      </a:br>
                      <a:r>
                        <a:rPr lang="en-US" sz="1200" b="1" kern="1200" spc="-10" dirty="0">
                          <a:solidFill>
                            <a:schemeClr val="accent6"/>
                          </a:solidFill>
                          <a:effectLst/>
                          <a:latin typeface="Arial" panose="020B0604020202020204" pitchFamily="34" charset="0"/>
                          <a:ea typeface="Times New Roman" panose="02020603050405020304" pitchFamily="18" charset="0"/>
                          <a:cs typeface="+mn-cs"/>
                        </a:rPr>
                        <a:t>contribution</a:t>
                      </a:r>
                      <a:endParaRPr lang="en-US" sz="1200" b="1" kern="1200" spc="-10" dirty="0">
                        <a:solidFill>
                          <a:schemeClr val="accent6"/>
                        </a:solidFill>
                        <a:effectLst/>
                        <a:latin typeface="Arial" panose="020B0604020202020204" pitchFamily="34" charset="0"/>
                        <a:cs typeface="+mn-cs"/>
                      </a:endParaRP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47634"/>
                  </a:ext>
                </a:extLst>
              </a:tr>
              <a:tr h="422616">
                <a:tc>
                  <a:txBody>
                    <a:bodyPr/>
                    <a:lstStyle/>
                    <a:p>
                      <a:r>
                        <a:rPr lang="en-US" sz="1400" b="0" dirty="0">
                          <a:solidFill>
                            <a:schemeClr val="accent6"/>
                          </a:solidFill>
                        </a:rPr>
                        <a:t>Annual pay</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6"/>
                          </a:solidFill>
                        </a:rPr>
                        <a:t>$55,000</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6"/>
                          </a:solidFill>
                        </a:rPr>
                        <a:t>$55,000 </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640575"/>
                  </a:ext>
                </a:extLst>
              </a:tr>
              <a:tr h="422616">
                <a:tc>
                  <a:txBody>
                    <a:bodyPr/>
                    <a:lstStyle/>
                    <a:p>
                      <a:pPr marL="457200" indent="0"/>
                      <a:r>
                        <a:rPr lang="en-US" sz="1400" b="1" dirty="0">
                          <a:solidFill>
                            <a:schemeClr val="accent6"/>
                          </a:solidFill>
                        </a:rPr>
                        <a:t>Less pre-tax FSA contribution</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6"/>
                          </a:solidFill>
                        </a:rPr>
                        <a:t>($2,000)</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6"/>
                          </a:solidFill>
                        </a:rPr>
                        <a:t>—</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281268"/>
                  </a:ext>
                </a:extLst>
              </a:tr>
              <a:tr h="422616">
                <a:tc>
                  <a:txBody>
                    <a:bodyPr/>
                    <a:lstStyle/>
                    <a:p>
                      <a:r>
                        <a:rPr lang="en-US" sz="1400" dirty="0">
                          <a:solidFill>
                            <a:schemeClr val="accent6"/>
                          </a:solidFill>
                        </a:rPr>
                        <a:t>Taxable income</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$53,000</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$55,000</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727678"/>
                  </a:ext>
                </a:extLst>
              </a:tr>
              <a:tr h="422616">
                <a:tc>
                  <a:txBody>
                    <a:bodyPr/>
                    <a:lstStyle/>
                    <a:p>
                      <a:pPr marL="457200" indent="0"/>
                      <a:r>
                        <a:rPr lang="en-US" sz="1400" dirty="0">
                          <a:solidFill>
                            <a:schemeClr val="accent6"/>
                          </a:solidFill>
                        </a:rPr>
                        <a:t>Less federal income and Social Security taxes*</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($15,715)</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($16,307)</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317470"/>
                  </a:ext>
                </a:extLst>
              </a:tr>
              <a:tr h="422616">
                <a:tc>
                  <a:txBody>
                    <a:bodyPr/>
                    <a:lstStyle/>
                    <a:p>
                      <a:r>
                        <a:rPr lang="en-US" sz="1400" b="1" dirty="0">
                          <a:solidFill>
                            <a:schemeClr val="accent6"/>
                          </a:solidFill>
                        </a:rPr>
                        <a:t>After-tax income</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6"/>
                          </a:solidFill>
                        </a:rPr>
                        <a:t>$37,285</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6"/>
                          </a:solidFill>
                        </a:rPr>
                        <a:t>$38,693</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4918"/>
                  </a:ext>
                </a:extLst>
              </a:tr>
            </a:tbl>
          </a:graphicData>
        </a:graphic>
      </p:graphicFrame>
      <p:grpSp>
        <p:nvGrpSpPr>
          <p:cNvPr id="18" name="Group 17">
            <a:extLst>
              <a:ext uri="{FF2B5EF4-FFF2-40B4-BE49-F238E27FC236}">
                <a16:creationId xmlns:a16="http://schemas.microsoft.com/office/drawing/2014/main" id="{2997C373-AD0D-CE25-BC53-4429ABC4E1E5}"/>
              </a:ext>
            </a:extLst>
          </p:cNvPr>
          <p:cNvGrpSpPr/>
          <p:nvPr/>
        </p:nvGrpSpPr>
        <p:grpSpPr>
          <a:xfrm>
            <a:off x="5576061" y="4982051"/>
            <a:ext cx="1447512" cy="460534"/>
            <a:chOff x="5499861" y="4797266"/>
            <a:chExt cx="1447512" cy="460534"/>
          </a:xfrm>
        </p:grpSpPr>
        <p:sp>
          <p:nvSpPr>
            <p:cNvPr id="5" name="Left Bracket 4">
              <a:extLst>
                <a:ext uri="{FF2B5EF4-FFF2-40B4-BE49-F238E27FC236}">
                  <a16:creationId xmlns:a16="http://schemas.microsoft.com/office/drawing/2014/main" id="{269FBAD1-3BF2-624C-F5E9-A0EAA7AEF75D}"/>
                </a:ext>
              </a:extLst>
            </p:cNvPr>
            <p:cNvSpPr/>
            <p:nvPr/>
          </p:nvSpPr>
          <p:spPr bwMode="gray">
            <a:xfrm rot="16200000">
              <a:off x="6172203" y="4240053"/>
              <a:ext cx="123825" cy="1238251"/>
            </a:xfrm>
            <a:prstGeom prst="leftBracket">
              <a:avLst>
                <a:gd name="adj" fmla="val 0"/>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EA44D9C-CBED-84D1-2165-17FCB1F0B688}"/>
                </a:ext>
              </a:extLst>
            </p:cNvPr>
            <p:cNvSpPr txBox="1"/>
            <p:nvPr/>
          </p:nvSpPr>
          <p:spPr bwMode="gray">
            <a:xfrm>
              <a:off x="5499861" y="5011579"/>
              <a:ext cx="1447512" cy="246221"/>
            </a:xfrm>
            <a:prstGeom prst="rect">
              <a:avLst/>
            </a:prstGeom>
            <a:noFill/>
          </p:spPr>
          <p:txBody>
            <a:bodyPr vert="horz" wrap="none" lIns="0" tIns="0" rIns="0" bIns="0" rtlCol="0">
              <a:spAutoFit/>
            </a:bodyPr>
            <a:lstStyle/>
            <a:p>
              <a:pPr algn="ctr">
                <a:spcBef>
                  <a:spcPts val="600"/>
                </a:spcBef>
              </a:pPr>
              <a:r>
                <a:rPr lang="en-US" sz="1600" b="1" dirty="0">
                  <a:solidFill>
                    <a:schemeClr val="accent6"/>
                  </a:solidFill>
                </a:rPr>
                <a:t>$1,408 savings</a:t>
              </a:r>
            </a:p>
          </p:txBody>
        </p:sp>
      </p:grpSp>
      <p:grpSp>
        <p:nvGrpSpPr>
          <p:cNvPr id="9" name="Group 8">
            <a:extLst>
              <a:ext uri="{FF2B5EF4-FFF2-40B4-BE49-F238E27FC236}">
                <a16:creationId xmlns:a16="http://schemas.microsoft.com/office/drawing/2014/main" id="{D9DEEED9-11B7-DBDB-8B50-2762B9DEA952}"/>
              </a:ext>
            </a:extLst>
          </p:cNvPr>
          <p:cNvGrpSpPr/>
          <p:nvPr/>
        </p:nvGrpSpPr>
        <p:grpSpPr>
          <a:xfrm>
            <a:off x="457199" y="765176"/>
            <a:ext cx="8496301" cy="1435099"/>
            <a:chOff x="457199" y="688976"/>
            <a:chExt cx="8496301" cy="1435099"/>
          </a:xfrm>
        </p:grpSpPr>
        <p:sp>
          <p:nvSpPr>
            <p:cNvPr id="13" name="TextBox 12">
              <a:extLst>
                <a:ext uri="{FF2B5EF4-FFF2-40B4-BE49-F238E27FC236}">
                  <a16:creationId xmlns:a16="http://schemas.microsoft.com/office/drawing/2014/main" id="{B7219ED7-BB1F-711C-A036-70D810CBADE7}"/>
                </a:ext>
              </a:extLst>
            </p:cNvPr>
            <p:cNvSpPr txBox="1"/>
            <p:nvPr/>
          </p:nvSpPr>
          <p:spPr bwMode="gray">
            <a:xfrm>
              <a:off x="457199" y="688976"/>
              <a:ext cx="6048375" cy="806450"/>
            </a:xfrm>
            <a:prstGeom prst="rect">
              <a:avLst/>
            </a:prstGeom>
            <a:noFill/>
          </p:spPr>
          <p:txBody>
            <a:bodyPr vert="horz" wrap="square" lIns="0" tIns="0" rIns="0" bIns="0" rtlCol="0" anchor="t" anchorCtr="0">
              <a:noAutofit/>
            </a:bodyPr>
            <a:lstStyle/>
            <a:p>
              <a:pPr marL="0" marR="0">
                <a:spcBef>
                  <a:spcPts val="0"/>
                </a:spcBef>
                <a:spcAft>
                  <a:spcPts val="0"/>
                </a:spcAft>
              </a:pPr>
              <a:r>
                <a:rPr lang="en-US" sz="2400" b="1" kern="0" dirty="0">
                  <a:solidFill>
                    <a:schemeClr val="accent6"/>
                  </a:solidFill>
                  <a:latin typeface="Arial" panose="020B0604020202020204" pitchFamily="34" charset="0"/>
                  <a:ea typeface="Times New Roman" panose="02020603050405020304" pitchFamily="18" charset="0"/>
                </a:rPr>
                <a:t>An example of FSA savings potential</a:t>
              </a:r>
            </a:p>
            <a:p>
              <a:pPr>
                <a:spcBef>
                  <a:spcPts val="1800"/>
                </a:spcBef>
              </a:pPr>
              <a:r>
                <a:rPr lang="en-US" sz="1600" b="1" kern="0" dirty="0">
                  <a:solidFill>
                    <a:schemeClr val="accent6"/>
                  </a:solidFill>
                  <a:effectLst/>
                  <a:latin typeface="Arial" panose="020B0604020202020204" pitchFamily="34" charset="0"/>
                  <a:ea typeface="Times New Roman" panose="02020603050405020304" pitchFamily="18" charset="0"/>
                </a:rPr>
                <a:t>Here’s how you can save by contributing to your FSA</a:t>
              </a:r>
            </a:p>
            <a:p>
              <a:pPr marL="0" marR="0">
                <a:spcBef>
                  <a:spcPts val="0"/>
                </a:spcBef>
                <a:spcAft>
                  <a:spcPts val="0"/>
                </a:spcAft>
              </a:pPr>
              <a:endParaRPr lang="en-US" b="1" kern="0" dirty="0">
                <a:solidFill>
                  <a:schemeClr val="accent6"/>
                </a:solidFill>
                <a:effectLst/>
                <a:latin typeface="Arial" panose="020B0604020202020204" pitchFamily="34" charset="0"/>
                <a:ea typeface="Times New Roman" panose="02020603050405020304" pitchFamily="18" charset="0"/>
              </a:endParaRPr>
            </a:p>
          </p:txBody>
        </p:sp>
        <p:sp>
          <p:nvSpPr>
            <p:cNvPr id="14" name="TextBox 13">
              <a:extLst>
                <a:ext uri="{FF2B5EF4-FFF2-40B4-BE49-F238E27FC236}">
                  <a16:creationId xmlns:a16="http://schemas.microsoft.com/office/drawing/2014/main" id="{72F4B5EF-5EB5-6F29-1020-7645246CAD7E}"/>
                </a:ext>
              </a:extLst>
            </p:cNvPr>
            <p:cNvSpPr txBox="1"/>
            <p:nvPr/>
          </p:nvSpPr>
          <p:spPr bwMode="gray">
            <a:xfrm>
              <a:off x="457199" y="1600200"/>
              <a:ext cx="8496301" cy="523875"/>
            </a:xfrm>
            <a:prstGeom prst="rect">
              <a:avLst/>
            </a:prstGeom>
            <a:noFill/>
          </p:spPr>
          <p:txBody>
            <a:bodyPr vert="horz" wrap="square" lIns="0" tIns="0" rIns="0" bIns="0" rtlCol="0" anchor="t" anchorCtr="0">
              <a:noAutofit/>
            </a:bodyPr>
            <a:lstStyle/>
            <a:p>
              <a:pPr>
                <a:lnSpc>
                  <a:spcPct val="110000"/>
                </a:lnSpc>
                <a:spcBef>
                  <a:spcPts val="1200"/>
                </a:spcBef>
              </a:pPr>
              <a:r>
                <a:rPr lang="en-US" sz="1400" kern="0" dirty="0">
                  <a:solidFill>
                    <a:schemeClr val="accent6"/>
                  </a:solidFill>
                  <a:effectLst/>
                  <a:latin typeface="Arial" panose="020B0604020202020204" pitchFamily="34" charset="0"/>
                  <a:ea typeface="Times New Roman" panose="02020603050405020304" pitchFamily="18" charset="0"/>
                </a:rPr>
                <a:t>If you earn $55,000/year and contribute $2,000/year to your FSA, </a:t>
              </a:r>
              <a:r>
                <a:rPr lang="en-US" sz="1400" b="1" kern="0" dirty="0">
                  <a:solidFill>
                    <a:schemeClr val="accent6"/>
                  </a:solidFill>
                  <a:effectLst/>
                  <a:latin typeface="Arial" panose="020B0604020202020204" pitchFamily="34" charset="0"/>
                  <a:ea typeface="Times New Roman" panose="02020603050405020304" pitchFamily="18" charset="0"/>
                </a:rPr>
                <a:t>you will save $1,408.</a:t>
              </a:r>
              <a:endParaRPr lang="en-US" sz="1400" b="1" i="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2" name="Oval 21">
            <a:extLst>
              <a:ext uri="{FF2B5EF4-FFF2-40B4-BE49-F238E27FC236}">
                <a16:creationId xmlns:a16="http://schemas.microsoft.com/office/drawing/2014/main" id="{EE26B4D7-605F-820E-27DA-2C17D9EC4496}"/>
              </a:ext>
            </a:extLst>
          </p:cNvPr>
          <p:cNvSpPr/>
          <p:nvPr/>
        </p:nvSpPr>
        <p:spPr bwMode="gray">
          <a:xfrm>
            <a:off x="8095343" y="1822904"/>
            <a:ext cx="3212192" cy="3212192"/>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endParaRPr lang="en-US" b="0" i="0" u="none" baseline="0" dirty="0">
              <a:solidFill>
                <a:schemeClr val="accent6"/>
              </a:solidFill>
            </a:endParaRPr>
          </a:p>
        </p:txBody>
      </p:sp>
      <p:grpSp>
        <p:nvGrpSpPr>
          <p:cNvPr id="3" name="Group 2">
            <a:extLst>
              <a:ext uri="{FF2B5EF4-FFF2-40B4-BE49-F238E27FC236}">
                <a16:creationId xmlns:a16="http://schemas.microsoft.com/office/drawing/2014/main" id="{BDEAFE46-D255-7CF4-1AD2-3BEA4E0B5EB0}"/>
              </a:ext>
            </a:extLst>
          </p:cNvPr>
          <p:cNvGrpSpPr/>
          <p:nvPr/>
        </p:nvGrpSpPr>
        <p:grpSpPr>
          <a:xfrm>
            <a:off x="7917542" y="2278228"/>
            <a:ext cx="3567794" cy="2123744"/>
            <a:chOff x="7917542" y="2079233"/>
            <a:chExt cx="3567794" cy="2123744"/>
          </a:xfrm>
        </p:grpSpPr>
        <p:grpSp>
          <p:nvGrpSpPr>
            <p:cNvPr id="23" name="Group 22">
              <a:extLst>
                <a:ext uri="{FF2B5EF4-FFF2-40B4-BE49-F238E27FC236}">
                  <a16:creationId xmlns:a16="http://schemas.microsoft.com/office/drawing/2014/main" id="{ADE6B6F7-9895-202D-4C2F-C416B367F5A2}"/>
                </a:ext>
              </a:extLst>
            </p:cNvPr>
            <p:cNvGrpSpPr/>
            <p:nvPr/>
          </p:nvGrpSpPr>
          <p:grpSpPr>
            <a:xfrm>
              <a:off x="7917542" y="2655024"/>
              <a:ext cx="3567794" cy="1547953"/>
              <a:chOff x="7917542" y="2620142"/>
              <a:chExt cx="3567794" cy="1547953"/>
            </a:xfrm>
          </p:grpSpPr>
          <p:sp>
            <p:nvSpPr>
              <p:cNvPr id="24" name="Rectangle 23">
                <a:extLst>
                  <a:ext uri="{FF2B5EF4-FFF2-40B4-BE49-F238E27FC236}">
                    <a16:creationId xmlns:a16="http://schemas.microsoft.com/office/drawing/2014/main" id="{FFCFB683-EEEC-5FDD-15CA-D042D3CF4091}"/>
                  </a:ext>
                </a:extLst>
              </p:cNvPr>
              <p:cNvSpPr/>
              <p:nvPr/>
            </p:nvSpPr>
            <p:spPr bwMode="gray">
              <a:xfrm>
                <a:off x="7917542" y="2888796"/>
                <a:ext cx="3567794" cy="1279299"/>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spcBef>
                    <a:spcPts val="600"/>
                  </a:spcBef>
                </a:pPr>
                <a:r>
                  <a:rPr lang="en-US" sz="4400" b="1" kern="100" dirty="0">
                    <a:solidFill>
                      <a:schemeClr val="accent6"/>
                    </a:solidFill>
                    <a:effectLst/>
                  </a:rPr>
                  <a:t>$1,408 </a:t>
                </a:r>
                <a:br>
                  <a:rPr lang="en-US" sz="2000" b="1" kern="100" dirty="0">
                    <a:solidFill>
                      <a:schemeClr val="accent6"/>
                    </a:solidFill>
                    <a:effectLst/>
                  </a:rPr>
                </a:br>
                <a:r>
                  <a:rPr lang="en-US" sz="2000" kern="100" dirty="0">
                    <a:solidFill>
                      <a:schemeClr val="accent6"/>
                    </a:solidFill>
                    <a:effectLst/>
                  </a:rPr>
                  <a:t>in potential income </a:t>
                </a:r>
                <a:br>
                  <a:rPr lang="en-US" sz="2000" kern="100" dirty="0">
                    <a:solidFill>
                      <a:schemeClr val="accent6"/>
                    </a:solidFill>
                    <a:effectLst/>
                  </a:rPr>
                </a:br>
                <a:r>
                  <a:rPr lang="en-US" sz="2000" kern="100" dirty="0">
                    <a:solidFill>
                      <a:schemeClr val="accent6"/>
                    </a:solidFill>
                    <a:effectLst/>
                  </a:rPr>
                  <a:t>tax savings</a:t>
                </a:r>
                <a:endParaRPr lang="en-US" sz="2000" i="0" u="none" baseline="0" dirty="0">
                  <a:solidFill>
                    <a:schemeClr val="accent6"/>
                  </a:solidFill>
                </a:endParaRPr>
              </a:p>
            </p:txBody>
          </p:sp>
          <p:sp>
            <p:nvSpPr>
              <p:cNvPr id="25" name="Rectangle 24">
                <a:extLst>
                  <a:ext uri="{FF2B5EF4-FFF2-40B4-BE49-F238E27FC236}">
                    <a16:creationId xmlns:a16="http://schemas.microsoft.com/office/drawing/2014/main" id="{5466A3A7-D18C-0B8E-B4E4-9D120BC8F270}"/>
                  </a:ext>
                </a:extLst>
              </p:cNvPr>
              <p:cNvSpPr/>
              <p:nvPr/>
            </p:nvSpPr>
            <p:spPr bwMode="gray">
              <a:xfrm>
                <a:off x="7917542" y="2620142"/>
                <a:ext cx="3567794" cy="298223"/>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spcBef>
                    <a:spcPts val="600"/>
                  </a:spcBef>
                </a:pPr>
                <a:r>
                  <a:rPr lang="en-US" sz="2000" kern="100" dirty="0">
                    <a:solidFill>
                      <a:schemeClr val="accent6"/>
                    </a:solidFill>
                    <a:effectLst/>
                  </a:rPr>
                  <a:t>That’s </a:t>
                </a:r>
              </a:p>
            </p:txBody>
          </p:sp>
        </p:grpSp>
        <p:pic>
          <p:nvPicPr>
            <p:cNvPr id="2" name="Picture 1">
              <a:extLst>
                <a:ext uri="{FF2B5EF4-FFF2-40B4-BE49-F238E27FC236}">
                  <a16:creationId xmlns:a16="http://schemas.microsoft.com/office/drawing/2014/main" id="{60AA8E20-6506-47A9-89E3-D7D50CFD7EF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9393414" y="2079233"/>
              <a:ext cx="548640" cy="548640"/>
            </a:xfrm>
            <a:prstGeom prst="rect">
              <a:avLst/>
            </a:prstGeom>
            <a:ln>
              <a:noFill/>
            </a:ln>
          </p:spPr>
        </p:pic>
      </p:grpSp>
    </p:spTree>
    <p:extLst>
      <p:ext uri="{BB962C8B-B14F-4D97-AF65-F5344CB8AC3E}">
        <p14:creationId xmlns:p14="http://schemas.microsoft.com/office/powerpoint/2010/main" val="182650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B475892-ACC1-5CD5-5298-3F92BD8E44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7040" y="0"/>
            <a:ext cx="5394960" cy="5994400"/>
          </a:xfrm>
          <a:prstGeom prst="rect">
            <a:avLst/>
          </a:prstGeom>
        </p:spPr>
      </p:pic>
      <p:sp>
        <p:nvSpPr>
          <p:cNvPr id="3" name="Rectangle 2">
            <a:extLst>
              <a:ext uri="{FF2B5EF4-FFF2-40B4-BE49-F238E27FC236}">
                <a16:creationId xmlns:a16="http://schemas.microsoft.com/office/drawing/2014/main" id="{6E5DB885-F279-F44E-9147-61369CDB1706}"/>
              </a:ext>
            </a:extLst>
          </p:cNvPr>
          <p:cNvSpPr/>
          <p:nvPr/>
        </p:nvSpPr>
        <p:spPr bwMode="gray">
          <a:xfrm>
            <a:off x="0" y="0"/>
            <a:ext cx="7524749"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2" name="object 5">
            <a:extLst>
              <a:ext uri="{FF2B5EF4-FFF2-40B4-BE49-F238E27FC236}">
                <a16:creationId xmlns:a16="http://schemas.microsoft.com/office/drawing/2014/main" id="{822B8108-9886-56F8-121F-0ED490F8B7FA}"/>
              </a:ext>
            </a:extLst>
          </p:cNvPr>
          <p:cNvSpPr txBox="1"/>
          <p:nvPr/>
        </p:nvSpPr>
        <p:spPr>
          <a:xfrm>
            <a:off x="1409700" y="0"/>
            <a:ext cx="6554086" cy="5994400"/>
          </a:xfrm>
          <a:prstGeom prst="rect">
            <a:avLst/>
          </a:prstGeom>
          <a:noFill/>
        </p:spPr>
        <p:txBody>
          <a:bodyPr vert="horz" wrap="square" lIns="0" tIns="0" rIns="0" bIns="0" rtlCol="0" anchor="ctr" anchorCtr="0">
            <a:noAutofit/>
          </a:bodyPr>
          <a:lstStyle/>
          <a:p>
            <a:pPr marR="30480">
              <a:lnSpc>
                <a:spcPct val="80000"/>
              </a:lnSpc>
              <a:spcBef>
                <a:spcPts val="100"/>
              </a:spcBef>
            </a:pPr>
            <a:r>
              <a:rPr lang="en-US" sz="5400" b="1" dirty="0">
                <a:solidFill>
                  <a:schemeClr val="accent6"/>
                </a:solidFill>
              </a:rPr>
              <a:t>Health reimbursement arrangement</a:t>
            </a:r>
          </a:p>
          <a:p>
            <a:pPr marR="30480">
              <a:lnSpc>
                <a:spcPct val="105600"/>
              </a:lnSpc>
              <a:spcBef>
                <a:spcPts val="100"/>
              </a:spcBef>
            </a:pPr>
            <a:r>
              <a:rPr lang="en-US" sz="2800" dirty="0">
                <a:solidFill>
                  <a:schemeClr val="accent6"/>
                </a:solidFill>
                <a:latin typeface="+mn-lt"/>
                <a:ea typeface="+mn-ea"/>
                <a:cs typeface="+mn-cs"/>
              </a:rPr>
              <a:t>(HRA)</a:t>
            </a:r>
            <a:endParaRPr lang="en-US" sz="2800" dirty="0">
              <a:solidFill>
                <a:schemeClr val="accent6"/>
              </a:solidFill>
              <a:latin typeface="Optum Sans"/>
            </a:endParaRPr>
          </a:p>
        </p:txBody>
      </p:sp>
    </p:spTree>
    <p:extLst>
      <p:ext uri="{BB962C8B-B14F-4D97-AF65-F5344CB8AC3E}">
        <p14:creationId xmlns:p14="http://schemas.microsoft.com/office/powerpoint/2010/main" val="209521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593D36-E46A-AA75-653D-434D08B93F42}"/>
              </a:ext>
            </a:extLst>
          </p:cNvPr>
          <p:cNvSpPr/>
          <p:nvPr/>
        </p:nvSpPr>
        <p:spPr bwMode="gray">
          <a:xfrm>
            <a:off x="0" y="0"/>
            <a:ext cx="4833256"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6" name="object 2">
            <a:extLst>
              <a:ext uri="{FF2B5EF4-FFF2-40B4-BE49-F238E27FC236}">
                <a16:creationId xmlns:a16="http://schemas.microsoft.com/office/drawing/2014/main" id="{B7B2545F-528B-AD61-16F3-86281CA2DB2B}"/>
              </a:ext>
            </a:extLst>
          </p:cNvPr>
          <p:cNvSpPr txBox="1"/>
          <p:nvPr/>
        </p:nvSpPr>
        <p:spPr>
          <a:xfrm>
            <a:off x="457201" y="1316735"/>
            <a:ext cx="4027713" cy="4677665"/>
          </a:xfrm>
          <a:prstGeom prst="rect">
            <a:avLst/>
          </a:prstGeom>
        </p:spPr>
        <p:txBody>
          <a:bodyPr vert="horz" wrap="square" lIns="0" tIns="0" rIns="0" bIns="0" rtlCol="0" anchor="t" anchorCtr="0">
            <a:noAutofit/>
          </a:bodyPr>
          <a:lstStyle/>
          <a:p>
            <a:r>
              <a:rPr lang="en-US" sz="2800" b="1" dirty="0">
                <a:solidFill>
                  <a:schemeClr val="accent6"/>
                </a:solidFill>
                <a:latin typeface="Arial" panose="020B0604020202020204" pitchFamily="34" charset="0"/>
              </a:rPr>
              <a:t>What’s an HRA?</a:t>
            </a:r>
          </a:p>
          <a:p>
            <a:pPr>
              <a:lnSpc>
                <a:spcPct val="110000"/>
              </a:lnSpc>
              <a:spcBef>
                <a:spcPts val="1800"/>
              </a:spcBef>
            </a:pPr>
            <a:r>
              <a:rPr lang="en-US" dirty="0">
                <a:solidFill>
                  <a:schemeClr val="accent6"/>
                </a:solidFill>
                <a:latin typeface="Arial" panose="020B0604020202020204" pitchFamily="34" charset="0"/>
              </a:rPr>
              <a:t>A health reimbursement arrangement (HRA) is an employer-funded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plan that helps cover health care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costs for eligible expenses.</a:t>
            </a:r>
          </a:p>
        </p:txBody>
      </p:sp>
      <p:grpSp>
        <p:nvGrpSpPr>
          <p:cNvPr id="4" name="Group 3">
            <a:extLst>
              <a:ext uri="{FF2B5EF4-FFF2-40B4-BE49-F238E27FC236}">
                <a16:creationId xmlns:a16="http://schemas.microsoft.com/office/drawing/2014/main" id="{D6CA3525-E360-35E9-B2C0-41B9EBD2F908}"/>
              </a:ext>
            </a:extLst>
          </p:cNvPr>
          <p:cNvGrpSpPr/>
          <p:nvPr/>
        </p:nvGrpSpPr>
        <p:grpSpPr>
          <a:xfrm>
            <a:off x="5507781" y="1816416"/>
            <a:ext cx="6618957" cy="3422727"/>
            <a:chOff x="5112668" y="1465362"/>
            <a:chExt cx="6618957" cy="3422727"/>
          </a:xfrm>
        </p:grpSpPr>
        <p:sp>
          <p:nvSpPr>
            <p:cNvPr id="7" name="object 2">
              <a:extLst>
                <a:ext uri="{FF2B5EF4-FFF2-40B4-BE49-F238E27FC236}">
                  <a16:creationId xmlns:a16="http://schemas.microsoft.com/office/drawing/2014/main" id="{D174491D-9DFC-EE44-9283-CC25653891B1}"/>
                </a:ext>
              </a:extLst>
            </p:cNvPr>
            <p:cNvSpPr txBox="1"/>
            <p:nvPr/>
          </p:nvSpPr>
          <p:spPr>
            <a:xfrm>
              <a:off x="5167087" y="1465362"/>
              <a:ext cx="6564538" cy="3422727"/>
            </a:xfrm>
            <a:prstGeom prst="rect">
              <a:avLst/>
            </a:prstGeom>
          </p:spPr>
          <p:txBody>
            <a:bodyPr vert="horz" wrap="square" lIns="0" tIns="0" rIns="0" bIns="0" rtlCol="0" anchor="t" anchorCtr="0">
              <a:noAutofit/>
            </a:bodyPr>
            <a:lstStyle/>
            <a:p>
              <a:pPr>
                <a:spcBef>
                  <a:spcPts val="1800"/>
                </a:spcBef>
              </a:pPr>
              <a:r>
                <a:rPr lang="en-US" sz="1600" b="0" i="0" dirty="0">
                  <a:solidFill>
                    <a:srgbClr val="4B4D4F"/>
                  </a:solidFill>
                  <a:effectLst/>
                  <a:latin typeface="+mj-lt"/>
                </a:rPr>
                <a:t>You can use HRA funds to pay for any qualified medical expense </a:t>
              </a:r>
              <a:br>
                <a:rPr lang="en-US" sz="1600" b="0" i="0" dirty="0">
                  <a:solidFill>
                    <a:srgbClr val="4B4D4F"/>
                  </a:solidFill>
                  <a:effectLst/>
                  <a:latin typeface="+mj-lt"/>
                </a:rPr>
              </a:br>
              <a:r>
                <a:rPr lang="en-US" sz="1600" b="0" i="0" dirty="0">
                  <a:solidFill>
                    <a:srgbClr val="4B4D4F"/>
                  </a:solidFill>
                  <a:effectLst/>
                  <a:latin typeface="+mj-lt"/>
                </a:rPr>
                <a:t>for you, your spouse or your eligible dependents.</a:t>
              </a:r>
            </a:p>
            <a:p>
              <a:pPr marL="914400" indent="-228600">
                <a:spcBef>
                  <a:spcPts val="1800"/>
                </a:spcBef>
              </a:pPr>
              <a:r>
                <a:rPr lang="en-US" sz="1600" b="1" dirty="0">
                  <a:latin typeface="+mj-lt"/>
                </a:rPr>
                <a:t>Important things to know:</a:t>
              </a:r>
            </a:p>
            <a:p>
              <a:pPr marL="914400" indent="-228600">
                <a:spcBef>
                  <a:spcPts val="1800"/>
                </a:spcBef>
                <a:buFont typeface="Arial" panose="020B0604020202020204" pitchFamily="34" charset="0"/>
                <a:buChar char="•"/>
              </a:pPr>
              <a:r>
                <a:rPr lang="en-US" sz="1600" dirty="0">
                  <a:latin typeface="+mj-lt"/>
                </a:rPr>
                <a:t>Allowed with most types of health plans</a:t>
              </a:r>
            </a:p>
            <a:p>
              <a:pPr marL="914400" indent="-228600">
                <a:spcBef>
                  <a:spcPts val="1800"/>
                </a:spcBef>
                <a:buFont typeface="Arial" panose="020B0604020202020204" pitchFamily="34" charset="0"/>
                <a:buChar char="•"/>
              </a:pPr>
              <a:r>
                <a:rPr lang="en-US" sz="1600" dirty="0">
                  <a:effectLst/>
                  <a:latin typeface="+mj-lt"/>
                  <a:ea typeface="Times New Roman" panose="02020603050405020304" pitchFamily="18" charset="0"/>
                </a:rPr>
                <a:t>Funds are not taxable to employees</a:t>
              </a:r>
            </a:p>
            <a:p>
              <a:pPr marL="914400" indent="-228600">
                <a:spcBef>
                  <a:spcPts val="1800"/>
                </a:spcBef>
                <a:buFont typeface="Arial" panose="020B0604020202020204" pitchFamily="34" charset="0"/>
                <a:buChar char="•"/>
              </a:pPr>
              <a:r>
                <a:rPr lang="en-US" sz="1600" dirty="0">
                  <a:latin typeface="+mj-lt"/>
                  <a:ea typeface="Times New Roman" panose="02020603050405020304" pitchFamily="18" charset="0"/>
                </a:rPr>
                <a:t>Funds can be used without having to submit </a:t>
              </a:r>
              <a:br>
                <a:rPr lang="en-US" sz="1600" dirty="0">
                  <a:latin typeface="+mj-lt"/>
                  <a:ea typeface="Times New Roman" panose="02020603050405020304" pitchFamily="18" charset="0"/>
                </a:rPr>
              </a:br>
              <a:r>
                <a:rPr lang="en-US" sz="1600" dirty="0">
                  <a:latin typeface="+mj-lt"/>
                  <a:ea typeface="Times New Roman" panose="02020603050405020304" pitchFamily="18" charset="0"/>
                </a:rPr>
                <a:t>paper claim forms</a:t>
              </a:r>
            </a:p>
            <a:p>
              <a:pPr marL="914400" indent="-228600">
                <a:spcBef>
                  <a:spcPts val="1800"/>
                </a:spcBef>
                <a:buFont typeface="Arial" panose="020B0604020202020204" pitchFamily="34" charset="0"/>
                <a:buChar char="•"/>
              </a:pPr>
              <a:r>
                <a:rPr lang="en-US" sz="1600" dirty="0">
                  <a:effectLst/>
                  <a:latin typeface="+mj-lt"/>
                  <a:ea typeface="Times New Roman" panose="02020603050405020304" pitchFamily="18" charset="0"/>
                </a:rPr>
                <a:t>Employers can choose to have unused funds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roll over from year to year</a:t>
              </a:r>
            </a:p>
          </p:txBody>
        </p:sp>
        <p:pic>
          <p:nvPicPr>
            <p:cNvPr id="2" name="Picture 1">
              <a:extLst>
                <a:ext uri="{FF2B5EF4-FFF2-40B4-BE49-F238E27FC236}">
                  <a16:creationId xmlns:a16="http://schemas.microsoft.com/office/drawing/2014/main" id="{C1EB8A99-98A2-9936-50B2-0B073769CD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112668" y="2061170"/>
              <a:ext cx="548640" cy="548640"/>
            </a:xfrm>
            <a:prstGeom prst="rect">
              <a:avLst/>
            </a:prstGeom>
            <a:ln>
              <a:noFill/>
            </a:ln>
          </p:spPr>
        </p:pic>
      </p:grpSp>
    </p:spTree>
    <p:extLst>
      <p:ext uri="{BB962C8B-B14F-4D97-AF65-F5344CB8AC3E}">
        <p14:creationId xmlns:p14="http://schemas.microsoft.com/office/powerpoint/2010/main" val="355152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4FECAF-2B8A-3026-73F0-6D81D3D10747}"/>
              </a:ext>
            </a:extLst>
          </p:cNvPr>
          <p:cNvSpPr/>
          <p:nvPr/>
        </p:nvSpPr>
        <p:spPr bwMode="gray">
          <a:xfrm>
            <a:off x="0" y="0"/>
            <a:ext cx="652606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10" name="TextBox 9">
            <a:extLst>
              <a:ext uri="{FF2B5EF4-FFF2-40B4-BE49-F238E27FC236}">
                <a16:creationId xmlns:a16="http://schemas.microsoft.com/office/drawing/2014/main" id="{005D56BA-5E11-1403-DBC6-60853CF255D1}"/>
              </a:ext>
            </a:extLst>
          </p:cNvPr>
          <p:cNvSpPr txBox="1"/>
          <p:nvPr/>
        </p:nvSpPr>
        <p:spPr bwMode="gray">
          <a:xfrm>
            <a:off x="457200" y="1003797"/>
            <a:ext cx="5651500" cy="324758"/>
          </a:xfrm>
          <a:prstGeom prst="rect">
            <a:avLst/>
          </a:prstGeom>
          <a:noFill/>
        </p:spPr>
        <p:txBody>
          <a:bodyPr vert="horz" wrap="square" lIns="0" tIns="0" rIns="0" bIns="0" rtlCol="0">
            <a:noAutofit/>
          </a:bodyPr>
          <a:lstStyle/>
          <a:p>
            <a:pPr marL="0" marR="0">
              <a:spcBef>
                <a:spcPts val="2400"/>
              </a:spcBef>
              <a:spcAft>
                <a:spcPts val="0"/>
              </a:spcAft>
            </a:pPr>
            <a:r>
              <a:rPr lang="en-US" sz="2000" b="1" dirty="0">
                <a:solidFill>
                  <a:schemeClr val="accent6"/>
                </a:solidFill>
                <a:effectLst/>
                <a:latin typeface="Arial" panose="020B0604020202020204" pitchFamily="34" charset="0"/>
                <a:ea typeface="Times New Roman" panose="02020603050405020304" pitchFamily="18" charset="0"/>
              </a:rPr>
              <a:t>How does an HRA work?</a:t>
            </a:r>
            <a:r>
              <a:rPr lang="en-US" sz="2000" kern="100" dirty="0">
                <a:effectLst/>
              </a:rPr>
              <a:t> </a:t>
            </a:r>
            <a:endParaRPr lang="en-US" sz="2000" spc="-10" dirty="0">
              <a:solidFill>
                <a:schemeClr val="accent6"/>
              </a:solidFill>
              <a:latin typeface="Arial" panose="020B0604020202020204" pitchFamily="34" charset="0"/>
            </a:endParaRPr>
          </a:p>
        </p:txBody>
      </p:sp>
      <p:grpSp>
        <p:nvGrpSpPr>
          <p:cNvPr id="19" name="Group 18">
            <a:extLst>
              <a:ext uri="{FF2B5EF4-FFF2-40B4-BE49-F238E27FC236}">
                <a16:creationId xmlns:a16="http://schemas.microsoft.com/office/drawing/2014/main" id="{9DACE37F-CA56-4D40-5613-FAB4F6478888}"/>
              </a:ext>
            </a:extLst>
          </p:cNvPr>
          <p:cNvGrpSpPr/>
          <p:nvPr/>
        </p:nvGrpSpPr>
        <p:grpSpPr>
          <a:xfrm>
            <a:off x="7014844" y="1484726"/>
            <a:ext cx="4754881" cy="3600263"/>
            <a:chOff x="457199" y="1494251"/>
            <a:chExt cx="4754881" cy="3600263"/>
          </a:xfrm>
        </p:grpSpPr>
        <p:sp>
          <p:nvSpPr>
            <p:cNvPr id="20" name="object 2">
              <a:extLst>
                <a:ext uri="{FF2B5EF4-FFF2-40B4-BE49-F238E27FC236}">
                  <a16:creationId xmlns:a16="http://schemas.microsoft.com/office/drawing/2014/main" id="{DABA4716-454C-871D-494B-42D92CDBCFF3}"/>
                </a:ext>
              </a:extLst>
            </p:cNvPr>
            <p:cNvSpPr txBox="1"/>
            <p:nvPr/>
          </p:nvSpPr>
          <p:spPr>
            <a:xfrm>
              <a:off x="457199" y="1494251"/>
              <a:ext cx="4378369" cy="268288"/>
            </a:xfrm>
            <a:prstGeom prst="rect">
              <a:avLst/>
            </a:prstGeom>
            <a:ln>
              <a:noFill/>
            </a:ln>
          </p:spPr>
          <p:txBody>
            <a:bodyPr vert="horz" wrap="square" lIns="0" tIns="12700" rIns="0" bIns="0" rtlCol="0" anchor="t" anchorCtr="0">
              <a:noAutofit/>
            </a:bodyPr>
            <a:lstStyle/>
            <a:p>
              <a:pPr marL="0" marR="0">
                <a:spcBef>
                  <a:spcPts val="0"/>
                </a:spcBef>
                <a:spcAft>
                  <a:spcPts val="0"/>
                </a:spcAft>
              </a:pPr>
              <a:r>
                <a:rPr lang="en-US" sz="1600" b="1" dirty="0">
                  <a:effectLst/>
                  <a:latin typeface="+mj-lt"/>
                  <a:ea typeface="Times New Roman" panose="02020603050405020304" pitchFamily="18" charset="0"/>
                </a:rPr>
                <a:t>What’s eligible with an HRA?</a:t>
              </a:r>
            </a:p>
            <a:p>
              <a:pPr marL="0" marR="0">
                <a:spcBef>
                  <a:spcPts val="600"/>
                </a:spcBef>
                <a:spcAft>
                  <a:spcPts val="0"/>
                </a:spcAft>
              </a:pPr>
              <a:r>
                <a:rPr lang="en-US" sz="1600" b="0" i="0" dirty="0">
                  <a:effectLst/>
                  <a:latin typeface="+mj-lt"/>
                </a:rPr>
                <a:t>Some qualified health care expenses include:</a:t>
              </a:r>
              <a:endParaRPr lang="en-US" sz="1600" dirty="0">
                <a:effectLst/>
                <a:latin typeface="+mj-lt"/>
                <a:ea typeface="Times New Roman" panose="02020603050405020304" pitchFamily="18" charset="0"/>
              </a:endParaRPr>
            </a:p>
          </p:txBody>
        </p:sp>
        <p:grpSp>
          <p:nvGrpSpPr>
            <p:cNvPr id="21" name="Group 20">
              <a:extLst>
                <a:ext uri="{FF2B5EF4-FFF2-40B4-BE49-F238E27FC236}">
                  <a16:creationId xmlns:a16="http://schemas.microsoft.com/office/drawing/2014/main" id="{E235E705-811B-9C89-4C65-58B1D329E540}"/>
                </a:ext>
              </a:extLst>
            </p:cNvPr>
            <p:cNvGrpSpPr/>
            <p:nvPr/>
          </p:nvGrpSpPr>
          <p:grpSpPr>
            <a:xfrm>
              <a:off x="457200" y="2167760"/>
              <a:ext cx="4754880" cy="2926754"/>
              <a:chOff x="457200" y="2167760"/>
              <a:chExt cx="4754880" cy="2926754"/>
            </a:xfrm>
          </p:grpSpPr>
          <p:sp>
            <p:nvSpPr>
              <p:cNvPr id="22" name="object 2">
                <a:extLst>
                  <a:ext uri="{FF2B5EF4-FFF2-40B4-BE49-F238E27FC236}">
                    <a16:creationId xmlns:a16="http://schemas.microsoft.com/office/drawing/2014/main" id="{A543DDCA-4E94-C9C2-DD18-7743FC5C803D}"/>
                  </a:ext>
                </a:extLst>
              </p:cNvPr>
              <p:cNvSpPr txBox="1"/>
              <p:nvPr/>
            </p:nvSpPr>
            <p:spPr>
              <a:xfrm>
                <a:off x="457200" y="2167760"/>
                <a:ext cx="2310384" cy="2926753"/>
              </a:xfrm>
              <a:prstGeom prst="rect">
                <a:avLst/>
              </a:prstGeom>
              <a:ln>
                <a:noFill/>
              </a:ln>
            </p:spPr>
            <p:txBody>
              <a:bodyPr vert="horz" wrap="square" lIns="0" tIns="12700" rIns="0" bIns="0" rtlCol="0" anchor="t"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171450" indent="-171450">
                  <a:lnSpc>
                    <a:spcPct val="110000"/>
                  </a:lnSpc>
                </a:pPr>
                <a:r>
                  <a:rPr lang="en-US" dirty="0">
                    <a:solidFill>
                      <a:schemeClr val="tx1"/>
                    </a:solidFill>
                  </a:rPr>
                  <a:t>Acupuncture</a:t>
                </a:r>
              </a:p>
              <a:p>
                <a:pPr marL="171450" indent="-171450">
                  <a:lnSpc>
                    <a:spcPct val="110000"/>
                  </a:lnSpc>
                </a:pPr>
                <a:r>
                  <a:rPr lang="en-US" dirty="0">
                    <a:solidFill>
                      <a:schemeClr val="tx1"/>
                    </a:solidFill>
                  </a:rPr>
                  <a:t>Chiropractic care</a:t>
                </a:r>
              </a:p>
              <a:p>
                <a:pPr marL="171450" indent="-171450">
                  <a:lnSpc>
                    <a:spcPct val="110000"/>
                  </a:lnSpc>
                </a:pPr>
                <a:r>
                  <a:rPr lang="en-US" dirty="0">
                    <a:solidFill>
                      <a:schemeClr val="tx1"/>
                    </a:solidFill>
                  </a:rPr>
                  <a:t>Eye exams, glasses </a:t>
                </a:r>
                <a:br>
                  <a:rPr lang="en-US" dirty="0">
                    <a:solidFill>
                      <a:schemeClr val="tx1"/>
                    </a:solidFill>
                  </a:rPr>
                </a:br>
                <a:r>
                  <a:rPr lang="en-US" dirty="0">
                    <a:solidFill>
                      <a:schemeClr val="tx1"/>
                    </a:solidFill>
                  </a:rPr>
                  <a:t>and contacts</a:t>
                </a:r>
              </a:p>
              <a:p>
                <a:pPr marL="171450" indent="-171450">
                  <a:lnSpc>
                    <a:spcPct val="110000"/>
                  </a:lnSpc>
                </a:pPr>
                <a:r>
                  <a:rPr lang="en-US" dirty="0">
                    <a:solidFill>
                      <a:schemeClr val="tx1"/>
                    </a:solidFill>
                  </a:rPr>
                  <a:t>Flu shots</a:t>
                </a:r>
              </a:p>
              <a:p>
                <a:pPr marL="171450" indent="-171450">
                  <a:lnSpc>
                    <a:spcPct val="110000"/>
                  </a:lnSpc>
                </a:pPr>
                <a:r>
                  <a:rPr lang="en-US" dirty="0">
                    <a:solidFill>
                      <a:schemeClr val="tx1"/>
                    </a:solidFill>
                  </a:rPr>
                  <a:t>Nursing services</a:t>
                </a:r>
              </a:p>
              <a:p>
                <a:pPr marL="171450" indent="-171450">
                  <a:lnSpc>
                    <a:spcPct val="110000"/>
                  </a:lnSpc>
                </a:pPr>
                <a:r>
                  <a:rPr lang="en-US" dirty="0">
                    <a:solidFill>
                      <a:schemeClr val="tx1"/>
                    </a:solidFill>
                  </a:rPr>
                  <a:t>Orthodontia </a:t>
                </a:r>
                <a:br>
                  <a:rPr lang="en-US" dirty="0">
                    <a:solidFill>
                      <a:schemeClr val="tx1"/>
                    </a:solidFill>
                  </a:rPr>
                </a:br>
                <a:r>
                  <a:rPr lang="en-US" dirty="0">
                    <a:solidFill>
                      <a:schemeClr val="tx1"/>
                    </a:solidFill>
                  </a:rPr>
                  <a:t>(non-cosmetic)</a:t>
                </a:r>
              </a:p>
            </p:txBody>
          </p:sp>
          <p:sp>
            <p:nvSpPr>
              <p:cNvPr id="23" name="object 2">
                <a:extLst>
                  <a:ext uri="{FF2B5EF4-FFF2-40B4-BE49-F238E27FC236}">
                    <a16:creationId xmlns:a16="http://schemas.microsoft.com/office/drawing/2014/main" id="{067B0BD2-B13A-DB13-92D5-7AF8B9A3BAF4}"/>
                  </a:ext>
                </a:extLst>
              </p:cNvPr>
              <p:cNvSpPr txBox="1"/>
              <p:nvPr/>
            </p:nvSpPr>
            <p:spPr>
              <a:xfrm>
                <a:off x="2901696" y="2167761"/>
                <a:ext cx="2310384" cy="2926753"/>
              </a:xfrm>
              <a:prstGeom prst="rect">
                <a:avLst/>
              </a:prstGeom>
              <a:ln>
                <a:noFill/>
              </a:ln>
            </p:spPr>
            <p:txBody>
              <a:bodyPr vert="horz" wrap="square" lIns="0" tIns="12700" rIns="0" bIns="0" rtlCol="0" anchor="t" anchorCtr="0">
                <a:noAutofit/>
              </a:bodyPr>
              <a:lstStyle>
                <a:defPPr>
                  <a:defRPr lang="en-US"/>
                </a:defPPr>
                <a:lvl1pPr marL="234950" indent="-234950">
                  <a:lnSpc>
                    <a:spcPct val="100000"/>
                  </a:lnSpc>
                  <a:spcBef>
                    <a:spcPts val="1200"/>
                  </a:spcBef>
                  <a:buFont typeface="Arial" panose="020B0604020202020204" pitchFamily="34" charset="0"/>
                  <a:buChar char="•"/>
                  <a:defRPr sz="1600" spc="-10">
                    <a:solidFill>
                      <a:srgbClr val="5A5A5A"/>
                    </a:solidFill>
                    <a:latin typeface="Arial"/>
                    <a:cs typeface="Arial"/>
                  </a:defRPr>
                </a:lvl1pPr>
              </a:lstStyle>
              <a:p>
                <a:pPr marL="171450" indent="-171450">
                  <a:lnSpc>
                    <a:spcPct val="110000"/>
                  </a:lnSpc>
                </a:pPr>
                <a:r>
                  <a:rPr lang="en-US" dirty="0">
                    <a:solidFill>
                      <a:schemeClr val="tx1"/>
                    </a:solidFill>
                  </a:rPr>
                  <a:t>Physical exams</a:t>
                </a:r>
              </a:p>
              <a:p>
                <a:pPr marL="171450" indent="-171450">
                  <a:lnSpc>
                    <a:spcPct val="110000"/>
                  </a:lnSpc>
                </a:pPr>
                <a:r>
                  <a:rPr lang="en-US" dirty="0">
                    <a:solidFill>
                      <a:schemeClr val="tx1"/>
                    </a:solidFill>
                  </a:rPr>
                  <a:t>Physical therapy</a:t>
                </a:r>
              </a:p>
              <a:p>
                <a:pPr marL="171450" indent="-171450">
                  <a:lnSpc>
                    <a:spcPct val="110000"/>
                  </a:lnSpc>
                </a:pPr>
                <a:r>
                  <a:rPr lang="en-US" dirty="0">
                    <a:solidFill>
                      <a:schemeClr val="tx1"/>
                    </a:solidFill>
                  </a:rPr>
                  <a:t>Prescription drugs </a:t>
                </a:r>
                <a:br>
                  <a:rPr lang="en-US" dirty="0">
                    <a:solidFill>
                      <a:schemeClr val="tx1"/>
                    </a:solidFill>
                  </a:rPr>
                </a:br>
                <a:r>
                  <a:rPr lang="en-US" dirty="0">
                    <a:solidFill>
                      <a:schemeClr val="tx1"/>
                    </a:solidFill>
                  </a:rPr>
                  <a:t>and refills</a:t>
                </a:r>
              </a:p>
              <a:p>
                <a:pPr marL="171450" indent="-171450">
                  <a:lnSpc>
                    <a:spcPct val="110000"/>
                  </a:lnSpc>
                </a:pPr>
                <a:r>
                  <a:rPr lang="en-US" dirty="0">
                    <a:solidFill>
                      <a:schemeClr val="tx1"/>
                    </a:solidFill>
                  </a:rPr>
                  <a:t>Psychiatric care</a:t>
                </a:r>
              </a:p>
              <a:p>
                <a:pPr marL="171450" indent="-171450">
                  <a:lnSpc>
                    <a:spcPct val="110000"/>
                  </a:lnSpc>
                </a:pPr>
                <a:r>
                  <a:rPr lang="en-US" dirty="0">
                    <a:solidFill>
                      <a:schemeClr val="tx1"/>
                    </a:solidFill>
                  </a:rPr>
                  <a:t>Sunscreen (SPF 15+)</a:t>
                </a:r>
              </a:p>
              <a:p>
                <a:pPr marL="171450" indent="-171450">
                  <a:lnSpc>
                    <a:spcPct val="110000"/>
                  </a:lnSpc>
                </a:pPr>
                <a:r>
                  <a:rPr lang="en-US" dirty="0">
                    <a:solidFill>
                      <a:schemeClr val="tx1"/>
                    </a:solidFill>
                  </a:rPr>
                  <a:t>Wheelchairs, walkers, crutches and canes</a:t>
                </a:r>
              </a:p>
            </p:txBody>
          </p:sp>
        </p:grpSp>
      </p:grpSp>
      <p:grpSp>
        <p:nvGrpSpPr>
          <p:cNvPr id="31" name="Group 30">
            <a:extLst>
              <a:ext uri="{FF2B5EF4-FFF2-40B4-BE49-F238E27FC236}">
                <a16:creationId xmlns:a16="http://schemas.microsoft.com/office/drawing/2014/main" id="{7874FB53-8D2C-71A0-C2EC-2E1DA3CB18A8}"/>
              </a:ext>
            </a:extLst>
          </p:cNvPr>
          <p:cNvGrpSpPr/>
          <p:nvPr/>
        </p:nvGrpSpPr>
        <p:grpSpPr>
          <a:xfrm>
            <a:off x="447754" y="1501756"/>
            <a:ext cx="5648245" cy="4183672"/>
            <a:chOff x="447754" y="1501756"/>
            <a:chExt cx="5648245" cy="4183672"/>
          </a:xfrm>
        </p:grpSpPr>
        <p:sp>
          <p:nvSpPr>
            <p:cNvPr id="16" name="TextBox 15">
              <a:extLst>
                <a:ext uri="{FF2B5EF4-FFF2-40B4-BE49-F238E27FC236}">
                  <a16:creationId xmlns:a16="http://schemas.microsoft.com/office/drawing/2014/main" id="{B3851E4C-EF43-9727-155E-CC91E7717B35}"/>
                </a:ext>
              </a:extLst>
            </p:cNvPr>
            <p:cNvSpPr txBox="1"/>
            <p:nvPr/>
          </p:nvSpPr>
          <p:spPr bwMode="gray">
            <a:xfrm>
              <a:off x="447754" y="3810002"/>
              <a:ext cx="5648245" cy="1875426"/>
            </a:xfrm>
            <a:prstGeom prst="rect">
              <a:avLst/>
            </a:prstGeom>
            <a:noFill/>
          </p:spPr>
          <p:txBody>
            <a:bodyPr vert="horz" wrap="square" lIns="0" tIns="0" rIns="0" bIns="0" rtlCol="0">
              <a:noAutofit/>
            </a:bodyPr>
            <a:lstStyle/>
            <a:p>
              <a:pPr>
                <a:spcBef>
                  <a:spcPts val="2400"/>
                </a:spcBef>
              </a:pPr>
              <a:r>
                <a:rPr lang="en-US" sz="1600" b="1" spc="-10" dirty="0">
                  <a:solidFill>
                    <a:schemeClr val="accent6"/>
                  </a:solidFill>
                  <a:latin typeface="Arial" panose="020B0604020202020204" pitchFamily="34" charset="0"/>
                </a:rPr>
                <a:t>You use your account for eligible expenses:</a:t>
              </a:r>
            </a:p>
            <a:p>
              <a:pPr marL="342900" indent="-342900">
                <a:spcBef>
                  <a:spcPts val="1200"/>
                </a:spcBef>
                <a:buFont typeface="+mj-lt"/>
                <a:buAutoNum type="arabicPeriod"/>
              </a:pPr>
              <a:r>
                <a:rPr lang="en-US" sz="1600" spc="-10" dirty="0">
                  <a:solidFill>
                    <a:schemeClr val="accent6"/>
                  </a:solidFill>
                  <a:latin typeface="Arial" panose="020B0604020202020204" pitchFamily="34" charset="0"/>
                </a:rPr>
                <a:t>Check your account balance regularly to know how much you have available to spend on eligible expenses.</a:t>
              </a:r>
            </a:p>
            <a:p>
              <a:pPr marL="342900" indent="-342900">
                <a:spcBef>
                  <a:spcPts val="1200"/>
                </a:spcBef>
                <a:buFont typeface="+mj-lt"/>
                <a:buAutoNum type="arabicPeriod"/>
              </a:pPr>
              <a:r>
                <a:rPr lang="en-US" sz="1600" spc="-10" dirty="0">
                  <a:solidFill>
                    <a:schemeClr val="accent6"/>
                  </a:solidFill>
                  <a:latin typeface="Arial" panose="020B0604020202020204" pitchFamily="34" charset="0"/>
                </a:rPr>
                <a:t>Pay for eligible expenses using your payment card or by using personal funds and submitting a claim. Or send a payment directly to your provider from your account.</a:t>
              </a:r>
            </a:p>
            <a:p>
              <a:pPr marL="0" marR="0">
                <a:spcBef>
                  <a:spcPts val="0"/>
                </a:spcBef>
                <a:spcAft>
                  <a:spcPts val="0"/>
                </a:spcAft>
              </a:pPr>
              <a:r>
                <a:rPr lang="en-US" sz="1600" kern="100" dirty="0">
                  <a:effectLst/>
                </a:rPr>
                <a:t> </a:t>
              </a:r>
              <a:endParaRPr lang="en-US" sz="1600" kern="100" dirty="0">
                <a:effectLst/>
                <a:latin typeface="Times New Roman" panose="02020603050405020304" pitchFamily="18" charset="0"/>
                <a:ea typeface="Times New Roman" panose="02020603050405020304" pitchFamily="18" charset="0"/>
              </a:endParaRPr>
            </a:p>
            <a:p>
              <a:pPr marL="342900" marR="0" lvl="0" indent="-342900" algn="l" defTabSz="914400" rtl="0" eaLnBrk="1" latinLnBrk="0" hangingPunct="1">
                <a:spcBef>
                  <a:spcPts val="1200"/>
                </a:spcBef>
                <a:spcAft>
                  <a:spcPts val="0"/>
                </a:spcAft>
                <a:buFont typeface="+mj-lt"/>
                <a:buAutoNum type="arabicPeriod"/>
              </a:pPr>
              <a:endParaRPr lang="en-US" sz="1600" spc="-10" dirty="0">
                <a:solidFill>
                  <a:schemeClr val="accent6"/>
                </a:solidFill>
                <a:latin typeface="Arial" panose="020B0604020202020204" pitchFamily="34" charset="0"/>
              </a:endParaRPr>
            </a:p>
          </p:txBody>
        </p:sp>
        <p:grpSp>
          <p:nvGrpSpPr>
            <p:cNvPr id="30" name="Group 29">
              <a:extLst>
                <a:ext uri="{FF2B5EF4-FFF2-40B4-BE49-F238E27FC236}">
                  <a16:creationId xmlns:a16="http://schemas.microsoft.com/office/drawing/2014/main" id="{A5AD2CDB-38F4-10B8-00E1-A146FD8947B2}"/>
                </a:ext>
              </a:extLst>
            </p:cNvPr>
            <p:cNvGrpSpPr/>
            <p:nvPr/>
          </p:nvGrpSpPr>
          <p:grpSpPr>
            <a:xfrm>
              <a:off x="457200" y="1501756"/>
              <a:ext cx="5035961" cy="1927217"/>
              <a:chOff x="457200" y="1501756"/>
              <a:chExt cx="5035961" cy="1927217"/>
            </a:xfrm>
          </p:grpSpPr>
          <p:sp>
            <p:nvSpPr>
              <p:cNvPr id="12" name="TextBox 11">
                <a:extLst>
                  <a:ext uri="{FF2B5EF4-FFF2-40B4-BE49-F238E27FC236}">
                    <a16:creationId xmlns:a16="http://schemas.microsoft.com/office/drawing/2014/main" id="{5BB506D6-8F9A-3E7E-5A50-FF3DF6A37840}"/>
                  </a:ext>
                </a:extLst>
              </p:cNvPr>
              <p:cNvSpPr txBox="1"/>
              <p:nvPr/>
            </p:nvSpPr>
            <p:spPr bwMode="gray">
              <a:xfrm>
                <a:off x="470718" y="1501756"/>
                <a:ext cx="5022443" cy="254473"/>
              </a:xfrm>
              <a:prstGeom prst="rect">
                <a:avLst/>
              </a:prstGeom>
              <a:noFill/>
            </p:spPr>
            <p:txBody>
              <a:bodyPr vert="horz" wrap="square" lIns="0" tIns="0" rIns="0" bIns="0" rtlCol="0">
                <a:noAutofit/>
              </a:bodyPr>
              <a:lstStyle/>
              <a:p>
                <a:pPr marR="0" lvl="0" algn="l" defTabSz="914400" rtl="0" eaLnBrk="1" latinLnBrk="0" hangingPunct="1">
                  <a:spcBef>
                    <a:spcPts val="2400"/>
                  </a:spcBef>
                  <a:spcAft>
                    <a:spcPts val="0"/>
                  </a:spcAft>
                </a:pPr>
                <a:r>
                  <a:rPr lang="en-US" sz="1600" b="1" kern="1200" spc="-10" dirty="0">
                    <a:solidFill>
                      <a:schemeClr val="accent6"/>
                    </a:solidFill>
                    <a:effectLst/>
                    <a:latin typeface="Arial" panose="020B0604020202020204" pitchFamily="34" charset="0"/>
                    <a:cs typeface="+mn-cs"/>
                  </a:rPr>
                  <a:t>Your employer funds your account and determines:</a:t>
                </a:r>
              </a:p>
            </p:txBody>
          </p:sp>
          <p:grpSp>
            <p:nvGrpSpPr>
              <p:cNvPr id="29" name="Group 28">
                <a:extLst>
                  <a:ext uri="{FF2B5EF4-FFF2-40B4-BE49-F238E27FC236}">
                    <a16:creationId xmlns:a16="http://schemas.microsoft.com/office/drawing/2014/main" id="{087CA06D-CD45-6AB8-8E07-7D3DA8DF734F}"/>
                  </a:ext>
                </a:extLst>
              </p:cNvPr>
              <p:cNvGrpSpPr/>
              <p:nvPr/>
            </p:nvGrpSpPr>
            <p:grpSpPr>
              <a:xfrm>
                <a:off x="457200" y="1935770"/>
                <a:ext cx="4885283" cy="1493203"/>
                <a:chOff x="457200" y="1935770"/>
                <a:chExt cx="4885283" cy="1493203"/>
              </a:xfrm>
            </p:grpSpPr>
            <p:grpSp>
              <p:nvGrpSpPr>
                <p:cNvPr id="17" name="Group 16">
                  <a:extLst>
                    <a:ext uri="{FF2B5EF4-FFF2-40B4-BE49-F238E27FC236}">
                      <a16:creationId xmlns:a16="http://schemas.microsoft.com/office/drawing/2014/main" id="{B85FF067-952D-CB6D-B067-D9C352982559}"/>
                    </a:ext>
                  </a:extLst>
                </p:cNvPr>
                <p:cNvGrpSpPr/>
                <p:nvPr/>
              </p:nvGrpSpPr>
              <p:grpSpPr>
                <a:xfrm>
                  <a:off x="457200" y="1935770"/>
                  <a:ext cx="4885283" cy="359635"/>
                  <a:chOff x="457200" y="1935770"/>
                  <a:chExt cx="4885283" cy="359635"/>
                </a:xfrm>
              </p:grpSpPr>
              <p:sp>
                <p:nvSpPr>
                  <p:cNvPr id="3" name="Oval 2">
                    <a:extLst>
                      <a:ext uri="{FF2B5EF4-FFF2-40B4-BE49-F238E27FC236}">
                        <a16:creationId xmlns:a16="http://schemas.microsoft.com/office/drawing/2014/main" id="{3770605D-D2F1-5EB8-1AEC-E45022CD2792}"/>
                      </a:ext>
                    </a:extLst>
                  </p:cNvPr>
                  <p:cNvSpPr/>
                  <p:nvPr/>
                </p:nvSpPr>
                <p:spPr bwMode="gray">
                  <a:xfrm>
                    <a:off x="457200" y="1935770"/>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1</a:t>
                    </a:r>
                  </a:p>
                </p:txBody>
              </p:sp>
              <p:sp>
                <p:nvSpPr>
                  <p:cNvPr id="11" name="TextBox 10">
                    <a:extLst>
                      <a:ext uri="{FF2B5EF4-FFF2-40B4-BE49-F238E27FC236}">
                        <a16:creationId xmlns:a16="http://schemas.microsoft.com/office/drawing/2014/main" id="{A31D69DC-365C-CBCE-2D5C-ADCA0F496F6E}"/>
                      </a:ext>
                    </a:extLst>
                  </p:cNvPr>
                  <p:cNvSpPr txBox="1"/>
                  <p:nvPr/>
                </p:nvSpPr>
                <p:spPr bwMode="gray">
                  <a:xfrm>
                    <a:off x="967740" y="1969537"/>
                    <a:ext cx="4374743" cy="292100"/>
                  </a:xfrm>
                  <a:prstGeom prst="rect">
                    <a:avLst/>
                  </a:prstGeom>
                  <a:noFill/>
                </p:spPr>
                <p:txBody>
                  <a:bodyPr vert="horz" wrap="square" lIns="0" tIns="0" rIns="0" bIns="0" rtlCol="0" anchor="ctr" anchorCtr="0">
                    <a:noAutofit/>
                  </a:bodyPr>
                  <a:lstStyle/>
                  <a:p>
                    <a:pPr marR="0" lvl="0" algn="l" defTabSz="914400" rtl="0" eaLnBrk="1" latinLnBrk="0" hangingPunct="1">
                      <a:spcBef>
                        <a:spcPts val="1200"/>
                      </a:spcBef>
                      <a:spcAft>
                        <a:spcPts val="0"/>
                      </a:spcAft>
                    </a:pPr>
                    <a:r>
                      <a:rPr lang="en-US" sz="1600" kern="1200" spc="-10" dirty="0">
                        <a:solidFill>
                          <a:schemeClr val="accent6"/>
                        </a:solidFill>
                        <a:effectLst/>
                        <a:latin typeface="Arial" panose="020B0604020202020204" pitchFamily="34" charset="0"/>
                        <a:cs typeface="+mn-cs"/>
                      </a:rPr>
                      <a:t>The annual contribution amount</a:t>
                    </a:r>
                  </a:p>
                </p:txBody>
              </p:sp>
            </p:grpSp>
            <p:grpSp>
              <p:nvGrpSpPr>
                <p:cNvPr id="18" name="Group 17">
                  <a:extLst>
                    <a:ext uri="{FF2B5EF4-FFF2-40B4-BE49-F238E27FC236}">
                      <a16:creationId xmlns:a16="http://schemas.microsoft.com/office/drawing/2014/main" id="{9F12660F-FB48-4FA0-B174-0BD6EACE3EF9}"/>
                    </a:ext>
                  </a:extLst>
                </p:cNvPr>
                <p:cNvGrpSpPr/>
                <p:nvPr/>
              </p:nvGrpSpPr>
              <p:grpSpPr>
                <a:xfrm>
                  <a:off x="457200" y="2502554"/>
                  <a:ext cx="4885283" cy="359635"/>
                  <a:chOff x="457200" y="1935770"/>
                  <a:chExt cx="4885283" cy="359635"/>
                </a:xfrm>
              </p:grpSpPr>
              <p:sp>
                <p:nvSpPr>
                  <p:cNvPr id="24" name="Oval 23">
                    <a:extLst>
                      <a:ext uri="{FF2B5EF4-FFF2-40B4-BE49-F238E27FC236}">
                        <a16:creationId xmlns:a16="http://schemas.microsoft.com/office/drawing/2014/main" id="{F4D8DEEB-0C41-0F10-8ADB-78B570221AD0}"/>
                      </a:ext>
                    </a:extLst>
                  </p:cNvPr>
                  <p:cNvSpPr/>
                  <p:nvPr/>
                </p:nvSpPr>
                <p:spPr bwMode="gray">
                  <a:xfrm>
                    <a:off x="457200" y="1935770"/>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2</a:t>
                    </a:r>
                  </a:p>
                </p:txBody>
              </p:sp>
              <p:sp>
                <p:nvSpPr>
                  <p:cNvPr id="25" name="TextBox 24">
                    <a:extLst>
                      <a:ext uri="{FF2B5EF4-FFF2-40B4-BE49-F238E27FC236}">
                        <a16:creationId xmlns:a16="http://schemas.microsoft.com/office/drawing/2014/main" id="{0165A22D-94D5-BC58-F23B-FFE594501367}"/>
                      </a:ext>
                    </a:extLst>
                  </p:cNvPr>
                  <p:cNvSpPr txBox="1"/>
                  <p:nvPr/>
                </p:nvSpPr>
                <p:spPr bwMode="gray">
                  <a:xfrm>
                    <a:off x="967740" y="1969537"/>
                    <a:ext cx="4374743" cy="292100"/>
                  </a:xfrm>
                  <a:prstGeom prst="rect">
                    <a:avLst/>
                  </a:prstGeom>
                  <a:noFill/>
                </p:spPr>
                <p:txBody>
                  <a:bodyPr vert="horz" wrap="square" lIns="0" tIns="0" rIns="0" bIns="0" rtlCol="0" anchor="ctr" anchorCtr="0">
                    <a:noAutofit/>
                  </a:bodyPr>
                  <a:lstStyle/>
                  <a:p>
                    <a:pPr marR="0" lvl="0" algn="l" defTabSz="914400" rtl="0" eaLnBrk="1" latinLnBrk="0" hangingPunct="1">
                      <a:spcBef>
                        <a:spcPts val="1200"/>
                      </a:spcBef>
                      <a:spcAft>
                        <a:spcPts val="0"/>
                      </a:spcAft>
                    </a:pPr>
                    <a:r>
                      <a:rPr lang="en-US" sz="1600" kern="1200" spc="-10" dirty="0">
                        <a:solidFill>
                          <a:schemeClr val="accent6"/>
                        </a:solidFill>
                        <a:effectLst/>
                        <a:latin typeface="Arial" panose="020B0604020202020204" pitchFamily="34" charset="0"/>
                        <a:cs typeface="+mn-cs"/>
                      </a:rPr>
                      <a:t>When funds are available</a:t>
                    </a:r>
                  </a:p>
                </p:txBody>
              </p:sp>
            </p:grpSp>
            <p:grpSp>
              <p:nvGrpSpPr>
                <p:cNvPr id="26" name="Group 25">
                  <a:extLst>
                    <a:ext uri="{FF2B5EF4-FFF2-40B4-BE49-F238E27FC236}">
                      <a16:creationId xmlns:a16="http://schemas.microsoft.com/office/drawing/2014/main" id="{82DAA220-3C7B-E2AD-6622-4191A90E5CB5}"/>
                    </a:ext>
                  </a:extLst>
                </p:cNvPr>
                <p:cNvGrpSpPr/>
                <p:nvPr/>
              </p:nvGrpSpPr>
              <p:grpSpPr>
                <a:xfrm>
                  <a:off x="457200" y="3069338"/>
                  <a:ext cx="4885283" cy="359635"/>
                  <a:chOff x="457200" y="1935770"/>
                  <a:chExt cx="4885283" cy="359635"/>
                </a:xfrm>
              </p:grpSpPr>
              <p:sp>
                <p:nvSpPr>
                  <p:cNvPr id="27" name="Oval 26">
                    <a:extLst>
                      <a:ext uri="{FF2B5EF4-FFF2-40B4-BE49-F238E27FC236}">
                        <a16:creationId xmlns:a16="http://schemas.microsoft.com/office/drawing/2014/main" id="{D3B0C65D-4A03-11E4-6A62-9F0C0DD81114}"/>
                      </a:ext>
                    </a:extLst>
                  </p:cNvPr>
                  <p:cNvSpPr/>
                  <p:nvPr/>
                </p:nvSpPr>
                <p:spPr bwMode="gray">
                  <a:xfrm>
                    <a:off x="457200" y="1935770"/>
                    <a:ext cx="359635" cy="35963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dirty="0">
                        <a:solidFill>
                          <a:srgbClr val="FFFFFF"/>
                        </a:solidFill>
                      </a:rPr>
                      <a:t>3</a:t>
                    </a:r>
                  </a:p>
                </p:txBody>
              </p:sp>
              <p:sp>
                <p:nvSpPr>
                  <p:cNvPr id="28" name="TextBox 27">
                    <a:extLst>
                      <a:ext uri="{FF2B5EF4-FFF2-40B4-BE49-F238E27FC236}">
                        <a16:creationId xmlns:a16="http://schemas.microsoft.com/office/drawing/2014/main" id="{A1779BF6-01ED-A3C1-DFB9-AEC676000C77}"/>
                      </a:ext>
                    </a:extLst>
                  </p:cNvPr>
                  <p:cNvSpPr txBox="1"/>
                  <p:nvPr/>
                </p:nvSpPr>
                <p:spPr bwMode="gray">
                  <a:xfrm>
                    <a:off x="967740" y="1969537"/>
                    <a:ext cx="4374743" cy="292100"/>
                  </a:xfrm>
                  <a:prstGeom prst="rect">
                    <a:avLst/>
                  </a:prstGeom>
                  <a:noFill/>
                </p:spPr>
                <p:txBody>
                  <a:bodyPr vert="horz" wrap="square" lIns="0" tIns="0" rIns="0" bIns="0" rtlCol="0" anchor="ctr" anchorCtr="0">
                    <a:noAutofit/>
                  </a:bodyPr>
                  <a:lstStyle/>
                  <a:p>
                    <a:pPr marR="0" lvl="0" algn="l" defTabSz="914400" rtl="0" eaLnBrk="1" latinLnBrk="0" hangingPunct="1">
                      <a:spcBef>
                        <a:spcPts val="1200"/>
                      </a:spcBef>
                      <a:spcAft>
                        <a:spcPts val="0"/>
                      </a:spcAft>
                    </a:pPr>
                    <a:r>
                      <a:rPr lang="en-US" sz="1600" kern="1200" spc="-10" dirty="0">
                        <a:solidFill>
                          <a:schemeClr val="accent6"/>
                        </a:solidFill>
                        <a:effectLst/>
                        <a:latin typeface="Arial" panose="020B0604020202020204" pitchFamily="34" charset="0"/>
                        <a:cs typeface="+mn-cs"/>
                      </a:rPr>
                      <a:t>If funds roll over from year to year</a:t>
                    </a:r>
                    <a:endParaRPr lang="en-US" sz="1600" spc="-10" dirty="0">
                      <a:solidFill>
                        <a:schemeClr val="accent6"/>
                      </a:solidFill>
                      <a:latin typeface="Arial" panose="020B0604020202020204" pitchFamily="34" charset="0"/>
                    </a:endParaRPr>
                  </a:p>
                </p:txBody>
              </p:sp>
            </p:grpSp>
          </p:grpSp>
        </p:grpSp>
      </p:grpSp>
    </p:spTree>
    <p:extLst>
      <p:ext uri="{BB962C8B-B14F-4D97-AF65-F5344CB8AC3E}">
        <p14:creationId xmlns:p14="http://schemas.microsoft.com/office/powerpoint/2010/main" val="4873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280DA500-7D23-8E3D-765D-997EE6FC748E}"/>
              </a:ext>
            </a:extLst>
          </p:cNvPr>
          <p:cNvSpPr txBox="1"/>
          <p:nvPr/>
        </p:nvSpPr>
        <p:spPr>
          <a:xfrm>
            <a:off x="1409701" y="0"/>
            <a:ext cx="5753100" cy="5994400"/>
          </a:xfrm>
          <a:prstGeom prst="rect">
            <a:avLst/>
          </a:prstGeom>
          <a:noFill/>
        </p:spPr>
        <p:txBody>
          <a:bodyPr vert="horz" wrap="square" lIns="0" tIns="12700" rIns="0" bIns="0" rtlCol="0" anchor="ctr" anchorCtr="0">
            <a:noAutofit/>
          </a:bodyPr>
          <a:lstStyle/>
          <a:p>
            <a:pPr marR="30480">
              <a:lnSpc>
                <a:spcPct val="80000"/>
              </a:lnSpc>
              <a:spcBef>
                <a:spcPts val="100"/>
              </a:spcBef>
            </a:pPr>
            <a:r>
              <a:rPr lang="en-US" sz="5400" b="1" dirty="0">
                <a:solidFill>
                  <a:schemeClr val="accent6"/>
                </a:solidFill>
              </a:rPr>
              <a:t>Commuter </a:t>
            </a:r>
            <a:br>
              <a:rPr lang="en-US" sz="5400" b="1" dirty="0">
                <a:solidFill>
                  <a:schemeClr val="accent6"/>
                </a:solidFill>
              </a:rPr>
            </a:br>
            <a:r>
              <a:rPr lang="en-US" sz="5400" b="1" dirty="0">
                <a:solidFill>
                  <a:schemeClr val="accent6"/>
                </a:solidFill>
              </a:rPr>
              <a:t>benefits</a:t>
            </a:r>
          </a:p>
        </p:txBody>
      </p:sp>
      <p:pic>
        <p:nvPicPr>
          <p:cNvPr id="4" name="Picture 3" descr="A bus on a card&#10;&#10;Description automatically generated">
            <a:extLst>
              <a:ext uri="{FF2B5EF4-FFF2-40B4-BE49-F238E27FC236}">
                <a16:creationId xmlns:a16="http://schemas.microsoft.com/office/drawing/2014/main" id="{6FEAC21F-2BD3-C96A-3920-1F5E52342520}"/>
              </a:ext>
            </a:extLst>
          </p:cNvPr>
          <p:cNvPicPr>
            <a:picLocks noChangeAspect="1"/>
          </p:cNvPicPr>
          <p:nvPr/>
        </p:nvPicPr>
        <p:blipFill rotWithShape="1">
          <a:blip r:embed="rId2">
            <a:extLst>
              <a:ext uri="{28A0092B-C50C-407E-A947-70E740481C1C}">
                <a14:useLocalDpi xmlns:a14="http://schemas.microsoft.com/office/drawing/2010/main" val="0"/>
              </a:ext>
            </a:extLst>
          </a:blip>
          <a:srcRect t="6111" b="6482"/>
          <a:stretch/>
        </p:blipFill>
        <p:spPr>
          <a:xfrm>
            <a:off x="5194300" y="0"/>
            <a:ext cx="6858000" cy="5994400"/>
          </a:xfrm>
          <a:prstGeom prst="rect">
            <a:avLst/>
          </a:prstGeom>
        </p:spPr>
      </p:pic>
    </p:spTree>
    <p:extLst>
      <p:ext uri="{BB962C8B-B14F-4D97-AF65-F5344CB8AC3E}">
        <p14:creationId xmlns:p14="http://schemas.microsoft.com/office/powerpoint/2010/main" val="1981625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9707FA-3846-7012-279B-D2943FB96661}"/>
              </a:ext>
            </a:extLst>
          </p:cNvPr>
          <p:cNvSpPr/>
          <p:nvPr/>
        </p:nvSpPr>
        <p:spPr bwMode="gray">
          <a:xfrm>
            <a:off x="6350000" y="0"/>
            <a:ext cx="58420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6" name="object 2">
            <a:extLst>
              <a:ext uri="{FF2B5EF4-FFF2-40B4-BE49-F238E27FC236}">
                <a16:creationId xmlns:a16="http://schemas.microsoft.com/office/drawing/2014/main" id="{F76E47C7-9C61-6D45-B99A-E9FEB252149F}"/>
              </a:ext>
            </a:extLst>
          </p:cNvPr>
          <p:cNvSpPr txBox="1"/>
          <p:nvPr/>
        </p:nvSpPr>
        <p:spPr>
          <a:xfrm>
            <a:off x="457201" y="1316735"/>
            <a:ext cx="5392056" cy="4677665"/>
          </a:xfrm>
          <a:prstGeom prst="rect">
            <a:avLst/>
          </a:prstGeom>
        </p:spPr>
        <p:txBody>
          <a:bodyPr vert="horz" wrap="square" lIns="0" tIns="0" rIns="0" bIns="0" rtlCol="0" anchor="t" anchorCtr="0">
            <a:noAutofit/>
          </a:bodyPr>
          <a:lstStyle/>
          <a:p>
            <a:r>
              <a:rPr lang="en-US" sz="2800" b="1" dirty="0">
                <a:solidFill>
                  <a:schemeClr val="accent6"/>
                </a:solidFill>
                <a:latin typeface="Arial" panose="020B0604020202020204" pitchFamily="34" charset="0"/>
              </a:rPr>
              <a:t>What are </a:t>
            </a:r>
            <a:br>
              <a:rPr lang="en-US" sz="2800" b="1" dirty="0">
                <a:solidFill>
                  <a:schemeClr val="accent6"/>
                </a:solidFill>
                <a:latin typeface="Arial" panose="020B0604020202020204" pitchFamily="34" charset="0"/>
              </a:rPr>
            </a:br>
            <a:r>
              <a:rPr lang="en-US" sz="2800" b="1" dirty="0">
                <a:solidFill>
                  <a:schemeClr val="accent6"/>
                </a:solidFill>
                <a:latin typeface="Arial" panose="020B0604020202020204" pitchFamily="34" charset="0"/>
              </a:rPr>
              <a:t>commuter benefits?</a:t>
            </a:r>
          </a:p>
          <a:p>
            <a:pPr>
              <a:lnSpc>
                <a:spcPct val="110000"/>
              </a:lnSpc>
              <a:spcBef>
                <a:spcPts val="1800"/>
              </a:spcBef>
            </a:pPr>
            <a:r>
              <a:rPr lang="en-US" dirty="0">
                <a:latin typeface="Arial" panose="020B0604020202020204" pitchFamily="34" charset="0"/>
              </a:rPr>
              <a:t>Commuter benefits save you money on your work commute by letting you pay for transit expenses </a:t>
            </a:r>
            <a:br>
              <a:rPr lang="en-US" dirty="0">
                <a:latin typeface="Arial" panose="020B0604020202020204" pitchFamily="34" charset="0"/>
              </a:rPr>
            </a:br>
            <a:r>
              <a:rPr lang="en-US" dirty="0">
                <a:latin typeface="Arial" panose="020B0604020202020204" pitchFamily="34" charset="0"/>
              </a:rPr>
              <a:t>with pre-tax money. </a:t>
            </a:r>
          </a:p>
          <a:p>
            <a:pPr>
              <a:lnSpc>
                <a:spcPct val="110000"/>
              </a:lnSpc>
              <a:spcBef>
                <a:spcPts val="1800"/>
              </a:spcBef>
            </a:pPr>
            <a:r>
              <a:rPr lang="en-US" dirty="0">
                <a:latin typeface="Arial" panose="020B0604020202020204" pitchFamily="34" charset="0"/>
              </a:rPr>
              <a:t>From subway passes to parking passes, you can go to point A to B with more money in your pockets.</a:t>
            </a:r>
          </a:p>
        </p:txBody>
      </p:sp>
      <p:grpSp>
        <p:nvGrpSpPr>
          <p:cNvPr id="12" name="Group 11">
            <a:extLst>
              <a:ext uri="{FF2B5EF4-FFF2-40B4-BE49-F238E27FC236}">
                <a16:creationId xmlns:a16="http://schemas.microsoft.com/office/drawing/2014/main" id="{3F0D0C13-D438-0584-F6B5-CEDC2EA517AD}"/>
              </a:ext>
            </a:extLst>
          </p:cNvPr>
          <p:cNvGrpSpPr/>
          <p:nvPr/>
        </p:nvGrpSpPr>
        <p:grpSpPr>
          <a:xfrm>
            <a:off x="6800850" y="886052"/>
            <a:ext cx="5075918" cy="4222297"/>
            <a:chOff x="6800850" y="727075"/>
            <a:chExt cx="5075918" cy="4222297"/>
          </a:xfrm>
        </p:grpSpPr>
        <p:sp>
          <p:nvSpPr>
            <p:cNvPr id="2" name="TextBox 1">
              <a:extLst>
                <a:ext uri="{FF2B5EF4-FFF2-40B4-BE49-F238E27FC236}">
                  <a16:creationId xmlns:a16="http://schemas.microsoft.com/office/drawing/2014/main" id="{D9710DFF-348F-036E-29BC-24B09733F679}"/>
                </a:ext>
              </a:extLst>
            </p:cNvPr>
            <p:cNvSpPr txBox="1"/>
            <p:nvPr/>
          </p:nvSpPr>
          <p:spPr bwMode="gray">
            <a:xfrm>
              <a:off x="6812643" y="3392860"/>
              <a:ext cx="5064125" cy="1556512"/>
            </a:xfrm>
            <a:prstGeom prst="rect">
              <a:avLst/>
            </a:prstGeom>
            <a:noFill/>
          </p:spPr>
          <p:txBody>
            <a:bodyPr vert="horz" wrap="square" lIns="0" tIns="0" rIns="0" bIns="0" rtlCol="0" anchor="t" anchorCtr="0">
              <a:noAutofit/>
            </a:bodyPr>
            <a:lstStyle/>
            <a:p>
              <a:pPr marL="0" marR="0">
                <a:spcBef>
                  <a:spcPts val="2400"/>
                </a:spcBef>
                <a:spcAft>
                  <a:spcPts val="0"/>
                </a:spcAft>
              </a:pPr>
              <a:r>
                <a:rPr lang="en-US" b="1" dirty="0">
                  <a:solidFill>
                    <a:schemeClr val="accent6"/>
                  </a:solidFill>
                  <a:effectLst/>
                  <a:latin typeface="Arial" panose="020B0604020202020204" pitchFamily="34" charset="0"/>
                  <a:ea typeface="Times New Roman" panose="02020603050405020304" pitchFamily="18" charset="0"/>
                </a:rPr>
                <a:t>How commuter benefits work:</a:t>
              </a:r>
            </a:p>
            <a:p>
              <a:pPr marL="228600" marR="0" indent="-228600">
                <a:spcBef>
                  <a:spcPts val="1200"/>
                </a:spcBef>
                <a:spcAft>
                  <a:spcPts val="0"/>
                </a:spcAft>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Use your payment card to pay for transit expenses.</a:t>
              </a:r>
            </a:p>
            <a:p>
              <a:pPr marL="228600" marR="0" indent="-228600">
                <a:spcBef>
                  <a:spcPts val="1200"/>
                </a:spcBef>
                <a:spcAft>
                  <a:spcPts val="0"/>
                </a:spcAft>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Purchase a transit pass (mailed to you each month).</a:t>
              </a:r>
            </a:p>
            <a:p>
              <a:pPr marL="228600" marR="0" indent="-228600">
                <a:spcBef>
                  <a:spcPts val="1200"/>
                </a:spcBef>
                <a:spcAft>
                  <a:spcPts val="0"/>
                </a:spcAft>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Receive a voucher to purchase a transit pass.</a:t>
              </a:r>
            </a:p>
          </p:txBody>
        </p:sp>
        <p:grpSp>
          <p:nvGrpSpPr>
            <p:cNvPr id="9" name="Group 8">
              <a:extLst>
                <a:ext uri="{FF2B5EF4-FFF2-40B4-BE49-F238E27FC236}">
                  <a16:creationId xmlns:a16="http://schemas.microsoft.com/office/drawing/2014/main" id="{86BB1C16-CC78-D852-BC5C-ADE7C62E1E9C}"/>
                </a:ext>
              </a:extLst>
            </p:cNvPr>
            <p:cNvGrpSpPr/>
            <p:nvPr/>
          </p:nvGrpSpPr>
          <p:grpSpPr>
            <a:xfrm>
              <a:off x="6838950" y="727075"/>
              <a:ext cx="4892675" cy="1968500"/>
              <a:chOff x="6953250" y="965200"/>
              <a:chExt cx="4892675" cy="1968500"/>
            </a:xfrm>
          </p:grpSpPr>
          <p:sp>
            <p:nvSpPr>
              <p:cNvPr id="3" name="TextBox 2">
                <a:extLst>
                  <a:ext uri="{FF2B5EF4-FFF2-40B4-BE49-F238E27FC236}">
                    <a16:creationId xmlns:a16="http://schemas.microsoft.com/office/drawing/2014/main" id="{2951E9A1-F981-6B22-46EF-EBFC3E2F8EFD}"/>
                  </a:ext>
                </a:extLst>
              </p:cNvPr>
              <p:cNvSpPr txBox="1"/>
              <p:nvPr/>
            </p:nvSpPr>
            <p:spPr bwMode="gray">
              <a:xfrm>
                <a:off x="6953250" y="1228440"/>
                <a:ext cx="2314575" cy="1442021"/>
              </a:xfrm>
              <a:prstGeom prst="rect">
                <a:avLst/>
              </a:prstGeom>
              <a:noFill/>
            </p:spPr>
            <p:txBody>
              <a:bodyPr wrap="square" lIns="0" rIns="0" anchor="ctr" anchorCtr="0">
                <a:noAutofit/>
              </a:bodyPr>
              <a:lstStyle/>
              <a:p>
                <a:pPr marL="0" marR="0">
                  <a:spcBef>
                    <a:spcPts val="0"/>
                  </a:spcBef>
                  <a:spcAft>
                    <a:spcPts val="0"/>
                  </a:spcAft>
                </a:pPr>
                <a:r>
                  <a:rPr lang="en-US" b="1" spc="-10" dirty="0">
                    <a:solidFill>
                      <a:schemeClr val="accent6"/>
                    </a:solidFill>
                    <a:effectLst/>
                    <a:latin typeface="Arial" panose="020B0604020202020204" pitchFamily="34" charset="0"/>
                    <a:ea typeface="Times New Roman" panose="02020603050405020304" pitchFamily="18" charset="0"/>
                  </a:rPr>
                  <a:t>How much you </a:t>
                </a:r>
                <a:br>
                  <a:rPr lang="en-US" b="1" spc="-10" dirty="0">
                    <a:solidFill>
                      <a:schemeClr val="accent6"/>
                    </a:solidFill>
                    <a:effectLst/>
                    <a:latin typeface="Arial" panose="020B0604020202020204" pitchFamily="34" charset="0"/>
                    <a:ea typeface="Times New Roman" panose="02020603050405020304" pitchFamily="18" charset="0"/>
                  </a:rPr>
                </a:br>
                <a:r>
                  <a:rPr lang="en-US" b="1" spc="-10" dirty="0">
                    <a:solidFill>
                      <a:schemeClr val="accent6"/>
                    </a:solidFill>
                    <a:effectLst/>
                    <a:latin typeface="Arial" panose="020B0604020202020204" pitchFamily="34" charset="0"/>
                    <a:ea typeface="Times New Roman" panose="02020603050405020304" pitchFamily="18" charset="0"/>
                  </a:rPr>
                  <a:t>can contribute:</a:t>
                </a:r>
              </a:p>
              <a:p>
                <a:pPr marR="0">
                  <a:spcBef>
                    <a:spcPts val="1200"/>
                  </a:spcBef>
                  <a:spcAft>
                    <a:spcPts val="0"/>
                  </a:spcAft>
                  <a:tabLst>
                    <a:tab pos="2170113" algn="l"/>
                    <a:tab pos="2405063" algn="l"/>
                  </a:tabLst>
                </a:pPr>
                <a:r>
                  <a:rPr lang="en-US" sz="1600" spc="-10" dirty="0">
                    <a:solidFill>
                      <a:schemeClr val="accent6"/>
                    </a:solidFill>
                    <a:latin typeface="Arial" panose="020B0604020202020204" pitchFamily="34" charset="0"/>
                  </a:rPr>
                  <a:t>$315/month for </a:t>
                </a:r>
                <a:br>
                  <a:rPr lang="en-US" sz="1600" spc="-10" dirty="0">
                    <a:solidFill>
                      <a:schemeClr val="accent6"/>
                    </a:solidFill>
                    <a:latin typeface="Arial" panose="020B0604020202020204" pitchFamily="34" charset="0"/>
                  </a:rPr>
                </a:br>
                <a:r>
                  <a:rPr lang="en-US" sz="1600" spc="-10" dirty="0">
                    <a:solidFill>
                      <a:schemeClr val="accent6"/>
                    </a:solidFill>
                    <a:latin typeface="Arial" panose="020B0604020202020204" pitchFamily="34" charset="0"/>
                  </a:rPr>
                  <a:t>transit and parking</a:t>
                </a:r>
              </a:p>
            </p:txBody>
          </p:sp>
          <p:pic>
            <p:nvPicPr>
              <p:cNvPr id="8" name="Graphic 7">
                <a:extLst>
                  <a:ext uri="{FF2B5EF4-FFF2-40B4-BE49-F238E27FC236}">
                    <a16:creationId xmlns:a16="http://schemas.microsoft.com/office/drawing/2014/main" id="{388B722C-7496-F8E3-123A-48BD9BE5488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0371" t="30494" r="20645" b="31235"/>
              <a:stretch/>
            </p:blipFill>
            <p:spPr>
              <a:xfrm>
                <a:off x="9115424" y="965200"/>
                <a:ext cx="2730501" cy="1968500"/>
              </a:xfrm>
              <a:prstGeom prst="rect">
                <a:avLst/>
              </a:prstGeom>
            </p:spPr>
          </p:pic>
        </p:grpSp>
        <p:cxnSp>
          <p:nvCxnSpPr>
            <p:cNvPr id="11" name="Straight Connector 10">
              <a:extLst>
                <a:ext uri="{FF2B5EF4-FFF2-40B4-BE49-F238E27FC236}">
                  <a16:creationId xmlns:a16="http://schemas.microsoft.com/office/drawing/2014/main" id="{9B7D8FFF-D749-CF21-AB06-65AAED37B82A}"/>
                </a:ext>
              </a:extLst>
            </p:cNvPr>
            <p:cNvCxnSpPr/>
            <p:nvPr/>
          </p:nvCxnSpPr>
          <p:spPr bwMode="gray">
            <a:xfrm>
              <a:off x="6800850" y="3000375"/>
              <a:ext cx="4930775"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885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63BC81-55F2-1A33-F249-DDD10DAA686A}"/>
              </a:ext>
            </a:extLst>
          </p:cNvPr>
          <p:cNvGrpSpPr/>
          <p:nvPr/>
        </p:nvGrpSpPr>
        <p:grpSpPr>
          <a:xfrm>
            <a:off x="2837791" y="1018289"/>
            <a:ext cx="1725930" cy="608095"/>
            <a:chOff x="5551170" y="1018289"/>
            <a:chExt cx="1725930" cy="608095"/>
          </a:xfrm>
        </p:grpSpPr>
        <p:sp>
          <p:nvSpPr>
            <p:cNvPr id="20" name="object 3">
              <a:extLst>
                <a:ext uri="{FF2B5EF4-FFF2-40B4-BE49-F238E27FC236}">
                  <a16:creationId xmlns:a16="http://schemas.microsoft.com/office/drawing/2014/main" id="{CE0A46C2-24D1-286C-8F5C-3468E386F440}"/>
                </a:ext>
              </a:extLst>
            </p:cNvPr>
            <p:cNvSpPr txBox="1">
              <a:spLocks/>
            </p:cNvSpPr>
            <p:nvPr/>
          </p:nvSpPr>
          <p:spPr>
            <a:xfrm>
              <a:off x="5551170" y="1018289"/>
              <a:ext cx="1725930" cy="48260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pPr marL="12700">
                <a:lnSpc>
                  <a:spcPct val="100000"/>
                </a:lnSpc>
                <a:spcBef>
                  <a:spcPts val="100"/>
                </a:spcBef>
              </a:pPr>
              <a:r>
                <a:rPr lang="en-US" sz="3000" spc="-10" dirty="0"/>
                <a:t>Agenda</a:t>
              </a:r>
              <a:endParaRPr lang="en-US" sz="3000" dirty="0"/>
            </a:p>
          </p:txBody>
        </p:sp>
        <p:cxnSp>
          <p:nvCxnSpPr>
            <p:cNvPr id="21" name="Straight Connector 20">
              <a:extLst>
                <a:ext uri="{FF2B5EF4-FFF2-40B4-BE49-F238E27FC236}">
                  <a16:creationId xmlns:a16="http://schemas.microsoft.com/office/drawing/2014/main" id="{520A9531-957E-DA64-9157-6D5664D6732E}"/>
                </a:ext>
                <a:ext uri="{C183D7F6-B498-43B3-948B-1728B52AA6E4}">
                  <adec:decorative xmlns:adec="http://schemas.microsoft.com/office/drawing/2017/decorative" val="1"/>
                </a:ext>
              </a:extLst>
            </p:cNvPr>
            <p:cNvCxnSpPr>
              <a:cxnSpLocks/>
            </p:cNvCxnSpPr>
            <p:nvPr/>
          </p:nvCxnSpPr>
          <p:spPr>
            <a:xfrm>
              <a:off x="5597906" y="1626384"/>
              <a:ext cx="457200"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2" name="Table 16">
            <a:extLst>
              <a:ext uri="{FF2B5EF4-FFF2-40B4-BE49-F238E27FC236}">
                <a16:creationId xmlns:a16="http://schemas.microsoft.com/office/drawing/2014/main" id="{0C368695-A3B9-BC69-2198-59E7A53B3F6E}"/>
              </a:ext>
            </a:extLst>
          </p:cNvPr>
          <p:cNvGraphicFramePr>
            <a:graphicFrameLocks noGrp="1"/>
          </p:cNvGraphicFramePr>
          <p:nvPr>
            <p:extLst>
              <p:ext uri="{D42A27DB-BD31-4B8C-83A1-F6EECF244321}">
                <p14:modId xmlns:p14="http://schemas.microsoft.com/office/powerpoint/2010/main" val="1789616381"/>
              </p:ext>
            </p:extLst>
          </p:nvPr>
        </p:nvGraphicFramePr>
        <p:xfrm>
          <a:off x="2846172" y="1804416"/>
          <a:ext cx="6175247" cy="3300983"/>
        </p:xfrm>
        <a:graphic>
          <a:graphicData uri="http://schemas.openxmlformats.org/drawingml/2006/table">
            <a:tbl>
              <a:tblPr firstRow="1" bandRow="1">
                <a:tableStyleId>{5C22544A-7EE6-4342-B048-85BDC9FD1C3A}</a:tableStyleId>
              </a:tblPr>
              <a:tblGrid>
                <a:gridCol w="5448747">
                  <a:extLst>
                    <a:ext uri="{9D8B030D-6E8A-4147-A177-3AD203B41FA5}">
                      <a16:colId xmlns:a16="http://schemas.microsoft.com/office/drawing/2014/main" val="583645574"/>
                    </a:ext>
                  </a:extLst>
                </a:gridCol>
                <a:gridCol w="726500">
                  <a:extLst>
                    <a:ext uri="{9D8B030D-6E8A-4147-A177-3AD203B41FA5}">
                      <a16:colId xmlns:a16="http://schemas.microsoft.com/office/drawing/2014/main" val="1012631316"/>
                    </a:ext>
                  </a:extLst>
                </a:gridCol>
              </a:tblGrid>
              <a:tr h="471569">
                <a:tc>
                  <a:txBody>
                    <a:bodyPr/>
                    <a:lstStyle/>
                    <a:p>
                      <a:r>
                        <a:rPr lang="en-US" sz="1600" b="0" dirty="0">
                          <a:solidFill>
                            <a:schemeClr val="accent6"/>
                          </a:solidFill>
                          <a:latin typeface="+mj-lt"/>
                          <a:ea typeface="+mn-ea"/>
                          <a:cs typeface="+mn-cs"/>
                        </a:rPr>
                        <a:t>Introduction to Optum Financial</a:t>
                      </a:r>
                    </a:p>
                  </a:txBody>
                  <a:tcPr marL="0" marR="0" marT="0" marB="0" anchor="ctr">
                    <a:lnL w="12700" cmpd="sng">
                      <a:noFill/>
                    </a:lnL>
                    <a:lnR w="12700" cmpd="sng">
                      <a:noFill/>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a:solidFill>
                            <a:schemeClr val="accent6"/>
                          </a:solidFill>
                          <a:latin typeface="+mj-lt"/>
                        </a:rPr>
                        <a:t>3</a:t>
                      </a:r>
                      <a:endParaRPr lang="en-US" sz="1600" b="0" dirty="0">
                        <a:solidFill>
                          <a:schemeClr val="accent6"/>
                        </a:solidFill>
                        <a:latin typeface="+mj-lt"/>
                      </a:endParaRPr>
                    </a:p>
                  </a:txBody>
                  <a:tcPr marL="0" marR="0" marT="0" marB="0" anchor="ctr">
                    <a:lnL w="12700" cmpd="sng">
                      <a:noFill/>
                    </a:lnL>
                    <a:lnR w="12700" cmpd="sng">
                      <a:noFill/>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552903"/>
                  </a:ext>
                </a:extLst>
              </a:tr>
              <a:tr h="471569">
                <a:tc>
                  <a:txBody>
                    <a:bodyPr/>
                    <a:lstStyle/>
                    <a:p>
                      <a:r>
                        <a:rPr lang="en-US" sz="1600" b="0" dirty="0">
                          <a:solidFill>
                            <a:schemeClr val="accent6"/>
                          </a:solidFill>
                          <a:latin typeface="+mj-lt"/>
                        </a:rPr>
                        <a:t>Health savings account (HSA)</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n-lt"/>
                          <a:cs typeface="Arial"/>
                        </a:rPr>
                        <a:t>5–10</a:t>
                      </a:r>
                      <a:endParaRPr lang="en-US" sz="1600" b="0" dirty="0">
                        <a:solidFill>
                          <a:schemeClr val="accent6"/>
                        </a:solidFill>
                        <a:latin typeface="+mj-lt"/>
                      </a:endParaRP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48409"/>
                  </a:ext>
                </a:extLst>
              </a:tr>
              <a:tr h="471569">
                <a:tc>
                  <a:txBody>
                    <a:bodyPr/>
                    <a:lstStyle/>
                    <a:p>
                      <a:r>
                        <a:rPr lang="en-US" sz="1600" b="0" dirty="0">
                          <a:solidFill>
                            <a:schemeClr val="accent6"/>
                          </a:solidFill>
                          <a:latin typeface="+mj-lt"/>
                        </a:rPr>
                        <a:t>Flexible savings account (FSA)</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11</a:t>
                      </a:r>
                      <a:r>
                        <a:rPr lang="en-US" sz="1600" b="0" dirty="0">
                          <a:solidFill>
                            <a:schemeClr val="accent6"/>
                          </a:solidFill>
                          <a:latin typeface="+mn-lt"/>
                          <a:cs typeface="Arial"/>
                        </a:rPr>
                        <a:t>–</a:t>
                      </a:r>
                      <a:r>
                        <a:rPr lang="en-US" sz="1600" b="0" dirty="0">
                          <a:solidFill>
                            <a:schemeClr val="accent6"/>
                          </a:solidFill>
                          <a:latin typeface="+mj-lt"/>
                        </a:rPr>
                        <a:t>14</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720488"/>
                  </a:ext>
                </a:extLst>
              </a:tr>
              <a:tr h="471569">
                <a:tc>
                  <a:txBody>
                    <a:bodyPr/>
                    <a:lstStyle/>
                    <a:p>
                      <a:r>
                        <a:rPr lang="en-US" sz="1600" b="0" kern="1200" dirty="0">
                          <a:solidFill>
                            <a:schemeClr val="accent6"/>
                          </a:solidFill>
                          <a:latin typeface="+mn-lt"/>
                          <a:ea typeface="+mn-ea"/>
                          <a:cs typeface="+mn-cs"/>
                        </a:rPr>
                        <a:t>Health reimbursement account (HRA)</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15</a:t>
                      </a:r>
                      <a:r>
                        <a:rPr lang="en-US" sz="1600" b="0" dirty="0">
                          <a:solidFill>
                            <a:schemeClr val="accent6"/>
                          </a:solidFill>
                          <a:latin typeface="+mn-lt"/>
                          <a:cs typeface="Arial"/>
                        </a:rPr>
                        <a:t>–</a:t>
                      </a:r>
                      <a:r>
                        <a:rPr lang="en-US" sz="1600" b="0" dirty="0">
                          <a:solidFill>
                            <a:schemeClr val="accent6"/>
                          </a:solidFill>
                          <a:latin typeface="+mj-lt"/>
                        </a:rPr>
                        <a:t>17</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5077631"/>
                  </a:ext>
                </a:extLst>
              </a:tr>
              <a:tr h="471569">
                <a:tc>
                  <a:txBody>
                    <a:bodyPr/>
                    <a:lstStyle/>
                    <a:p>
                      <a:r>
                        <a:rPr lang="en-US" sz="1600" b="0" kern="1200" dirty="0">
                          <a:solidFill>
                            <a:schemeClr val="accent6"/>
                          </a:solidFill>
                          <a:latin typeface="+mn-lt"/>
                          <a:ea typeface="+mn-ea"/>
                          <a:cs typeface="+mn-cs"/>
                        </a:rPr>
                        <a:t>Commuter benefit accounts</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18</a:t>
                      </a:r>
                      <a:r>
                        <a:rPr lang="en-US" sz="1600" b="0" dirty="0">
                          <a:solidFill>
                            <a:schemeClr val="accent6"/>
                          </a:solidFill>
                          <a:latin typeface="+mn-lt"/>
                          <a:cs typeface="Arial"/>
                        </a:rPr>
                        <a:t>–</a:t>
                      </a:r>
                      <a:r>
                        <a:rPr lang="en-US" sz="1600" b="0" dirty="0">
                          <a:solidFill>
                            <a:schemeClr val="accent6"/>
                          </a:solidFill>
                          <a:latin typeface="+mj-lt"/>
                        </a:rPr>
                        <a:t>21</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3913418"/>
                  </a:ext>
                </a:extLst>
              </a:tr>
              <a:tr h="471569">
                <a:tc>
                  <a:txBody>
                    <a:bodyPr/>
                    <a:lstStyle/>
                    <a:p>
                      <a:r>
                        <a:rPr lang="en-US" sz="1600" b="0" dirty="0">
                          <a:solidFill>
                            <a:schemeClr val="accent6"/>
                          </a:solidFill>
                          <a:latin typeface="+mj-lt"/>
                        </a:rPr>
                        <a:t>Health account resources</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6"/>
                          </a:solidFill>
                          <a:latin typeface="+mn-lt"/>
                          <a:ea typeface="+mn-ea"/>
                          <a:cs typeface="+mn-cs"/>
                        </a:rPr>
                        <a:t>22</a:t>
                      </a:r>
                      <a:r>
                        <a:rPr lang="en-US" sz="1600" b="0" dirty="0">
                          <a:solidFill>
                            <a:schemeClr val="accent6"/>
                          </a:solidFill>
                          <a:latin typeface="+mn-lt"/>
                          <a:cs typeface="Arial"/>
                        </a:rPr>
                        <a:t>–</a:t>
                      </a:r>
                      <a:r>
                        <a:rPr lang="en-US" sz="1600" b="0" kern="1200" dirty="0">
                          <a:solidFill>
                            <a:schemeClr val="accent6"/>
                          </a:solidFill>
                          <a:latin typeface="+mn-lt"/>
                          <a:ea typeface="+mn-ea"/>
                          <a:cs typeface="+mn-cs"/>
                        </a:rPr>
                        <a:t>23</a:t>
                      </a:r>
                      <a:endParaRPr lang="en-US" sz="1600" b="0" dirty="0">
                        <a:solidFill>
                          <a:schemeClr val="accent6"/>
                        </a:solidFill>
                        <a:latin typeface="+mj-lt"/>
                      </a:endParaRP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44796"/>
                  </a:ext>
                </a:extLst>
              </a:tr>
              <a:tr h="471569">
                <a:tc>
                  <a:txBody>
                    <a:bodyPr/>
                    <a:lstStyle/>
                    <a:p>
                      <a:r>
                        <a:rPr lang="en-US" sz="1600" b="0">
                          <a:solidFill>
                            <a:schemeClr val="accent6"/>
                          </a:solidFill>
                          <a:latin typeface="+mj-lt"/>
                        </a:rPr>
                        <a:t>Q&amp;A</a:t>
                      </a:r>
                      <a:endParaRPr lang="en-US" sz="1600" b="0" dirty="0">
                        <a:solidFill>
                          <a:schemeClr val="accent6"/>
                        </a:solidFill>
                        <a:latin typeface="+mj-lt"/>
                      </a:endParaRP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0" dirty="0">
                          <a:solidFill>
                            <a:schemeClr val="accent6"/>
                          </a:solidFill>
                          <a:latin typeface="+mj-lt"/>
                        </a:rPr>
                        <a:t>24</a:t>
                      </a:r>
                    </a:p>
                  </a:txBody>
                  <a:tcPr marL="0" marR="0" marT="0" marB="0" anchor="ctr">
                    <a:lnL w="12700" cmpd="sng">
                      <a:noFill/>
                    </a:lnL>
                    <a:lnR w="12700" cmpd="sng">
                      <a:noFill/>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3596025"/>
                  </a:ext>
                </a:extLst>
              </a:tr>
            </a:tbl>
          </a:graphicData>
        </a:graphic>
      </p:graphicFrame>
    </p:spTree>
    <p:extLst>
      <p:ext uri="{BB962C8B-B14F-4D97-AF65-F5344CB8AC3E}">
        <p14:creationId xmlns:p14="http://schemas.microsoft.com/office/powerpoint/2010/main" val="2203090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EC1384-CE3E-FFDC-BA2C-D9998D56E8DC}"/>
              </a:ext>
            </a:extLst>
          </p:cNvPr>
          <p:cNvSpPr txBox="1"/>
          <p:nvPr/>
        </p:nvSpPr>
        <p:spPr bwMode="gray">
          <a:xfrm>
            <a:off x="457201" y="5648960"/>
            <a:ext cx="6172200" cy="256540"/>
          </a:xfrm>
          <a:prstGeom prst="rect">
            <a:avLst/>
          </a:prstGeom>
          <a:noFill/>
        </p:spPr>
        <p:txBody>
          <a:bodyPr vert="horz" wrap="square" lIns="0" tIns="0" rIns="0" bIns="0" rtlCol="0" anchor="b" anchorCtr="0">
            <a:noAutofit/>
          </a:bodyPr>
          <a:lstStyle/>
          <a:p>
            <a:pPr marL="0" marR="0">
              <a:spcBef>
                <a:spcPts val="0"/>
              </a:spcBef>
              <a:spcAft>
                <a:spcPts val="0"/>
              </a:spcAft>
            </a:pPr>
            <a:r>
              <a:rPr lang="en-US" sz="800" dirty="0">
                <a:solidFill>
                  <a:schemeClr val="accent6"/>
                </a:solidFill>
                <a:effectLst/>
                <a:latin typeface="Arial" panose="020B0604020202020204" pitchFamily="34" charset="0"/>
                <a:ea typeface="Times New Roman" panose="02020603050405020304" pitchFamily="18" charset="0"/>
              </a:rPr>
              <a:t>*Assuming 22% federal income tax and 7.65% FICA. Results and amount will vary depending on your circumstances.</a:t>
            </a:r>
            <a:endParaRPr lang="en-US" sz="800" dirty="0">
              <a:solidFill>
                <a:schemeClr val="accent6"/>
              </a:solidFill>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718F8233-D7D7-2DF7-EB2F-E6105EA64403}"/>
              </a:ext>
            </a:extLst>
          </p:cNvPr>
          <p:cNvGraphicFramePr>
            <a:graphicFrameLocks noGrp="1"/>
          </p:cNvGraphicFramePr>
          <p:nvPr>
            <p:extLst>
              <p:ext uri="{D42A27DB-BD31-4B8C-83A1-F6EECF244321}">
                <p14:modId xmlns:p14="http://schemas.microsoft.com/office/powerpoint/2010/main" val="3502289821"/>
              </p:ext>
            </p:extLst>
          </p:nvPr>
        </p:nvGraphicFramePr>
        <p:xfrm>
          <a:off x="457199" y="2317002"/>
          <a:ext cx="7429501" cy="2757264"/>
        </p:xfrm>
        <a:graphic>
          <a:graphicData uri="http://schemas.openxmlformats.org/drawingml/2006/table">
            <a:tbl>
              <a:tblPr firstRow="1" bandRow="1">
                <a:tableStyleId>{9D7B26C5-4107-4FEC-AEDC-1716B250A1EF}</a:tableStyleId>
              </a:tblPr>
              <a:tblGrid>
                <a:gridCol w="3838576">
                  <a:extLst>
                    <a:ext uri="{9D8B030D-6E8A-4147-A177-3AD203B41FA5}">
                      <a16:colId xmlns:a16="http://schemas.microsoft.com/office/drawing/2014/main" val="550254219"/>
                    </a:ext>
                  </a:extLst>
                </a:gridCol>
                <a:gridCol w="1671638">
                  <a:extLst>
                    <a:ext uri="{9D8B030D-6E8A-4147-A177-3AD203B41FA5}">
                      <a16:colId xmlns:a16="http://schemas.microsoft.com/office/drawing/2014/main" val="2872568176"/>
                    </a:ext>
                  </a:extLst>
                </a:gridCol>
                <a:gridCol w="1919287">
                  <a:extLst>
                    <a:ext uri="{9D8B030D-6E8A-4147-A177-3AD203B41FA5}">
                      <a16:colId xmlns:a16="http://schemas.microsoft.com/office/drawing/2014/main" val="3035804024"/>
                    </a:ext>
                  </a:extLst>
                </a:gridCol>
              </a:tblGrid>
              <a:tr h="422616">
                <a:tc>
                  <a:txBody>
                    <a:bodyPr/>
                    <a:lstStyle/>
                    <a:p>
                      <a:endParaRPr lang="en-US" sz="1400" b="0" dirty="0">
                        <a:solidFill>
                          <a:schemeClr val="accent6"/>
                        </a:solidFill>
                      </a:endParaRP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spc="-10" dirty="0">
                          <a:solidFill>
                            <a:schemeClr val="accent6"/>
                          </a:solidFill>
                          <a:effectLst/>
                          <a:latin typeface="Arial" panose="020B0604020202020204" pitchFamily="34" charset="0"/>
                          <a:ea typeface="Times New Roman" panose="02020603050405020304" pitchFamily="18" charset="0"/>
                        </a:rPr>
                        <a:t>Enrolled in commuter </a:t>
                      </a:r>
                      <a:br>
                        <a:rPr lang="en-US" sz="1100" b="1" spc="-10" dirty="0">
                          <a:solidFill>
                            <a:schemeClr val="accent6"/>
                          </a:solidFill>
                          <a:effectLst/>
                          <a:latin typeface="Arial" panose="020B0604020202020204" pitchFamily="34" charset="0"/>
                          <a:ea typeface="Times New Roman" panose="02020603050405020304" pitchFamily="18" charset="0"/>
                        </a:rPr>
                      </a:br>
                      <a:r>
                        <a:rPr lang="en-US" sz="1100" b="1" spc="-10" dirty="0">
                          <a:solidFill>
                            <a:schemeClr val="accent6"/>
                          </a:solidFill>
                          <a:effectLst/>
                          <a:latin typeface="Arial" panose="020B0604020202020204" pitchFamily="34" charset="0"/>
                          <a:ea typeface="Times New Roman" panose="02020603050405020304" pitchFamily="18" charset="0"/>
                        </a:rPr>
                        <a:t>expense account</a:t>
                      </a:r>
                      <a:endParaRPr lang="en-US" sz="1100" b="1" dirty="0">
                        <a:solidFill>
                          <a:schemeClr val="accent6"/>
                        </a:solidFill>
                      </a:endParaRP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spc="-10" dirty="0">
                          <a:solidFill>
                            <a:schemeClr val="accent6"/>
                          </a:solidFill>
                          <a:effectLst/>
                          <a:latin typeface="Arial" panose="020B0604020202020204" pitchFamily="34" charset="0"/>
                          <a:ea typeface="Times New Roman" panose="02020603050405020304" pitchFamily="18" charset="0"/>
                          <a:cs typeface="+mn-cs"/>
                        </a:rPr>
                        <a:t>Not enrolled in commuter </a:t>
                      </a:r>
                      <a:br>
                        <a:rPr lang="en-US" sz="1100" b="1" kern="1200" spc="-10" dirty="0">
                          <a:solidFill>
                            <a:schemeClr val="accent6"/>
                          </a:solidFill>
                          <a:effectLst/>
                          <a:latin typeface="Arial" panose="020B0604020202020204" pitchFamily="34" charset="0"/>
                          <a:ea typeface="Times New Roman" panose="02020603050405020304" pitchFamily="18" charset="0"/>
                          <a:cs typeface="+mn-cs"/>
                        </a:rPr>
                      </a:br>
                      <a:r>
                        <a:rPr lang="en-US" sz="1100" b="1" kern="1200" spc="-10" dirty="0">
                          <a:solidFill>
                            <a:schemeClr val="accent6"/>
                          </a:solidFill>
                          <a:effectLst/>
                          <a:latin typeface="Arial" panose="020B0604020202020204" pitchFamily="34" charset="0"/>
                          <a:ea typeface="Times New Roman" panose="02020603050405020304" pitchFamily="18" charset="0"/>
                          <a:cs typeface="+mn-cs"/>
                        </a:rPr>
                        <a:t>expense account</a:t>
                      </a:r>
                      <a:endParaRPr lang="en-US" sz="1100" b="1" kern="1200" spc="-10" dirty="0">
                        <a:solidFill>
                          <a:schemeClr val="accent6"/>
                        </a:solidFill>
                        <a:effectLst/>
                        <a:latin typeface="Arial" panose="020B0604020202020204" pitchFamily="34" charset="0"/>
                        <a:cs typeface="+mn-cs"/>
                      </a:endParaRP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947634"/>
                  </a:ext>
                </a:extLst>
              </a:tr>
              <a:tr h="422616">
                <a:tc>
                  <a:txBody>
                    <a:bodyPr/>
                    <a:lstStyle/>
                    <a:p>
                      <a:r>
                        <a:rPr lang="en-US" sz="1200" b="0" dirty="0">
                          <a:solidFill>
                            <a:schemeClr val="accent6"/>
                          </a:solidFill>
                        </a:rPr>
                        <a:t>Annual pay</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6"/>
                          </a:solidFill>
                        </a:rPr>
                        <a:t>$55,000</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6"/>
                          </a:solidFill>
                        </a:rPr>
                        <a:t>$55,000 </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1640575"/>
                  </a:ext>
                </a:extLst>
              </a:tr>
              <a:tr h="422616">
                <a:tc>
                  <a:txBody>
                    <a:bodyPr/>
                    <a:lstStyle/>
                    <a:p>
                      <a:pPr marL="457200" indent="0"/>
                      <a:r>
                        <a:rPr lang="en-US" sz="1200" b="1" dirty="0">
                          <a:solidFill>
                            <a:schemeClr val="accent6"/>
                          </a:solidFill>
                        </a:rPr>
                        <a:t>Less annual non-taxable commute expense account contribution</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6"/>
                          </a:solidFill>
                        </a:rPr>
                        <a:t>($1,068)</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6"/>
                          </a:solidFill>
                        </a:rPr>
                        <a:t>—</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281268"/>
                  </a:ext>
                </a:extLst>
              </a:tr>
              <a:tr h="422616">
                <a:tc>
                  <a:txBody>
                    <a:bodyPr/>
                    <a:lstStyle/>
                    <a:p>
                      <a:r>
                        <a:rPr lang="en-US" sz="1200" dirty="0">
                          <a:solidFill>
                            <a:schemeClr val="accent6"/>
                          </a:solidFill>
                        </a:rPr>
                        <a:t>Taxable income</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6"/>
                          </a:solidFill>
                        </a:rPr>
                        <a:t>$53,932</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6"/>
                          </a:solidFill>
                        </a:rPr>
                        <a:t>$55,000</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2727678"/>
                  </a:ext>
                </a:extLst>
              </a:tr>
              <a:tr h="422616">
                <a:tc>
                  <a:txBody>
                    <a:bodyPr/>
                    <a:lstStyle/>
                    <a:p>
                      <a:pPr marL="457200" indent="0"/>
                      <a:r>
                        <a:rPr lang="en-US" sz="1200" dirty="0">
                          <a:solidFill>
                            <a:schemeClr val="accent6"/>
                          </a:solidFill>
                        </a:rPr>
                        <a:t>Less federal income and Social Security taxes*</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6"/>
                          </a:solidFill>
                        </a:rPr>
                        <a:t>($15,991)</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6"/>
                          </a:solidFill>
                        </a:rPr>
                        <a:t>($16,307)</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317470"/>
                  </a:ext>
                </a:extLst>
              </a:tr>
              <a:tr h="422616">
                <a:tc>
                  <a:txBody>
                    <a:bodyPr/>
                    <a:lstStyle/>
                    <a:p>
                      <a:r>
                        <a:rPr lang="en-US" sz="1200" b="1" dirty="0">
                          <a:solidFill>
                            <a:schemeClr val="accent6"/>
                          </a:solidFill>
                        </a:rPr>
                        <a:t>After-tax income</a:t>
                      </a:r>
                    </a:p>
                  </a:txBody>
                  <a:tcPr marL="0" marR="0" marT="91440" marB="91440" anchor="ctr">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6"/>
                          </a:solidFill>
                        </a:rPr>
                        <a:t>$39,009</a:t>
                      </a:r>
                    </a:p>
                  </a:txBody>
                  <a:tcPr marL="0" marR="0" marT="91440" marB="9144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a:solidFill>
                            <a:schemeClr val="accent6"/>
                          </a:solidFill>
                        </a:rPr>
                        <a:t>$38,693</a:t>
                      </a:r>
                    </a:p>
                  </a:txBody>
                  <a:tcPr marL="0" marR="0" marT="91440" marB="91440" anchor="ct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624918"/>
                  </a:ext>
                </a:extLst>
              </a:tr>
            </a:tbl>
          </a:graphicData>
        </a:graphic>
      </p:graphicFrame>
      <p:grpSp>
        <p:nvGrpSpPr>
          <p:cNvPr id="18" name="Group 17">
            <a:extLst>
              <a:ext uri="{FF2B5EF4-FFF2-40B4-BE49-F238E27FC236}">
                <a16:creationId xmlns:a16="http://schemas.microsoft.com/office/drawing/2014/main" id="{2997C373-AD0D-CE25-BC53-4429ABC4E1E5}"/>
              </a:ext>
            </a:extLst>
          </p:cNvPr>
          <p:cNvGrpSpPr/>
          <p:nvPr/>
        </p:nvGrpSpPr>
        <p:grpSpPr>
          <a:xfrm>
            <a:off x="5019675" y="5077301"/>
            <a:ext cx="1885950" cy="460534"/>
            <a:chOff x="5585624" y="4797266"/>
            <a:chExt cx="1275990" cy="460534"/>
          </a:xfrm>
        </p:grpSpPr>
        <p:sp>
          <p:nvSpPr>
            <p:cNvPr id="5" name="Left Bracket 4">
              <a:extLst>
                <a:ext uri="{FF2B5EF4-FFF2-40B4-BE49-F238E27FC236}">
                  <a16:creationId xmlns:a16="http://schemas.microsoft.com/office/drawing/2014/main" id="{269FBAD1-3BF2-624C-F5E9-A0EAA7AEF75D}"/>
                </a:ext>
              </a:extLst>
            </p:cNvPr>
            <p:cNvSpPr/>
            <p:nvPr/>
          </p:nvSpPr>
          <p:spPr bwMode="gray">
            <a:xfrm rot="16200000">
              <a:off x="6172203" y="4240053"/>
              <a:ext cx="123825" cy="1238251"/>
            </a:xfrm>
            <a:prstGeom prst="leftBracket">
              <a:avLst>
                <a:gd name="adj" fmla="val 0"/>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EA44D9C-CBED-84D1-2165-17FCB1F0B688}"/>
                </a:ext>
              </a:extLst>
            </p:cNvPr>
            <p:cNvSpPr txBox="1"/>
            <p:nvPr/>
          </p:nvSpPr>
          <p:spPr bwMode="gray">
            <a:xfrm>
              <a:off x="5585624" y="5011579"/>
              <a:ext cx="1275990" cy="246221"/>
            </a:xfrm>
            <a:prstGeom prst="rect">
              <a:avLst/>
            </a:prstGeom>
            <a:noFill/>
          </p:spPr>
          <p:txBody>
            <a:bodyPr vert="horz" wrap="none" lIns="0" tIns="0" rIns="0" bIns="0" rtlCol="0">
              <a:spAutoFit/>
            </a:bodyPr>
            <a:lstStyle/>
            <a:p>
              <a:pPr algn="ctr">
                <a:spcBef>
                  <a:spcPts val="600"/>
                </a:spcBef>
              </a:pPr>
              <a:r>
                <a:rPr lang="en-US" sz="1600" b="1" dirty="0">
                  <a:solidFill>
                    <a:schemeClr val="accent6"/>
                  </a:solidFill>
                </a:rPr>
                <a:t>$316 savings</a:t>
              </a:r>
            </a:p>
          </p:txBody>
        </p:sp>
      </p:grpSp>
      <p:sp>
        <p:nvSpPr>
          <p:cNvPr id="9" name="Oval 8">
            <a:extLst>
              <a:ext uri="{FF2B5EF4-FFF2-40B4-BE49-F238E27FC236}">
                <a16:creationId xmlns:a16="http://schemas.microsoft.com/office/drawing/2014/main" id="{9F449357-FD7E-D9E2-9201-E469F11B0B2F}"/>
              </a:ext>
            </a:extLst>
          </p:cNvPr>
          <p:cNvSpPr/>
          <p:nvPr/>
        </p:nvSpPr>
        <p:spPr bwMode="gray">
          <a:xfrm>
            <a:off x="8163831" y="1794781"/>
            <a:ext cx="3567794" cy="3567794"/>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600"/>
              </a:spcBef>
            </a:pPr>
            <a:endParaRPr lang="en-US" b="0" i="0" u="none" baseline="0" dirty="0">
              <a:solidFill>
                <a:schemeClr val="accent6"/>
              </a:solidFill>
            </a:endParaRPr>
          </a:p>
        </p:txBody>
      </p:sp>
      <p:sp>
        <p:nvSpPr>
          <p:cNvPr id="10" name="Rectangle 9">
            <a:extLst>
              <a:ext uri="{FF2B5EF4-FFF2-40B4-BE49-F238E27FC236}">
                <a16:creationId xmlns:a16="http://schemas.microsoft.com/office/drawing/2014/main" id="{68B0DF23-D462-4C20-B3A5-0BF53E4D95B8}"/>
              </a:ext>
            </a:extLst>
          </p:cNvPr>
          <p:cNvSpPr/>
          <p:nvPr/>
        </p:nvSpPr>
        <p:spPr bwMode="gray">
          <a:xfrm>
            <a:off x="8163831" y="3213888"/>
            <a:ext cx="3567794" cy="150495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lnSpc>
                <a:spcPct val="90000"/>
              </a:lnSpc>
              <a:spcBef>
                <a:spcPts val="600"/>
              </a:spcBef>
            </a:pPr>
            <a:r>
              <a:rPr lang="en-US" sz="2000" b="1" kern="100" dirty="0">
                <a:solidFill>
                  <a:schemeClr val="accent6"/>
                </a:solidFill>
                <a:effectLst/>
              </a:rPr>
              <a:t>That’s $316 back </a:t>
            </a:r>
            <a:br>
              <a:rPr lang="en-US" sz="2000" b="1" kern="100" dirty="0">
                <a:solidFill>
                  <a:schemeClr val="accent6"/>
                </a:solidFill>
                <a:effectLst/>
              </a:rPr>
            </a:br>
            <a:r>
              <a:rPr lang="en-US" sz="2000" b="1" kern="100" dirty="0">
                <a:solidFill>
                  <a:schemeClr val="accent6"/>
                </a:solidFill>
                <a:effectLst/>
              </a:rPr>
              <a:t>in your pocket, </a:t>
            </a:r>
          </a:p>
          <a:p>
            <a:pPr algn="ctr">
              <a:spcBef>
                <a:spcPts val="600"/>
              </a:spcBef>
            </a:pPr>
            <a:r>
              <a:rPr lang="en-US" sz="1600" kern="100" dirty="0">
                <a:solidFill>
                  <a:schemeClr val="accent6"/>
                </a:solidFill>
                <a:effectLst/>
              </a:rPr>
              <a:t>just for getting yourself to work </a:t>
            </a:r>
            <a:br>
              <a:rPr lang="en-US" sz="1600" kern="100" dirty="0">
                <a:solidFill>
                  <a:schemeClr val="accent6"/>
                </a:solidFill>
                <a:effectLst/>
              </a:rPr>
            </a:br>
            <a:r>
              <a:rPr lang="en-US" sz="1600" kern="100" dirty="0">
                <a:solidFill>
                  <a:schemeClr val="accent6"/>
                </a:solidFill>
                <a:effectLst/>
              </a:rPr>
              <a:t>in a commuter-approved </a:t>
            </a:r>
            <a:br>
              <a:rPr lang="en-US" sz="1600" kern="100" dirty="0">
                <a:solidFill>
                  <a:schemeClr val="accent6"/>
                </a:solidFill>
                <a:effectLst/>
              </a:rPr>
            </a:br>
            <a:r>
              <a:rPr lang="en-US" sz="1600" kern="100" dirty="0">
                <a:solidFill>
                  <a:schemeClr val="accent6"/>
                </a:solidFill>
                <a:effectLst/>
              </a:rPr>
              <a:t>form of transportation.</a:t>
            </a:r>
            <a:endParaRPr lang="en-US" sz="1600" b="0" i="0" u="none" baseline="0" dirty="0">
              <a:solidFill>
                <a:schemeClr val="accent6"/>
              </a:solidFill>
            </a:endParaRPr>
          </a:p>
        </p:txBody>
      </p:sp>
      <p:pic>
        <p:nvPicPr>
          <p:cNvPr id="11" name="Picture 10">
            <a:extLst>
              <a:ext uri="{FF2B5EF4-FFF2-40B4-BE49-F238E27FC236}">
                <a16:creationId xmlns:a16="http://schemas.microsoft.com/office/drawing/2014/main" id="{9EB1982A-9FA5-1440-465B-C7C83E0C6CB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9531072" y="2438518"/>
            <a:ext cx="803553" cy="803553"/>
          </a:xfrm>
          <a:prstGeom prst="rect">
            <a:avLst/>
          </a:prstGeom>
          <a:ln>
            <a:noFill/>
          </a:ln>
        </p:spPr>
      </p:pic>
      <p:sp>
        <p:nvSpPr>
          <p:cNvPr id="13" name="TextBox 12">
            <a:extLst>
              <a:ext uri="{FF2B5EF4-FFF2-40B4-BE49-F238E27FC236}">
                <a16:creationId xmlns:a16="http://schemas.microsoft.com/office/drawing/2014/main" id="{B7219ED7-BB1F-711C-A036-70D810CBADE7}"/>
              </a:ext>
            </a:extLst>
          </p:cNvPr>
          <p:cNvSpPr txBox="1"/>
          <p:nvPr/>
        </p:nvSpPr>
        <p:spPr bwMode="gray">
          <a:xfrm>
            <a:off x="457199" y="688976"/>
            <a:ext cx="6048375" cy="806450"/>
          </a:xfrm>
          <a:prstGeom prst="rect">
            <a:avLst/>
          </a:prstGeom>
          <a:noFill/>
        </p:spPr>
        <p:txBody>
          <a:bodyPr vert="horz" wrap="square" lIns="0" tIns="0" rIns="0" bIns="0" rtlCol="0" anchor="t" anchorCtr="0">
            <a:noAutofit/>
          </a:bodyPr>
          <a:lstStyle/>
          <a:p>
            <a:pPr marL="0" marR="0">
              <a:spcBef>
                <a:spcPts val="0"/>
              </a:spcBef>
              <a:spcAft>
                <a:spcPts val="0"/>
              </a:spcAft>
            </a:pPr>
            <a:r>
              <a:rPr lang="en-US" b="1" kern="0" dirty="0">
                <a:solidFill>
                  <a:schemeClr val="accent6"/>
                </a:solidFill>
                <a:latin typeface="Arial" panose="020B0604020202020204" pitchFamily="34" charset="0"/>
                <a:ea typeface="Times New Roman" panose="02020603050405020304" pitchFamily="18" charset="0"/>
              </a:rPr>
              <a:t>An example of savings potential</a:t>
            </a:r>
          </a:p>
          <a:p>
            <a:pPr>
              <a:spcBef>
                <a:spcPts val="1800"/>
              </a:spcBef>
            </a:pPr>
            <a:r>
              <a:rPr lang="en-US" sz="1600" b="1" kern="0" dirty="0">
                <a:solidFill>
                  <a:schemeClr val="accent6"/>
                </a:solidFill>
                <a:effectLst/>
                <a:latin typeface="Arial" panose="020B0604020202020204" pitchFamily="34" charset="0"/>
                <a:ea typeface="Times New Roman" panose="02020603050405020304" pitchFamily="18" charset="0"/>
              </a:rPr>
              <a:t>Here’s how you can save on taxes</a:t>
            </a:r>
          </a:p>
          <a:p>
            <a:pPr marL="0" marR="0">
              <a:spcBef>
                <a:spcPts val="0"/>
              </a:spcBef>
              <a:spcAft>
                <a:spcPts val="0"/>
              </a:spcAft>
            </a:pPr>
            <a:endParaRPr lang="en-US" b="1" kern="0" dirty="0">
              <a:solidFill>
                <a:schemeClr val="accent6"/>
              </a:solidFill>
              <a:effectLst/>
              <a:latin typeface="Arial" panose="020B0604020202020204" pitchFamily="34" charset="0"/>
              <a:ea typeface="Times New Roman" panose="02020603050405020304" pitchFamily="18" charset="0"/>
            </a:endParaRPr>
          </a:p>
        </p:txBody>
      </p:sp>
      <p:sp>
        <p:nvSpPr>
          <p:cNvPr id="14" name="TextBox 13">
            <a:extLst>
              <a:ext uri="{FF2B5EF4-FFF2-40B4-BE49-F238E27FC236}">
                <a16:creationId xmlns:a16="http://schemas.microsoft.com/office/drawing/2014/main" id="{72F4B5EF-5EB5-6F29-1020-7645246CAD7E}"/>
              </a:ext>
            </a:extLst>
          </p:cNvPr>
          <p:cNvSpPr txBox="1"/>
          <p:nvPr/>
        </p:nvSpPr>
        <p:spPr bwMode="gray">
          <a:xfrm>
            <a:off x="457199" y="1524000"/>
            <a:ext cx="8496301" cy="523875"/>
          </a:xfrm>
          <a:prstGeom prst="rect">
            <a:avLst/>
          </a:prstGeom>
          <a:noFill/>
        </p:spPr>
        <p:txBody>
          <a:bodyPr vert="horz" wrap="square" lIns="0" tIns="0" rIns="0" bIns="0" rtlCol="0" anchor="t" anchorCtr="0">
            <a:noAutofit/>
          </a:bodyPr>
          <a:lstStyle/>
          <a:p>
            <a:pPr>
              <a:lnSpc>
                <a:spcPct val="110000"/>
              </a:lnSpc>
              <a:spcBef>
                <a:spcPts val="1200"/>
              </a:spcBef>
            </a:pPr>
            <a:r>
              <a:rPr lang="en-US" sz="1400" kern="0" dirty="0">
                <a:solidFill>
                  <a:schemeClr val="accent6"/>
                </a:solidFill>
                <a:effectLst/>
                <a:latin typeface="Arial" panose="020B0604020202020204" pitchFamily="34" charset="0"/>
                <a:ea typeface="Times New Roman" panose="02020603050405020304" pitchFamily="18" charset="0"/>
              </a:rPr>
              <a:t>Let’s say you spend $300/month for commuter expenses, totaling $1,068/year. By contributing that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amount to your non-taxable commuter expense account, you will </a:t>
            </a:r>
            <a:r>
              <a:rPr lang="en-US" sz="1400" b="1" kern="0" dirty="0">
                <a:solidFill>
                  <a:schemeClr val="accent6"/>
                </a:solidFill>
                <a:effectLst/>
                <a:latin typeface="Arial" panose="020B0604020202020204" pitchFamily="34" charset="0"/>
                <a:ea typeface="Times New Roman" panose="02020603050405020304" pitchFamily="18" charset="0"/>
              </a:rPr>
              <a:t>save $316 </a:t>
            </a:r>
            <a:r>
              <a:rPr lang="en-US" sz="1400" kern="0" dirty="0">
                <a:solidFill>
                  <a:schemeClr val="accent6"/>
                </a:solidFill>
                <a:effectLst/>
                <a:latin typeface="Arial" panose="020B0604020202020204" pitchFamily="34" charset="0"/>
                <a:ea typeface="Times New Roman" panose="02020603050405020304" pitchFamily="18" charset="0"/>
              </a:rPr>
              <a:t>in income taxes at the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end of the year.</a:t>
            </a:r>
            <a:endParaRPr lang="en-US" sz="1400" b="1" i="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29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39BF1-D863-5EDB-C099-306841150F6A}"/>
              </a:ext>
            </a:extLst>
          </p:cNvPr>
          <p:cNvSpPr/>
          <p:nvPr/>
        </p:nvSpPr>
        <p:spPr bwMode="gray">
          <a:xfrm>
            <a:off x="6136985" y="1569028"/>
            <a:ext cx="5594639" cy="364114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6" name="Rectangle 25">
            <a:extLst>
              <a:ext uri="{FF2B5EF4-FFF2-40B4-BE49-F238E27FC236}">
                <a16:creationId xmlns:a16="http://schemas.microsoft.com/office/drawing/2014/main" id="{D2E2E0F2-D742-46C4-B1D7-029CB3177E17}"/>
              </a:ext>
            </a:extLst>
          </p:cNvPr>
          <p:cNvSpPr/>
          <p:nvPr/>
        </p:nvSpPr>
        <p:spPr bwMode="gray">
          <a:xfrm>
            <a:off x="457199" y="1562100"/>
            <a:ext cx="5594639" cy="364114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5" name="TextBox 14">
            <a:extLst>
              <a:ext uri="{FF2B5EF4-FFF2-40B4-BE49-F238E27FC236}">
                <a16:creationId xmlns:a16="http://schemas.microsoft.com/office/drawing/2014/main" id="{F9713452-2676-E0C1-63DB-0223782EE6CA}"/>
              </a:ext>
            </a:extLst>
          </p:cNvPr>
          <p:cNvSpPr txBox="1"/>
          <p:nvPr/>
        </p:nvSpPr>
        <p:spPr bwMode="gray">
          <a:xfrm>
            <a:off x="1409699" y="1916546"/>
            <a:ext cx="2168237" cy="317500"/>
          </a:xfrm>
          <a:prstGeom prst="rect">
            <a:avLst/>
          </a:prstGeom>
          <a:noFill/>
          <a:ln>
            <a:noFill/>
          </a:ln>
        </p:spPr>
        <p:txBody>
          <a:bodyPr vert="horz" wrap="square" lIns="0" tIns="0" rIns="0" bIns="0" rtlCol="0">
            <a:noAutofit/>
          </a:bodyPr>
          <a:lstStyle/>
          <a:p>
            <a:pPr>
              <a:spcBef>
                <a:spcPts val="2400"/>
              </a:spcBef>
            </a:pPr>
            <a:r>
              <a:rPr lang="en-US" sz="2000" b="1" dirty="0">
                <a:solidFill>
                  <a:schemeClr val="accent6"/>
                </a:solidFill>
                <a:latin typeface="Arial" panose="020B0604020202020204" pitchFamily="34" charset="0"/>
              </a:rPr>
              <a:t>Transit funds</a:t>
            </a:r>
            <a:endParaRPr lang="en-US" spc="-10" dirty="0">
              <a:solidFill>
                <a:schemeClr val="accent6"/>
              </a:solidFill>
              <a:latin typeface="Arial" panose="020B0604020202020204" pitchFamily="34" charset="0"/>
            </a:endParaRPr>
          </a:p>
        </p:txBody>
      </p:sp>
      <p:sp>
        <p:nvSpPr>
          <p:cNvPr id="16" name="TextBox 15">
            <a:extLst>
              <a:ext uri="{FF2B5EF4-FFF2-40B4-BE49-F238E27FC236}">
                <a16:creationId xmlns:a16="http://schemas.microsoft.com/office/drawing/2014/main" id="{90F58986-C835-5159-8C1C-D18079136F3D}"/>
              </a:ext>
            </a:extLst>
          </p:cNvPr>
          <p:cNvSpPr txBox="1"/>
          <p:nvPr/>
        </p:nvSpPr>
        <p:spPr bwMode="gray">
          <a:xfrm>
            <a:off x="814389" y="2552700"/>
            <a:ext cx="2170112" cy="2451100"/>
          </a:xfrm>
          <a:prstGeom prst="rect">
            <a:avLst/>
          </a:prstGeom>
          <a:noFill/>
          <a:ln>
            <a:noFill/>
          </a:ln>
        </p:spPr>
        <p:txBody>
          <a:bodyPr vert="horz" wrap="square" lIns="0" tIns="0" rIns="0" bIns="0" rtlCol="0">
            <a:noAutofit/>
          </a:bodyPr>
          <a:lstStyle/>
          <a:p>
            <a:pPr>
              <a:spcBef>
                <a:spcPts val="2400"/>
              </a:spcBef>
            </a:pPr>
            <a:r>
              <a:rPr lang="en-US" sz="1600" b="1" dirty="0">
                <a:solidFill>
                  <a:schemeClr val="accent6"/>
                </a:solidFill>
                <a:latin typeface="Arial" panose="020B0604020202020204" pitchFamily="34" charset="0"/>
              </a:rPr>
              <a:t>Eligible options: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Buses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Ferries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Trains and subways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Vanpools</a:t>
            </a:r>
          </a:p>
        </p:txBody>
      </p:sp>
      <p:sp>
        <p:nvSpPr>
          <p:cNvPr id="17" name="TextBox 16">
            <a:extLst>
              <a:ext uri="{FF2B5EF4-FFF2-40B4-BE49-F238E27FC236}">
                <a16:creationId xmlns:a16="http://schemas.microsoft.com/office/drawing/2014/main" id="{2CB6FC3F-8B90-E8F5-0F10-29A8EF80F4EF}"/>
              </a:ext>
            </a:extLst>
          </p:cNvPr>
          <p:cNvSpPr txBox="1"/>
          <p:nvPr/>
        </p:nvSpPr>
        <p:spPr bwMode="gray">
          <a:xfrm>
            <a:off x="3311526" y="2552700"/>
            <a:ext cx="2300287" cy="2006600"/>
          </a:xfrm>
          <a:prstGeom prst="rect">
            <a:avLst/>
          </a:prstGeom>
          <a:noFill/>
          <a:ln>
            <a:noFill/>
          </a:ln>
        </p:spPr>
        <p:txBody>
          <a:bodyPr vert="horz" wrap="square" lIns="0" tIns="0" rIns="0" bIns="0" rtlCol="0">
            <a:noAutofit/>
          </a:bodyPr>
          <a:lstStyle/>
          <a:p>
            <a:pPr>
              <a:spcBef>
                <a:spcPts val="2400"/>
              </a:spcBef>
            </a:pPr>
            <a:r>
              <a:rPr lang="en-US" sz="1600" b="1" dirty="0">
                <a:solidFill>
                  <a:schemeClr val="accent6"/>
                </a:solidFill>
                <a:latin typeface="Arial" panose="020B0604020202020204" pitchFamily="34" charset="0"/>
              </a:rPr>
              <a:t>How to use:</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Payment card	</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Bus or train passes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Transit vouchers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Vanpool vouchers</a:t>
            </a:r>
          </a:p>
        </p:txBody>
      </p:sp>
      <p:sp>
        <p:nvSpPr>
          <p:cNvPr id="22" name="TextBox 21">
            <a:extLst>
              <a:ext uri="{FF2B5EF4-FFF2-40B4-BE49-F238E27FC236}">
                <a16:creationId xmlns:a16="http://schemas.microsoft.com/office/drawing/2014/main" id="{E1407650-B016-4BDF-9EAF-CD63C01BEA9B}"/>
              </a:ext>
            </a:extLst>
          </p:cNvPr>
          <p:cNvSpPr txBox="1"/>
          <p:nvPr/>
        </p:nvSpPr>
        <p:spPr bwMode="gray">
          <a:xfrm>
            <a:off x="7239000" y="1916546"/>
            <a:ext cx="2074573" cy="317500"/>
          </a:xfrm>
          <a:prstGeom prst="rect">
            <a:avLst/>
          </a:prstGeom>
          <a:noFill/>
          <a:ln>
            <a:noFill/>
          </a:ln>
        </p:spPr>
        <p:txBody>
          <a:bodyPr vert="horz" wrap="square" lIns="0" tIns="0" rIns="0" bIns="0" rtlCol="0">
            <a:noAutofit/>
          </a:bodyPr>
          <a:lstStyle/>
          <a:p>
            <a:pPr>
              <a:spcBef>
                <a:spcPts val="2400"/>
              </a:spcBef>
            </a:pPr>
            <a:r>
              <a:rPr lang="en-US" sz="2000" b="1" dirty="0">
                <a:solidFill>
                  <a:schemeClr val="accent6"/>
                </a:solidFill>
                <a:latin typeface="Arial" panose="020B0604020202020204" pitchFamily="34" charset="0"/>
              </a:rPr>
              <a:t>Parking funds</a:t>
            </a:r>
            <a:endParaRPr lang="en-US" spc="-10" dirty="0">
              <a:solidFill>
                <a:schemeClr val="accent6"/>
              </a:solidFill>
              <a:latin typeface="Arial" panose="020B0604020202020204" pitchFamily="34" charset="0"/>
            </a:endParaRPr>
          </a:p>
        </p:txBody>
      </p:sp>
      <p:sp>
        <p:nvSpPr>
          <p:cNvPr id="23" name="TextBox 22">
            <a:extLst>
              <a:ext uri="{FF2B5EF4-FFF2-40B4-BE49-F238E27FC236}">
                <a16:creationId xmlns:a16="http://schemas.microsoft.com/office/drawing/2014/main" id="{A55A5E9F-04D4-EEFD-58B5-C51FBA25510F}"/>
              </a:ext>
            </a:extLst>
          </p:cNvPr>
          <p:cNvSpPr txBox="1"/>
          <p:nvPr/>
        </p:nvSpPr>
        <p:spPr bwMode="gray">
          <a:xfrm>
            <a:off x="6562726" y="2552700"/>
            <a:ext cx="1866899" cy="2451100"/>
          </a:xfrm>
          <a:prstGeom prst="rect">
            <a:avLst/>
          </a:prstGeom>
          <a:noFill/>
          <a:ln>
            <a:noFill/>
          </a:ln>
        </p:spPr>
        <p:txBody>
          <a:bodyPr vert="horz" wrap="square" lIns="0" tIns="0" rIns="0" bIns="0" rtlCol="0">
            <a:noAutofit/>
          </a:bodyPr>
          <a:lstStyle/>
          <a:p>
            <a:pPr>
              <a:spcBef>
                <a:spcPts val="2400"/>
              </a:spcBef>
            </a:pPr>
            <a:r>
              <a:rPr lang="en-US" sz="1600" b="1" dirty="0">
                <a:solidFill>
                  <a:schemeClr val="accent6"/>
                </a:solidFill>
                <a:latin typeface="Arial" panose="020B0604020202020204" pitchFamily="34" charset="0"/>
              </a:rPr>
              <a:t>Eligible options: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At or near work</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Park and ride</a:t>
            </a:r>
          </a:p>
        </p:txBody>
      </p:sp>
      <p:sp>
        <p:nvSpPr>
          <p:cNvPr id="24" name="TextBox 23">
            <a:extLst>
              <a:ext uri="{FF2B5EF4-FFF2-40B4-BE49-F238E27FC236}">
                <a16:creationId xmlns:a16="http://schemas.microsoft.com/office/drawing/2014/main" id="{52C7EB9D-2BF3-69E7-03DF-8B8A6A367850}"/>
              </a:ext>
            </a:extLst>
          </p:cNvPr>
          <p:cNvSpPr txBox="1"/>
          <p:nvPr/>
        </p:nvSpPr>
        <p:spPr bwMode="gray">
          <a:xfrm>
            <a:off x="9047163" y="2552700"/>
            <a:ext cx="2300287" cy="2146300"/>
          </a:xfrm>
          <a:prstGeom prst="rect">
            <a:avLst/>
          </a:prstGeom>
          <a:noFill/>
          <a:ln>
            <a:noFill/>
          </a:ln>
        </p:spPr>
        <p:txBody>
          <a:bodyPr vert="horz" wrap="square" lIns="0" tIns="0" rIns="0" bIns="0" rtlCol="0">
            <a:noAutofit/>
          </a:bodyPr>
          <a:lstStyle/>
          <a:p>
            <a:pPr>
              <a:spcBef>
                <a:spcPts val="2400"/>
              </a:spcBef>
            </a:pPr>
            <a:r>
              <a:rPr lang="en-US" sz="1600" b="1" dirty="0">
                <a:solidFill>
                  <a:schemeClr val="accent6"/>
                </a:solidFill>
                <a:latin typeface="Arial" panose="020B0604020202020204" pitchFamily="34" charset="0"/>
              </a:rPr>
              <a:t>How to use:</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Cash reimbursement</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Direct pay to garages</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Payment card </a:t>
            </a:r>
          </a:p>
          <a:p>
            <a:pPr marL="228600" indent="-228600">
              <a:spcBef>
                <a:spcPts val="1200"/>
              </a:spcBef>
              <a:buFont typeface="Arial" panose="020B0604020202020204" pitchFamily="34" charset="0"/>
              <a:buChar char="•"/>
              <a:tabLst>
                <a:tab pos="2170113" algn="l"/>
                <a:tab pos="2405063" algn="l"/>
              </a:tabLst>
            </a:pPr>
            <a:r>
              <a:rPr lang="en-US" sz="1600" spc="-10" dirty="0">
                <a:solidFill>
                  <a:schemeClr val="accent6"/>
                </a:solidFill>
                <a:latin typeface="Arial" panose="020B0604020202020204" pitchFamily="34" charset="0"/>
              </a:rPr>
              <a:t>Vouchers</a:t>
            </a:r>
          </a:p>
        </p:txBody>
      </p:sp>
      <p:pic>
        <p:nvPicPr>
          <p:cNvPr id="4" name="Picture 3">
            <a:extLst>
              <a:ext uri="{FF2B5EF4-FFF2-40B4-BE49-F238E27FC236}">
                <a16:creationId xmlns:a16="http://schemas.microsoft.com/office/drawing/2014/main" id="{F46C1843-95E6-E6CA-9116-1A3B9DEF3E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734666" y="1826016"/>
            <a:ext cx="548640" cy="548640"/>
          </a:xfrm>
          <a:prstGeom prst="rect">
            <a:avLst/>
          </a:prstGeom>
          <a:ln>
            <a:noFill/>
          </a:ln>
        </p:spPr>
      </p:pic>
      <p:pic>
        <p:nvPicPr>
          <p:cNvPr id="5" name="Picture 4">
            <a:extLst>
              <a:ext uri="{FF2B5EF4-FFF2-40B4-BE49-F238E27FC236}">
                <a16:creationId xmlns:a16="http://schemas.microsoft.com/office/drawing/2014/main" id="{8D701C44-288A-3388-E378-10EC592691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6523769" y="1822693"/>
            <a:ext cx="548640" cy="548640"/>
          </a:xfrm>
          <a:prstGeom prst="rect">
            <a:avLst/>
          </a:prstGeom>
          <a:ln>
            <a:noFill/>
          </a:ln>
        </p:spPr>
      </p:pic>
      <p:cxnSp>
        <p:nvCxnSpPr>
          <p:cNvPr id="7" name="Straight Connector 6">
            <a:extLst>
              <a:ext uri="{FF2B5EF4-FFF2-40B4-BE49-F238E27FC236}">
                <a16:creationId xmlns:a16="http://schemas.microsoft.com/office/drawing/2014/main" id="{C8BA4859-0956-B56B-C0F8-8DC14FC819EF}"/>
              </a:ext>
            </a:extLst>
          </p:cNvPr>
          <p:cNvCxnSpPr>
            <a:cxnSpLocks/>
          </p:cNvCxnSpPr>
          <p:nvPr/>
        </p:nvCxnSpPr>
        <p:spPr bwMode="gray">
          <a:xfrm>
            <a:off x="8734425" y="2552700"/>
            <a:ext cx="0" cy="2085975"/>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B6E47C5-0CA6-FE64-72F3-1E0BD5AD479E}"/>
              </a:ext>
            </a:extLst>
          </p:cNvPr>
          <p:cNvCxnSpPr>
            <a:cxnSpLocks/>
          </p:cNvCxnSpPr>
          <p:nvPr/>
        </p:nvCxnSpPr>
        <p:spPr bwMode="gray">
          <a:xfrm>
            <a:off x="3067050" y="2552700"/>
            <a:ext cx="0" cy="2085975"/>
          </a:xfrm>
          <a:prstGeom prst="line">
            <a:avLst/>
          </a:prstGeom>
          <a:ln w="19050"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15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280DA500-7D23-8E3D-765D-997EE6FC748E}"/>
              </a:ext>
            </a:extLst>
          </p:cNvPr>
          <p:cNvSpPr txBox="1"/>
          <p:nvPr/>
        </p:nvSpPr>
        <p:spPr>
          <a:xfrm>
            <a:off x="457201" y="0"/>
            <a:ext cx="6705600" cy="5994400"/>
          </a:xfrm>
          <a:prstGeom prst="rect">
            <a:avLst/>
          </a:prstGeom>
          <a:noFill/>
        </p:spPr>
        <p:txBody>
          <a:bodyPr vert="horz" wrap="square" lIns="0" tIns="12700" rIns="0" bIns="0" rtlCol="0" anchor="ctr" anchorCtr="0">
            <a:noAutofit/>
          </a:bodyPr>
          <a:lstStyle/>
          <a:p>
            <a:pPr marR="30480">
              <a:lnSpc>
                <a:spcPct val="80000"/>
              </a:lnSpc>
              <a:spcBef>
                <a:spcPts val="100"/>
              </a:spcBef>
            </a:pPr>
            <a:r>
              <a:rPr lang="en-US" sz="5400" b="1" dirty="0">
                <a:solidFill>
                  <a:schemeClr val="accent6"/>
                </a:solidFill>
              </a:rPr>
              <a:t>Health account resources</a:t>
            </a:r>
          </a:p>
        </p:txBody>
      </p:sp>
      <p:pic>
        <p:nvPicPr>
          <p:cNvPr id="11" name="Graphic 10">
            <a:extLst>
              <a:ext uri="{FF2B5EF4-FFF2-40B4-BE49-F238E27FC236}">
                <a16:creationId xmlns:a16="http://schemas.microsoft.com/office/drawing/2014/main" id="{906532B5-6570-5ECB-0128-86A60B609F9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633" b="5867"/>
          <a:stretch/>
        </p:blipFill>
        <p:spPr>
          <a:xfrm>
            <a:off x="6096000" y="0"/>
            <a:ext cx="6096000" cy="5994400"/>
          </a:xfrm>
          <a:prstGeom prst="rect">
            <a:avLst/>
          </a:prstGeom>
        </p:spPr>
      </p:pic>
    </p:spTree>
    <p:extLst>
      <p:ext uri="{BB962C8B-B14F-4D97-AF65-F5344CB8AC3E}">
        <p14:creationId xmlns:p14="http://schemas.microsoft.com/office/powerpoint/2010/main" val="1791593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278E8A-7993-F6D0-F97A-369A8241B310}"/>
              </a:ext>
            </a:extLst>
          </p:cNvPr>
          <p:cNvSpPr txBox="1"/>
          <p:nvPr/>
        </p:nvSpPr>
        <p:spPr bwMode="gray">
          <a:xfrm>
            <a:off x="457200" y="5814060"/>
            <a:ext cx="7719367" cy="180340"/>
          </a:xfrm>
          <a:prstGeom prst="rect">
            <a:avLst/>
          </a:prstGeom>
          <a:noFill/>
        </p:spPr>
        <p:txBody>
          <a:bodyPr vert="horz" wrap="square" lIns="0" tIns="0" rIns="0" bIns="0" rtlCol="0" anchor="b" anchorCtr="0">
            <a:noAutofit/>
          </a:bodyPr>
          <a:lstStyle/>
          <a:p>
            <a:pPr marL="0" marR="0">
              <a:spcBef>
                <a:spcPts val="0"/>
              </a:spcBef>
              <a:spcAft>
                <a:spcPts val="0"/>
              </a:spcAft>
            </a:pPr>
            <a:r>
              <a:rPr lang="en-US" sz="800" dirty="0">
                <a:solidFill>
                  <a:schemeClr val="tx1"/>
                </a:solidFill>
                <a:latin typeface="Arial" panose="020B0604020202020204" pitchFamily="34" charset="0"/>
                <a:cs typeface="+mn-cs"/>
              </a:rPr>
              <a:t>*Features may differ depending on the account you have.</a:t>
            </a:r>
            <a:endParaRPr lang="en-US" sz="800" dirty="0">
              <a:effectLst/>
              <a:latin typeface="Times New Roman" panose="02020603050405020304" pitchFamily="18" charset="0"/>
              <a:ea typeface="Times New Roman" panose="02020603050405020304" pitchFamily="18" charset="0"/>
            </a:endParaRPr>
          </a:p>
        </p:txBody>
      </p:sp>
      <p:grpSp>
        <p:nvGrpSpPr>
          <p:cNvPr id="4" name="Group 3">
            <a:extLst>
              <a:ext uri="{FF2B5EF4-FFF2-40B4-BE49-F238E27FC236}">
                <a16:creationId xmlns:a16="http://schemas.microsoft.com/office/drawing/2014/main" id="{77D6449C-6F9A-8852-2061-790AB4B52777}"/>
              </a:ext>
            </a:extLst>
          </p:cNvPr>
          <p:cNvGrpSpPr/>
          <p:nvPr/>
        </p:nvGrpSpPr>
        <p:grpSpPr>
          <a:xfrm>
            <a:off x="12700" y="0"/>
            <a:ext cx="12192000" cy="1646238"/>
            <a:chOff x="12700" y="0"/>
            <a:chExt cx="12192000" cy="1646238"/>
          </a:xfrm>
        </p:grpSpPr>
        <p:sp>
          <p:nvSpPr>
            <p:cNvPr id="2" name="Rectangle 1">
              <a:extLst>
                <a:ext uri="{FF2B5EF4-FFF2-40B4-BE49-F238E27FC236}">
                  <a16:creationId xmlns:a16="http://schemas.microsoft.com/office/drawing/2014/main" id="{B5B8521F-0265-F239-2045-A61FBE61F5F5}"/>
                </a:ext>
              </a:extLst>
            </p:cNvPr>
            <p:cNvSpPr/>
            <p:nvPr/>
          </p:nvSpPr>
          <p:spPr bwMode="gray">
            <a:xfrm>
              <a:off x="12700" y="0"/>
              <a:ext cx="12192000" cy="164623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9" name="object 2">
              <a:extLst>
                <a:ext uri="{FF2B5EF4-FFF2-40B4-BE49-F238E27FC236}">
                  <a16:creationId xmlns:a16="http://schemas.microsoft.com/office/drawing/2014/main" id="{1A34E86E-F51B-61C9-C7AF-83C340CF4695}"/>
                </a:ext>
              </a:extLst>
            </p:cNvPr>
            <p:cNvSpPr txBox="1"/>
            <p:nvPr/>
          </p:nvSpPr>
          <p:spPr>
            <a:xfrm>
              <a:off x="469900" y="464798"/>
              <a:ext cx="11261725" cy="716643"/>
            </a:xfrm>
            <a:prstGeom prst="rect">
              <a:avLst/>
            </a:prstGeom>
          </p:spPr>
          <p:txBody>
            <a:bodyPr vert="horz" wrap="square" lIns="0" tIns="0" rIns="0" bIns="0" rtlCol="0" anchor="ctr" anchorCtr="0">
              <a:noAutofit/>
            </a:bodyPr>
            <a:lstStyle/>
            <a:p>
              <a:pPr marL="0" marR="0">
                <a:spcBef>
                  <a:spcPts val="0"/>
                </a:spcBef>
                <a:spcAft>
                  <a:spcPts val="0"/>
                </a:spcAft>
              </a:pPr>
              <a:r>
                <a:rPr lang="en-US" sz="3200" b="1" dirty="0">
                  <a:solidFill>
                    <a:schemeClr val="accent6"/>
                  </a:solidFill>
                  <a:effectLst/>
                  <a:latin typeface="Arial" panose="020B0604020202020204" pitchFamily="34" charset="0"/>
                  <a:ea typeface="Times New Roman" panose="02020603050405020304" pitchFamily="18" charset="0"/>
                </a:rPr>
                <a:t>How to access your accounts with Optum Financial*</a:t>
              </a:r>
              <a:endParaRPr lang="en-US" sz="3200" dirty="0">
                <a:solidFill>
                  <a:schemeClr val="accent6"/>
                </a:solidFill>
                <a:effectLst/>
                <a:latin typeface="Times New Roman" panose="02020603050405020304" pitchFamily="18" charset="0"/>
                <a:ea typeface="Times New Roman" panose="02020603050405020304" pitchFamily="18" charset="0"/>
              </a:endParaRPr>
            </a:p>
          </p:txBody>
        </p:sp>
      </p:grpSp>
      <p:pic>
        <p:nvPicPr>
          <p:cNvPr id="7" name="Picture 6">
            <a:extLst>
              <a:ext uri="{FF2B5EF4-FFF2-40B4-BE49-F238E27FC236}">
                <a16:creationId xmlns:a16="http://schemas.microsoft.com/office/drawing/2014/main" id="{57BAC5E8-44F4-9E64-4F9A-ACA59D3AC8BD}"/>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gray">
          <a:xfrm>
            <a:off x="457200" y="2225853"/>
            <a:ext cx="548640" cy="548640"/>
          </a:xfrm>
          <a:prstGeom prst="rect">
            <a:avLst/>
          </a:prstGeom>
          <a:ln>
            <a:noFill/>
          </a:ln>
        </p:spPr>
      </p:pic>
      <p:sp>
        <p:nvSpPr>
          <p:cNvPr id="12" name="TextBox 11">
            <a:extLst>
              <a:ext uri="{FF2B5EF4-FFF2-40B4-BE49-F238E27FC236}">
                <a16:creationId xmlns:a16="http://schemas.microsoft.com/office/drawing/2014/main" id="{6F7F2BB3-30E6-6D74-2A75-9EA5CA582A5A}"/>
              </a:ext>
            </a:extLst>
          </p:cNvPr>
          <p:cNvSpPr txBox="1"/>
          <p:nvPr/>
        </p:nvSpPr>
        <p:spPr bwMode="gray">
          <a:xfrm>
            <a:off x="1095376" y="2361525"/>
            <a:ext cx="1085618"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Online</a:t>
            </a:r>
            <a:endParaRPr lang="en-US" sz="2000" b="1" dirty="0">
              <a:solidFill>
                <a:schemeClr val="accent6"/>
              </a:solidFill>
            </a:endParaRPr>
          </a:p>
        </p:txBody>
      </p:sp>
      <p:sp>
        <p:nvSpPr>
          <p:cNvPr id="21" name="TextBox 20">
            <a:extLst>
              <a:ext uri="{FF2B5EF4-FFF2-40B4-BE49-F238E27FC236}">
                <a16:creationId xmlns:a16="http://schemas.microsoft.com/office/drawing/2014/main" id="{FA261EA0-DCA4-16CF-9495-12B5DD233219}"/>
              </a:ext>
            </a:extLst>
          </p:cNvPr>
          <p:cNvSpPr txBox="1"/>
          <p:nvPr/>
        </p:nvSpPr>
        <p:spPr bwMode="gray">
          <a:xfrm>
            <a:off x="457199" y="2958083"/>
            <a:ext cx="3136901" cy="2105025"/>
          </a:xfrm>
          <a:prstGeom prst="rect">
            <a:avLst/>
          </a:prstGeom>
          <a:noFill/>
          <a:ln>
            <a:noFill/>
          </a:ln>
        </p:spPr>
        <p:txBody>
          <a:bodyPr vert="horz" wrap="square" lIns="0" tIns="0" rIns="0" bIns="0" rtlCol="0">
            <a:noAutofit/>
          </a:bodyPr>
          <a:lstStyle/>
          <a:p>
            <a:pPr marL="228600" indent="-228600" algn="l">
              <a:spcBef>
                <a:spcPts val="600"/>
              </a:spcBef>
              <a:buFont typeface="Arial" panose="020B0604020202020204" pitchFamily="34" charset="0"/>
              <a:buChar char="•"/>
            </a:pPr>
            <a:r>
              <a:rPr lang="en-US" sz="1600" dirty="0"/>
              <a:t>Check your balance</a:t>
            </a:r>
          </a:p>
          <a:p>
            <a:pPr marL="228600" indent="-228600" algn="l">
              <a:spcBef>
                <a:spcPts val="600"/>
              </a:spcBef>
              <a:buFont typeface="Arial" panose="020B0604020202020204" pitchFamily="34" charset="0"/>
              <a:buChar char="•"/>
            </a:pPr>
            <a:r>
              <a:rPr lang="en-US" sz="1600" dirty="0"/>
              <a:t>Make deposits</a:t>
            </a:r>
          </a:p>
          <a:p>
            <a:pPr marL="228600" indent="-228600" algn="l">
              <a:spcBef>
                <a:spcPts val="600"/>
              </a:spcBef>
              <a:buFont typeface="Arial" panose="020B0604020202020204" pitchFamily="34" charset="0"/>
              <a:buChar char="•"/>
            </a:pPr>
            <a:r>
              <a:rPr lang="en-US" sz="1600" dirty="0"/>
              <a:t>Pay bills</a:t>
            </a:r>
          </a:p>
          <a:p>
            <a:pPr marL="228600" indent="-228600" algn="l">
              <a:spcBef>
                <a:spcPts val="600"/>
              </a:spcBef>
              <a:buFont typeface="Arial" panose="020B0604020202020204" pitchFamily="34" charset="0"/>
              <a:buChar char="•"/>
            </a:pPr>
            <a:r>
              <a:rPr lang="en-US" sz="1600" dirty="0"/>
              <a:t>Submit receipts</a:t>
            </a:r>
          </a:p>
          <a:p>
            <a:pPr marL="228600" indent="-228600" algn="l">
              <a:spcBef>
                <a:spcPts val="600"/>
              </a:spcBef>
              <a:buFont typeface="Arial" panose="020B0604020202020204" pitchFamily="34" charset="0"/>
              <a:buChar char="•"/>
            </a:pPr>
            <a:r>
              <a:rPr lang="en-US" sz="1600" dirty="0"/>
              <a:t>Reimburse yourself</a:t>
            </a:r>
          </a:p>
          <a:p>
            <a:pPr marL="228600" indent="-228600" algn="l">
              <a:spcBef>
                <a:spcPts val="600"/>
              </a:spcBef>
              <a:buFont typeface="Arial" panose="020B0604020202020204" pitchFamily="34" charset="0"/>
              <a:buChar char="•"/>
            </a:pPr>
            <a:r>
              <a:rPr lang="en-US" sz="1600"/>
              <a:t>Manage </a:t>
            </a:r>
            <a:r>
              <a:rPr lang="en-US" sz="1600" dirty="0"/>
              <a:t>your investment activity</a:t>
            </a:r>
          </a:p>
        </p:txBody>
      </p:sp>
      <p:pic>
        <p:nvPicPr>
          <p:cNvPr id="8" name="Picture 7">
            <a:extLst>
              <a:ext uri="{FF2B5EF4-FFF2-40B4-BE49-F238E27FC236}">
                <a16:creationId xmlns:a16="http://schemas.microsoft.com/office/drawing/2014/main" id="{F961AC5D-5ED6-A8EE-E15F-F3B88862891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4221652" y="2225853"/>
            <a:ext cx="548640" cy="548640"/>
          </a:xfrm>
          <a:prstGeom prst="rect">
            <a:avLst/>
          </a:prstGeom>
          <a:ln>
            <a:noFill/>
          </a:ln>
        </p:spPr>
      </p:pic>
      <p:sp>
        <p:nvSpPr>
          <p:cNvPr id="16" name="TextBox 15">
            <a:extLst>
              <a:ext uri="{FF2B5EF4-FFF2-40B4-BE49-F238E27FC236}">
                <a16:creationId xmlns:a16="http://schemas.microsoft.com/office/drawing/2014/main" id="{7464B3B2-1652-4A7B-4D59-9DDFC48734D9}"/>
              </a:ext>
            </a:extLst>
          </p:cNvPr>
          <p:cNvSpPr txBox="1"/>
          <p:nvPr/>
        </p:nvSpPr>
        <p:spPr bwMode="gray">
          <a:xfrm>
            <a:off x="4752976" y="2361525"/>
            <a:ext cx="1264516"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App</a:t>
            </a:r>
            <a:endParaRPr lang="en-US" sz="2000" b="1" dirty="0">
              <a:solidFill>
                <a:schemeClr val="accent6"/>
              </a:solidFill>
            </a:endParaRPr>
          </a:p>
        </p:txBody>
      </p:sp>
      <p:sp>
        <p:nvSpPr>
          <p:cNvPr id="22" name="TextBox 21">
            <a:extLst>
              <a:ext uri="{FF2B5EF4-FFF2-40B4-BE49-F238E27FC236}">
                <a16:creationId xmlns:a16="http://schemas.microsoft.com/office/drawing/2014/main" id="{4831A0AC-E6BA-5CB9-7C76-453BD559990B}"/>
              </a:ext>
            </a:extLst>
          </p:cNvPr>
          <p:cNvSpPr txBox="1"/>
          <p:nvPr/>
        </p:nvSpPr>
        <p:spPr bwMode="gray">
          <a:xfrm>
            <a:off x="4306397" y="2958083"/>
            <a:ext cx="3257551" cy="2603501"/>
          </a:xfrm>
          <a:prstGeom prst="rect">
            <a:avLst/>
          </a:prstGeom>
          <a:noFill/>
          <a:ln>
            <a:noFill/>
          </a:ln>
        </p:spPr>
        <p:txBody>
          <a:bodyPr vert="horz" wrap="square" lIns="0" tIns="0" rIns="0" bIns="0" rtlCol="0">
            <a:noAutofit/>
          </a:bodyPr>
          <a:lstStyle/>
          <a:p>
            <a:pPr marL="228600" indent="-228600" algn="l">
              <a:spcBef>
                <a:spcPts val="600"/>
              </a:spcBef>
              <a:buFont typeface="Arial" panose="020B0604020202020204" pitchFamily="34" charset="0"/>
              <a:buChar char="•"/>
            </a:pPr>
            <a:r>
              <a:rPr lang="en-US" sz="1600" dirty="0"/>
              <a:t>Pay bills, track payment and reimburse yourself</a:t>
            </a:r>
          </a:p>
          <a:p>
            <a:pPr marL="228600" indent="-228600" algn="l">
              <a:spcBef>
                <a:spcPts val="600"/>
              </a:spcBef>
              <a:buFont typeface="Arial" panose="020B0604020202020204" pitchFamily="34" charset="0"/>
              <a:buChar char="•"/>
            </a:pPr>
            <a:r>
              <a:rPr lang="en-US" sz="1600" dirty="0"/>
              <a:t>Check your balance</a:t>
            </a:r>
          </a:p>
          <a:p>
            <a:pPr marL="228600" indent="-228600" algn="l">
              <a:spcBef>
                <a:spcPts val="600"/>
              </a:spcBef>
              <a:buFont typeface="Arial" panose="020B0604020202020204" pitchFamily="34" charset="0"/>
              <a:buChar char="•"/>
            </a:pPr>
            <a:r>
              <a:rPr lang="en-US" sz="1600" dirty="0"/>
              <a:t>Search for qualified medical expenses</a:t>
            </a:r>
          </a:p>
          <a:p>
            <a:pPr marL="228600" indent="-228600" algn="l">
              <a:spcBef>
                <a:spcPts val="600"/>
              </a:spcBef>
              <a:buFont typeface="Arial" panose="020B0604020202020204" pitchFamily="34" charset="0"/>
              <a:buChar char="•"/>
            </a:pPr>
            <a:r>
              <a:rPr lang="en-US" sz="1600" dirty="0"/>
              <a:t>Capture and submit receipts easily deposit funds</a:t>
            </a:r>
          </a:p>
          <a:p>
            <a:pPr marL="228600" indent="-228600" algn="l">
              <a:spcBef>
                <a:spcPts val="600"/>
              </a:spcBef>
              <a:buFont typeface="Arial" panose="020B0604020202020204" pitchFamily="34" charset="0"/>
              <a:buChar char="•"/>
            </a:pPr>
            <a:r>
              <a:rPr lang="en-US" sz="1600" dirty="0"/>
              <a:t>Calculate your contributions</a:t>
            </a:r>
          </a:p>
          <a:p>
            <a:pPr marL="228600" indent="-228600" algn="l">
              <a:spcBef>
                <a:spcPts val="600"/>
              </a:spcBef>
              <a:buFont typeface="Arial" panose="020B0604020202020204" pitchFamily="34" charset="0"/>
              <a:buChar char="•"/>
            </a:pPr>
            <a:r>
              <a:rPr lang="en-US" sz="1600" dirty="0"/>
              <a:t>Update your beneficiary</a:t>
            </a:r>
          </a:p>
        </p:txBody>
      </p:sp>
      <p:pic>
        <p:nvPicPr>
          <p:cNvPr id="6" name="Picture 5">
            <a:extLst>
              <a:ext uri="{FF2B5EF4-FFF2-40B4-BE49-F238E27FC236}">
                <a16:creationId xmlns:a16="http://schemas.microsoft.com/office/drawing/2014/main" id="{3C4352F2-A15C-5006-B249-522EBE5153A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gray">
          <a:xfrm>
            <a:off x="8203818" y="2225853"/>
            <a:ext cx="548640" cy="548640"/>
          </a:xfrm>
          <a:prstGeom prst="rect">
            <a:avLst/>
          </a:prstGeom>
          <a:ln>
            <a:noFill/>
          </a:ln>
        </p:spPr>
      </p:pic>
      <p:sp>
        <p:nvSpPr>
          <p:cNvPr id="19" name="TextBox 18">
            <a:extLst>
              <a:ext uri="{FF2B5EF4-FFF2-40B4-BE49-F238E27FC236}">
                <a16:creationId xmlns:a16="http://schemas.microsoft.com/office/drawing/2014/main" id="{7E362705-A137-29E7-E572-51CE7671E0E3}"/>
              </a:ext>
            </a:extLst>
          </p:cNvPr>
          <p:cNvSpPr txBox="1"/>
          <p:nvPr/>
        </p:nvSpPr>
        <p:spPr bwMode="gray">
          <a:xfrm>
            <a:off x="8867775" y="2361525"/>
            <a:ext cx="2193925" cy="307777"/>
          </a:xfrm>
          <a:prstGeom prst="rect">
            <a:avLst/>
          </a:prstGeom>
          <a:noFill/>
        </p:spPr>
        <p:txBody>
          <a:bodyPr vert="horz" wrap="square" lIns="0" tIns="0" rIns="0" bIns="0" rtlCol="0" anchor="ctr" anchorCtr="0">
            <a:noAutofit/>
          </a:bodyPr>
          <a:lstStyle/>
          <a:p>
            <a:pPr algn="l">
              <a:spcBef>
                <a:spcPts val="600"/>
              </a:spcBef>
            </a:pPr>
            <a:r>
              <a:rPr lang="en-US" sz="2000" b="1" dirty="0">
                <a:solidFill>
                  <a:schemeClr val="accent6"/>
                </a:solidFill>
                <a:latin typeface="Arial" panose="020B0604020202020204" pitchFamily="34" charset="0"/>
                <a:cs typeface="+mn-cs"/>
              </a:rPr>
              <a:t>Payment card</a:t>
            </a:r>
            <a:endParaRPr lang="en-US" sz="2000" b="1" dirty="0">
              <a:solidFill>
                <a:schemeClr val="accent6"/>
              </a:solidFill>
            </a:endParaRPr>
          </a:p>
        </p:txBody>
      </p:sp>
      <p:sp>
        <p:nvSpPr>
          <p:cNvPr id="23" name="TextBox 22">
            <a:extLst>
              <a:ext uri="{FF2B5EF4-FFF2-40B4-BE49-F238E27FC236}">
                <a16:creationId xmlns:a16="http://schemas.microsoft.com/office/drawing/2014/main" id="{97DB108B-EBBF-93FD-2022-F5A9834C0E1E}"/>
              </a:ext>
            </a:extLst>
          </p:cNvPr>
          <p:cNvSpPr txBox="1"/>
          <p:nvPr/>
        </p:nvSpPr>
        <p:spPr bwMode="gray">
          <a:xfrm>
            <a:off x="8191499" y="2958083"/>
            <a:ext cx="3403601" cy="2105025"/>
          </a:xfrm>
          <a:prstGeom prst="rect">
            <a:avLst/>
          </a:prstGeom>
          <a:noFill/>
          <a:ln>
            <a:noFill/>
          </a:ln>
        </p:spPr>
        <p:txBody>
          <a:bodyPr vert="horz" wrap="square" lIns="0" tIns="0" rIns="0" bIns="0" rtlCol="0">
            <a:noAutofit/>
          </a:bodyPr>
          <a:lstStyle/>
          <a:p>
            <a:pPr marL="228600" indent="-228600" algn="l">
              <a:spcBef>
                <a:spcPts val="600"/>
              </a:spcBef>
              <a:buFont typeface="Arial" panose="020B0604020202020204" pitchFamily="34" charset="0"/>
              <a:buChar char="•"/>
            </a:pPr>
            <a:r>
              <a:rPr lang="en-US" sz="1600" dirty="0"/>
              <a:t>Pay the easier way at the doctor’s office, chiropractor or pharmacy</a:t>
            </a:r>
          </a:p>
          <a:p>
            <a:pPr marL="228600" indent="-228600" algn="l">
              <a:spcBef>
                <a:spcPts val="600"/>
              </a:spcBef>
              <a:buFont typeface="Arial" panose="020B0604020202020204" pitchFamily="34" charset="0"/>
              <a:buChar char="•"/>
            </a:pPr>
            <a:r>
              <a:rPr lang="en-US" sz="1600" dirty="0"/>
              <a:t>Pay for qualified medical </a:t>
            </a:r>
            <a:br>
              <a:rPr lang="en-US" sz="1600" dirty="0"/>
            </a:br>
            <a:r>
              <a:rPr lang="en-US" sz="1600" dirty="0"/>
              <a:t>expenses online</a:t>
            </a:r>
          </a:p>
        </p:txBody>
      </p:sp>
      <p:grpSp>
        <p:nvGrpSpPr>
          <p:cNvPr id="10" name="Group 9">
            <a:extLst>
              <a:ext uri="{FF2B5EF4-FFF2-40B4-BE49-F238E27FC236}">
                <a16:creationId xmlns:a16="http://schemas.microsoft.com/office/drawing/2014/main" id="{83245310-5C1E-6B42-4DC9-378D25628998}"/>
              </a:ext>
            </a:extLst>
          </p:cNvPr>
          <p:cNvGrpSpPr/>
          <p:nvPr/>
        </p:nvGrpSpPr>
        <p:grpSpPr>
          <a:xfrm>
            <a:off x="3907876" y="2280752"/>
            <a:ext cx="3969848" cy="3318537"/>
            <a:chOff x="3907876" y="2145284"/>
            <a:chExt cx="3969848" cy="3352800"/>
          </a:xfrm>
        </p:grpSpPr>
        <p:cxnSp>
          <p:nvCxnSpPr>
            <p:cNvPr id="27" name="Straight Connector 26">
              <a:extLst>
                <a:ext uri="{FF2B5EF4-FFF2-40B4-BE49-F238E27FC236}">
                  <a16:creationId xmlns:a16="http://schemas.microsoft.com/office/drawing/2014/main" id="{529DF8FF-8DE8-773D-EEB5-85364D4C273B}"/>
                </a:ext>
              </a:extLst>
            </p:cNvPr>
            <p:cNvCxnSpPr>
              <a:cxnSpLocks/>
            </p:cNvCxnSpPr>
            <p:nvPr/>
          </p:nvCxnSpPr>
          <p:spPr bwMode="gray">
            <a:xfrm>
              <a:off x="3907876" y="2145284"/>
              <a:ext cx="0" cy="33528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F3827A-7177-589B-4D66-AFA906E1C08C}"/>
                </a:ext>
              </a:extLst>
            </p:cNvPr>
            <p:cNvCxnSpPr>
              <a:cxnSpLocks/>
            </p:cNvCxnSpPr>
            <p:nvPr/>
          </p:nvCxnSpPr>
          <p:spPr bwMode="gray">
            <a:xfrm>
              <a:off x="7877724" y="2145284"/>
              <a:ext cx="0" cy="335280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31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CB51B35-D19D-9647-3982-7573BD8D51B7}"/>
              </a:ext>
            </a:extLst>
          </p:cNvPr>
          <p:cNvSpPr txBox="1"/>
          <p:nvPr/>
        </p:nvSpPr>
        <p:spPr bwMode="gray">
          <a:xfrm>
            <a:off x="1230312" y="826943"/>
            <a:ext cx="8313738" cy="1367971"/>
          </a:xfrm>
          <a:prstGeom prst="rect">
            <a:avLst/>
          </a:prstGeom>
          <a:noFill/>
        </p:spPr>
        <p:txBody>
          <a:bodyPr vert="horz" wrap="square" lIns="0" tIns="0" rIns="0" bIns="0" rtlCol="0" anchor="ctr" anchorCtr="0">
            <a:noAutofit/>
          </a:bodyPr>
          <a:lstStyle/>
          <a:p>
            <a:pPr marL="0" marR="0" fontAlgn="base">
              <a:spcBef>
                <a:spcPts val="0"/>
              </a:spcBef>
              <a:spcAft>
                <a:spcPts val="0"/>
              </a:spcAft>
            </a:pPr>
            <a:r>
              <a:rPr lang="en-US" sz="4000" b="1" dirty="0">
                <a:solidFill>
                  <a:schemeClr val="accent6"/>
                </a:solidFill>
                <a:effectLst/>
                <a:latin typeface="Arial" panose="020B0604020202020204" pitchFamily="34" charset="0"/>
                <a:ea typeface="Times New Roman" panose="02020603050405020304" pitchFamily="18" charset="0"/>
              </a:rPr>
              <a:t>Ready to get started with a financial health benefit account?</a:t>
            </a:r>
            <a:endParaRPr lang="en-US" sz="2400" dirty="0">
              <a:effectLst/>
              <a:latin typeface="Times New Roman" panose="02020603050405020304" pitchFamily="18" charset="0"/>
              <a:ea typeface="Times New Roman" panose="02020603050405020304" pitchFamily="18" charset="0"/>
            </a:endParaRPr>
          </a:p>
        </p:txBody>
      </p:sp>
      <p:grpSp>
        <p:nvGrpSpPr>
          <p:cNvPr id="12" name="Group 11">
            <a:extLst>
              <a:ext uri="{FF2B5EF4-FFF2-40B4-BE49-F238E27FC236}">
                <a16:creationId xmlns:a16="http://schemas.microsoft.com/office/drawing/2014/main" id="{20E12462-A0DE-A9BE-F48B-BCF70D04F799}"/>
              </a:ext>
            </a:extLst>
          </p:cNvPr>
          <p:cNvGrpSpPr/>
          <p:nvPr/>
        </p:nvGrpSpPr>
        <p:grpSpPr>
          <a:xfrm>
            <a:off x="1230313" y="2733509"/>
            <a:ext cx="4865687" cy="2435564"/>
            <a:chOff x="1230313" y="2792721"/>
            <a:chExt cx="4865687" cy="2435564"/>
          </a:xfrm>
        </p:grpSpPr>
        <p:sp>
          <p:nvSpPr>
            <p:cNvPr id="14" name="TextBox 13">
              <a:extLst>
                <a:ext uri="{FF2B5EF4-FFF2-40B4-BE49-F238E27FC236}">
                  <a16:creationId xmlns:a16="http://schemas.microsoft.com/office/drawing/2014/main" id="{3576561C-8AE0-508B-6A98-92EDD5F99B1E}"/>
                </a:ext>
              </a:extLst>
            </p:cNvPr>
            <p:cNvSpPr txBox="1"/>
            <p:nvPr/>
          </p:nvSpPr>
          <p:spPr bwMode="gray">
            <a:xfrm>
              <a:off x="1230314" y="2792721"/>
              <a:ext cx="2209800" cy="457201"/>
            </a:xfrm>
            <a:prstGeom prst="rect">
              <a:avLst/>
            </a:prstGeom>
            <a:noFill/>
          </p:spPr>
          <p:txBody>
            <a:bodyPr vert="horz" wrap="square" lIns="0" tIns="0" rIns="0" bIns="0" rtlCol="0" anchor="ctr" anchorCtr="0">
              <a:noAutofit/>
            </a:bodyPr>
            <a:lstStyle/>
            <a:p>
              <a:pPr marL="0" marR="0" fontAlgn="base">
                <a:spcBef>
                  <a:spcPts val="0"/>
                </a:spcBef>
                <a:spcAft>
                  <a:spcPts val="0"/>
                </a:spcAft>
              </a:pPr>
              <a:r>
                <a:rPr lang="en-US" sz="2000" dirty="0">
                  <a:solidFill>
                    <a:schemeClr val="accent6"/>
                  </a:solidFill>
                  <a:effectLst/>
                  <a:latin typeface="Arial" panose="020B0604020202020204" pitchFamily="34" charset="0"/>
                  <a:ea typeface="Times New Roman" panose="02020603050405020304" pitchFamily="18" charset="0"/>
                </a:rPr>
                <a:t>What to do next:</a:t>
              </a:r>
              <a:endParaRPr lang="en-US" sz="2000" dirty="0">
                <a:effectLst/>
                <a:latin typeface="Times New Roman" panose="02020603050405020304" pitchFamily="18" charset="0"/>
                <a:ea typeface="Times New Roman" panose="02020603050405020304" pitchFamily="18" charset="0"/>
              </a:endParaRPr>
            </a:p>
          </p:txBody>
        </p:sp>
        <p:grpSp>
          <p:nvGrpSpPr>
            <p:cNvPr id="3" name="Group 2">
              <a:extLst>
                <a:ext uri="{FF2B5EF4-FFF2-40B4-BE49-F238E27FC236}">
                  <a16:creationId xmlns:a16="http://schemas.microsoft.com/office/drawing/2014/main" id="{F08AD569-9D92-431C-3B79-49B8BF7EBB1B}"/>
                </a:ext>
              </a:extLst>
            </p:cNvPr>
            <p:cNvGrpSpPr/>
            <p:nvPr/>
          </p:nvGrpSpPr>
          <p:grpSpPr>
            <a:xfrm>
              <a:off x="1230313" y="3421619"/>
              <a:ext cx="4865687" cy="473410"/>
              <a:chOff x="1230313" y="3212311"/>
              <a:chExt cx="4865687" cy="473410"/>
            </a:xfrm>
          </p:grpSpPr>
          <p:sp>
            <p:nvSpPr>
              <p:cNvPr id="17" name="TextBox 16">
                <a:extLst>
                  <a:ext uri="{FF2B5EF4-FFF2-40B4-BE49-F238E27FC236}">
                    <a16:creationId xmlns:a16="http://schemas.microsoft.com/office/drawing/2014/main" id="{A47C95C3-34E2-8B8A-4BCF-CCEC727A8973}"/>
                  </a:ext>
                </a:extLst>
              </p:cNvPr>
              <p:cNvSpPr txBox="1"/>
              <p:nvPr/>
            </p:nvSpPr>
            <p:spPr bwMode="gray">
              <a:xfrm>
                <a:off x="1751013" y="3228520"/>
                <a:ext cx="4344987" cy="457201"/>
              </a:xfrm>
              <a:prstGeom prst="rect">
                <a:avLst/>
              </a:prstGeom>
              <a:noFill/>
            </p:spPr>
            <p:txBody>
              <a:bodyPr vert="horz" wrap="square" lIns="0" tIns="0" rIns="0" bIns="0" rtlCol="0" anchor="ctr" anchorCtr="0">
                <a:noAutofit/>
              </a:bodyPr>
              <a:lstStyle/>
              <a:p>
                <a:r>
                  <a:rPr lang="en-US" sz="2000" dirty="0">
                    <a:solidFill>
                      <a:schemeClr val="accent6"/>
                    </a:solidFill>
                    <a:effectLst/>
                    <a:latin typeface="Arial" panose="020B0604020202020204" pitchFamily="34" charset="0"/>
                    <a:ea typeface="Times New Roman" panose="02020603050405020304" pitchFamily="18" charset="0"/>
                  </a:rPr>
                  <a:t>Enroll in your preferred plan by your employer’s open enrollment deadline</a:t>
                </a:r>
                <a:endParaRPr lang="en-US" sz="2000" dirty="0">
                  <a:solidFill>
                    <a:schemeClr val="accent6"/>
                  </a:solidFill>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969D32F5-7C34-4F38-2A56-165FD0EB2A24}"/>
                  </a:ext>
                </a:extLst>
              </p:cNvPr>
              <p:cNvSpPr>
                <a:spLocks noChangeAspect="1"/>
              </p:cNvSpPr>
              <p:nvPr/>
            </p:nvSpPr>
            <p:spPr bwMode="gray">
              <a:xfrm>
                <a:off x="1230313" y="3212311"/>
                <a:ext cx="317499" cy="31749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chemeClr val="bg1"/>
                    </a:solidFill>
                  </a:rPr>
                  <a:t>1</a:t>
                </a:r>
              </a:p>
            </p:txBody>
          </p:sp>
        </p:grpSp>
        <p:grpSp>
          <p:nvGrpSpPr>
            <p:cNvPr id="4" name="Group 3">
              <a:extLst>
                <a:ext uri="{FF2B5EF4-FFF2-40B4-BE49-F238E27FC236}">
                  <a16:creationId xmlns:a16="http://schemas.microsoft.com/office/drawing/2014/main" id="{222826A8-012A-4735-CE61-B3981ACD097C}"/>
                </a:ext>
              </a:extLst>
            </p:cNvPr>
            <p:cNvGrpSpPr/>
            <p:nvPr/>
          </p:nvGrpSpPr>
          <p:grpSpPr>
            <a:xfrm>
              <a:off x="1230313" y="4146443"/>
              <a:ext cx="4865687" cy="457201"/>
              <a:chOff x="1230313" y="3765249"/>
              <a:chExt cx="4865687" cy="457201"/>
            </a:xfrm>
          </p:grpSpPr>
          <p:sp>
            <p:nvSpPr>
              <p:cNvPr id="21" name="TextBox 20">
                <a:extLst>
                  <a:ext uri="{FF2B5EF4-FFF2-40B4-BE49-F238E27FC236}">
                    <a16:creationId xmlns:a16="http://schemas.microsoft.com/office/drawing/2014/main" id="{3E152FF4-7644-2E6B-7539-0068A95AEC27}"/>
                  </a:ext>
                </a:extLst>
              </p:cNvPr>
              <p:cNvSpPr txBox="1"/>
              <p:nvPr/>
            </p:nvSpPr>
            <p:spPr bwMode="gray">
              <a:xfrm>
                <a:off x="1751013" y="3765249"/>
                <a:ext cx="4344987" cy="457201"/>
              </a:xfrm>
              <a:prstGeom prst="rect">
                <a:avLst/>
              </a:prstGeom>
              <a:noFill/>
            </p:spPr>
            <p:txBody>
              <a:bodyPr vert="horz" wrap="square" lIns="0" tIns="0" rIns="0" bIns="0" rtlCol="0" anchor="ctr" anchorCtr="0">
                <a:noAutofit/>
              </a:bodyPr>
              <a:lstStyle/>
              <a:p>
                <a:pPr marR="0">
                  <a:spcBef>
                    <a:spcPts val="0"/>
                  </a:spcBef>
                  <a:spcAft>
                    <a:spcPts val="0"/>
                  </a:spcAft>
                </a:pPr>
                <a:r>
                  <a:rPr lang="en-US" sz="2000" dirty="0">
                    <a:solidFill>
                      <a:schemeClr val="accent6"/>
                    </a:solidFill>
                    <a:latin typeface="Arial" panose="020B0604020202020204" pitchFamily="34" charset="0"/>
                  </a:rPr>
                  <a:t>Select an account that fits your needs</a:t>
                </a:r>
              </a:p>
            </p:txBody>
          </p:sp>
          <p:sp>
            <p:nvSpPr>
              <p:cNvPr id="22" name="Oval 21">
                <a:extLst>
                  <a:ext uri="{FF2B5EF4-FFF2-40B4-BE49-F238E27FC236}">
                    <a16:creationId xmlns:a16="http://schemas.microsoft.com/office/drawing/2014/main" id="{0E6BDA86-AD23-FAA8-2FDA-9BB96F24AF1A}"/>
                  </a:ext>
                </a:extLst>
              </p:cNvPr>
              <p:cNvSpPr>
                <a:spLocks noChangeAspect="1"/>
              </p:cNvSpPr>
              <p:nvPr/>
            </p:nvSpPr>
            <p:spPr bwMode="gray">
              <a:xfrm>
                <a:off x="1230313" y="3835100"/>
                <a:ext cx="317499" cy="31749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chemeClr val="bg1"/>
                    </a:solidFill>
                  </a:rPr>
                  <a:t>2</a:t>
                </a:r>
              </a:p>
            </p:txBody>
          </p:sp>
        </p:grpSp>
        <p:grpSp>
          <p:nvGrpSpPr>
            <p:cNvPr id="2" name="Group 1">
              <a:extLst>
                <a:ext uri="{FF2B5EF4-FFF2-40B4-BE49-F238E27FC236}">
                  <a16:creationId xmlns:a16="http://schemas.microsoft.com/office/drawing/2014/main" id="{BA82B3F6-5C48-42A6-4FE8-1C1925E9AE52}"/>
                </a:ext>
              </a:extLst>
            </p:cNvPr>
            <p:cNvGrpSpPr/>
            <p:nvPr/>
          </p:nvGrpSpPr>
          <p:grpSpPr>
            <a:xfrm>
              <a:off x="1230313" y="4771084"/>
              <a:ext cx="4865687" cy="457201"/>
              <a:chOff x="1230313" y="4260313"/>
              <a:chExt cx="4865687" cy="457201"/>
            </a:xfrm>
          </p:grpSpPr>
          <p:sp>
            <p:nvSpPr>
              <p:cNvPr id="23" name="TextBox 22">
                <a:extLst>
                  <a:ext uri="{FF2B5EF4-FFF2-40B4-BE49-F238E27FC236}">
                    <a16:creationId xmlns:a16="http://schemas.microsoft.com/office/drawing/2014/main" id="{B8928351-BCC9-3559-6057-064836F1BCF5}"/>
                  </a:ext>
                </a:extLst>
              </p:cNvPr>
              <p:cNvSpPr txBox="1"/>
              <p:nvPr/>
            </p:nvSpPr>
            <p:spPr bwMode="gray">
              <a:xfrm>
                <a:off x="1751013" y="4260313"/>
                <a:ext cx="4344987" cy="457201"/>
              </a:xfrm>
              <a:prstGeom prst="rect">
                <a:avLst/>
              </a:prstGeom>
              <a:noFill/>
            </p:spPr>
            <p:txBody>
              <a:bodyPr vert="horz" wrap="square" lIns="0" tIns="0" rIns="0" bIns="0" rtlCol="0" anchor="ctr" anchorCtr="0">
                <a:noAutofit/>
              </a:bodyPr>
              <a:lstStyle/>
              <a:p>
                <a:pPr marR="0">
                  <a:spcBef>
                    <a:spcPts val="0"/>
                  </a:spcBef>
                  <a:spcAft>
                    <a:spcPts val="0"/>
                  </a:spcAft>
                </a:pPr>
                <a:r>
                  <a:rPr lang="en-US" sz="2000" dirty="0">
                    <a:solidFill>
                      <a:schemeClr val="accent6"/>
                    </a:solidFill>
                    <a:latin typeface="Arial" panose="020B0604020202020204" pitchFamily="34" charset="0"/>
                  </a:rPr>
                  <a:t>Start saving money all year long</a:t>
                </a:r>
              </a:p>
            </p:txBody>
          </p:sp>
          <p:sp>
            <p:nvSpPr>
              <p:cNvPr id="24" name="Oval 23">
                <a:extLst>
                  <a:ext uri="{FF2B5EF4-FFF2-40B4-BE49-F238E27FC236}">
                    <a16:creationId xmlns:a16="http://schemas.microsoft.com/office/drawing/2014/main" id="{290AA58E-A258-48B5-F35F-586C07206B2C}"/>
                  </a:ext>
                </a:extLst>
              </p:cNvPr>
              <p:cNvSpPr>
                <a:spLocks noChangeAspect="1"/>
              </p:cNvSpPr>
              <p:nvPr/>
            </p:nvSpPr>
            <p:spPr bwMode="gray">
              <a:xfrm>
                <a:off x="1230313" y="4330164"/>
                <a:ext cx="317499" cy="317499"/>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400" b="1" dirty="0">
                    <a:solidFill>
                      <a:schemeClr val="bg1"/>
                    </a:solidFill>
                  </a:rPr>
                  <a:t>3</a:t>
                </a:r>
              </a:p>
            </p:txBody>
          </p:sp>
        </p:grpSp>
      </p:grpSp>
      <p:cxnSp>
        <p:nvCxnSpPr>
          <p:cNvPr id="25" name="Straight Connector 24">
            <a:extLst>
              <a:ext uri="{FF2B5EF4-FFF2-40B4-BE49-F238E27FC236}">
                <a16:creationId xmlns:a16="http://schemas.microsoft.com/office/drawing/2014/main" id="{C38F5139-1676-4D28-6998-00310DBF4575}"/>
              </a:ext>
            </a:extLst>
          </p:cNvPr>
          <p:cNvCxnSpPr>
            <a:cxnSpLocks/>
          </p:cNvCxnSpPr>
          <p:nvPr/>
        </p:nvCxnSpPr>
        <p:spPr>
          <a:xfrm>
            <a:off x="1231901" y="2439505"/>
            <a:ext cx="914400"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8E88008-1103-C63A-F3F4-2AA03C2D1B8B}"/>
              </a:ext>
            </a:extLst>
          </p:cNvPr>
          <p:cNvGrpSpPr/>
          <p:nvPr/>
        </p:nvGrpSpPr>
        <p:grpSpPr>
          <a:xfrm>
            <a:off x="6945424" y="2649448"/>
            <a:ext cx="5246575" cy="2603687"/>
            <a:chOff x="6945424" y="2649448"/>
            <a:chExt cx="5246575" cy="2603687"/>
          </a:xfrm>
        </p:grpSpPr>
        <p:sp>
          <p:nvSpPr>
            <p:cNvPr id="5" name="Rectangle 4">
              <a:extLst>
                <a:ext uri="{FF2B5EF4-FFF2-40B4-BE49-F238E27FC236}">
                  <a16:creationId xmlns:a16="http://schemas.microsoft.com/office/drawing/2014/main" id="{2E4ABB96-3CE1-B086-729A-389545B817C0}"/>
                </a:ext>
              </a:extLst>
            </p:cNvPr>
            <p:cNvSpPr/>
            <p:nvPr/>
          </p:nvSpPr>
          <p:spPr bwMode="gray">
            <a:xfrm>
              <a:off x="6945424" y="2649448"/>
              <a:ext cx="5246575" cy="2603687"/>
            </a:xfrm>
            <a:prstGeom prst="rect">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grpSp>
          <p:nvGrpSpPr>
            <p:cNvPr id="9" name="Group 8">
              <a:extLst>
                <a:ext uri="{FF2B5EF4-FFF2-40B4-BE49-F238E27FC236}">
                  <a16:creationId xmlns:a16="http://schemas.microsoft.com/office/drawing/2014/main" id="{EAAD7E72-3EF2-290E-1705-5638C0BA23D1}"/>
                </a:ext>
              </a:extLst>
            </p:cNvPr>
            <p:cNvGrpSpPr/>
            <p:nvPr/>
          </p:nvGrpSpPr>
          <p:grpSpPr>
            <a:xfrm>
              <a:off x="7332244" y="3064719"/>
              <a:ext cx="4445000" cy="1773145"/>
              <a:chOff x="7182953" y="2924886"/>
              <a:chExt cx="4445000" cy="1773145"/>
            </a:xfrm>
          </p:grpSpPr>
          <p:pic>
            <p:nvPicPr>
              <p:cNvPr id="8" name="Picture 7" descr="A qr code with a white background&#10;&#10;Description automatically generated">
                <a:extLst>
                  <a:ext uri="{FF2B5EF4-FFF2-40B4-BE49-F238E27FC236}">
                    <a16:creationId xmlns:a16="http://schemas.microsoft.com/office/drawing/2014/main" id="{916723B4-EDC8-0F61-7321-EEEB5D146EE8}"/>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52255" y="3468755"/>
                <a:ext cx="1135876" cy="1135876"/>
              </a:xfrm>
              <a:prstGeom prst="rect">
                <a:avLst/>
              </a:prstGeom>
              <a:noFill/>
            </p:spPr>
          </p:pic>
          <p:grpSp>
            <p:nvGrpSpPr>
              <p:cNvPr id="7" name="Group 6">
                <a:extLst>
                  <a:ext uri="{FF2B5EF4-FFF2-40B4-BE49-F238E27FC236}">
                    <a16:creationId xmlns:a16="http://schemas.microsoft.com/office/drawing/2014/main" id="{67D6E2C9-CBF2-59BC-4C56-8C6B45087901}"/>
                  </a:ext>
                </a:extLst>
              </p:cNvPr>
              <p:cNvGrpSpPr/>
              <p:nvPr/>
            </p:nvGrpSpPr>
            <p:grpSpPr>
              <a:xfrm>
                <a:off x="7182953" y="2924886"/>
                <a:ext cx="4445000" cy="1773145"/>
                <a:chOff x="7182953" y="2924886"/>
                <a:chExt cx="4445000" cy="1773145"/>
              </a:xfrm>
            </p:grpSpPr>
            <p:sp>
              <p:nvSpPr>
                <p:cNvPr id="6" name="TextBox 5">
                  <a:extLst>
                    <a:ext uri="{FF2B5EF4-FFF2-40B4-BE49-F238E27FC236}">
                      <a16:creationId xmlns:a16="http://schemas.microsoft.com/office/drawing/2014/main" id="{5EAF10CF-2747-3D7F-8A96-0ACC2ACEEA02}"/>
                    </a:ext>
                  </a:extLst>
                </p:cNvPr>
                <p:cNvSpPr txBox="1"/>
                <p:nvPr/>
              </p:nvSpPr>
              <p:spPr bwMode="gray">
                <a:xfrm>
                  <a:off x="7182953" y="2924886"/>
                  <a:ext cx="4445000" cy="437440"/>
                </a:xfrm>
                <a:prstGeom prst="rect">
                  <a:avLst/>
                </a:prstGeom>
                <a:noFill/>
              </p:spPr>
              <p:txBody>
                <a:bodyPr wrap="square" anchor="ctr" anchorCtr="0">
                  <a:noAutofit/>
                </a:bodyPr>
                <a:lstStyle/>
                <a:p>
                  <a:pPr marL="0" marR="0">
                    <a:lnSpc>
                      <a:spcPct val="90000"/>
                    </a:lnSpc>
                    <a:spcBef>
                      <a:spcPts val="0"/>
                    </a:spcBef>
                    <a:spcAft>
                      <a:spcPts val="600"/>
                    </a:spcAft>
                  </a:pPr>
                  <a:r>
                    <a:rPr lang="en-US" sz="2800" b="1" dirty="0">
                      <a:solidFill>
                        <a:schemeClr val="accent6"/>
                      </a:solidFill>
                      <a:effectLst/>
                      <a:latin typeface="Arial" panose="020B0604020202020204" pitchFamily="34" charset="0"/>
                      <a:ea typeface="Times New Roman" panose="02020603050405020304" pitchFamily="18" charset="0"/>
                    </a:rPr>
                    <a:t>Need more information?</a:t>
                  </a:r>
                </a:p>
              </p:txBody>
            </p:sp>
            <p:sp>
              <p:nvSpPr>
                <p:cNvPr id="10" name="TextBox 9">
                  <a:extLst>
                    <a:ext uri="{FF2B5EF4-FFF2-40B4-BE49-F238E27FC236}">
                      <a16:creationId xmlns:a16="http://schemas.microsoft.com/office/drawing/2014/main" id="{CDB7048B-B285-85AB-5F44-BD5D9F13ED64}"/>
                    </a:ext>
                  </a:extLst>
                </p:cNvPr>
                <p:cNvSpPr txBox="1"/>
                <p:nvPr/>
              </p:nvSpPr>
              <p:spPr bwMode="gray">
                <a:xfrm>
                  <a:off x="7182953" y="3315410"/>
                  <a:ext cx="3128748" cy="1382621"/>
                </a:xfrm>
                <a:prstGeom prst="rect">
                  <a:avLst/>
                </a:prstGeom>
                <a:noFill/>
              </p:spPr>
              <p:txBody>
                <a:bodyPr wrap="square" anchor="ctr" anchorCtr="0">
                  <a:noAutofit/>
                </a:bodyPr>
                <a:lstStyle/>
                <a:p>
                  <a:pPr marL="0" marR="0">
                    <a:spcBef>
                      <a:spcPts val="600"/>
                    </a:spcBef>
                    <a:spcAft>
                      <a:spcPts val="0"/>
                    </a:spcAft>
                  </a:pPr>
                  <a:r>
                    <a:rPr lang="en-US" dirty="0">
                      <a:solidFill>
                        <a:schemeClr val="accent6"/>
                      </a:solidFill>
                      <a:effectLst/>
                      <a:latin typeface="Arial" panose="020B0604020202020204" pitchFamily="34" charset="0"/>
                      <a:ea typeface="Times New Roman" panose="02020603050405020304" pitchFamily="18" charset="0"/>
                    </a:rPr>
                    <a:t>Go to </a:t>
                  </a:r>
                  <a:r>
                    <a:rPr lang="en-US" b="1" dirty="0">
                      <a:solidFill>
                        <a:schemeClr val="accent6"/>
                      </a:solidFill>
                      <a:effectLst/>
                      <a:latin typeface="Arial" panose="020B0604020202020204" pitchFamily="34" charset="0"/>
                      <a:ea typeface="Times New Roman" panose="02020603050405020304" pitchFamily="18" charset="0"/>
                    </a:rPr>
                    <a:t>optumfinancial.com</a:t>
                  </a:r>
                  <a:r>
                    <a:rPr lang="en-US" dirty="0">
                      <a:solidFill>
                        <a:schemeClr val="accent6"/>
                      </a:solidFill>
                      <a:effectLst/>
                      <a:latin typeface="Arial" panose="020B0604020202020204" pitchFamily="34" charset="0"/>
                      <a:ea typeface="Times New Roman" panose="02020603050405020304" pitchFamily="18" charset="0"/>
                    </a:rPr>
                    <a:t> </a:t>
                  </a:r>
                </a:p>
                <a:p>
                  <a:pPr marL="0" marR="0">
                    <a:spcBef>
                      <a:spcPts val="0"/>
                    </a:spcBef>
                    <a:spcAft>
                      <a:spcPts val="0"/>
                    </a:spcAft>
                  </a:pPr>
                  <a:r>
                    <a:rPr lang="en-US" dirty="0">
                      <a:solidFill>
                        <a:schemeClr val="accent6"/>
                      </a:solidFill>
                      <a:effectLst/>
                      <a:latin typeface="Arial" panose="020B0604020202020204" pitchFamily="34" charset="0"/>
                      <a:ea typeface="Times New Roman" panose="02020603050405020304" pitchFamily="18" charset="0"/>
                    </a:rPr>
                    <a:t>to sign</a:t>
                  </a:r>
                  <a:r>
                    <a:rPr lang="en-US" dirty="0">
                      <a:solidFill>
                        <a:schemeClr val="accent6"/>
                      </a:solidFill>
                      <a:latin typeface="Arial" panose="020B0604020202020204" pitchFamily="34" charset="0"/>
                      <a:ea typeface="Times New Roman" panose="02020603050405020304" pitchFamily="18" charset="0"/>
                    </a:rPr>
                    <a:t> in to your designated</a:t>
                  </a:r>
                  <a:br>
                    <a:rPr lang="en-US" dirty="0">
                      <a:solidFill>
                        <a:schemeClr val="accent6"/>
                      </a:solidFill>
                      <a:latin typeface="Arial" panose="020B0604020202020204" pitchFamily="34" charset="0"/>
                      <a:ea typeface="Times New Roman" panose="02020603050405020304" pitchFamily="18" charset="0"/>
                    </a:rPr>
                  </a:br>
                  <a:r>
                    <a:rPr lang="en-US" dirty="0">
                      <a:solidFill>
                        <a:schemeClr val="accent6"/>
                      </a:solidFill>
                      <a:latin typeface="Arial" panose="020B0604020202020204" pitchFamily="34" charset="0"/>
                      <a:ea typeface="Times New Roman" panose="02020603050405020304" pitchFamily="18" charset="0"/>
                    </a:rPr>
                    <a:t>account and view more.</a:t>
                  </a:r>
                  <a:endParaRPr lang="en-US" dirty="0">
                    <a:solidFill>
                      <a:schemeClr val="accent6"/>
                    </a:solidFill>
                    <a:effectLst/>
                    <a:latin typeface="Times New Roman" panose="02020603050405020304" pitchFamily="18" charset="0"/>
                    <a:ea typeface="Times New Roman" panose="02020603050405020304" pitchFamily="18" charset="0"/>
                  </a:endParaRPr>
                </a:p>
              </p:txBody>
            </p:sp>
          </p:grpSp>
        </p:grpSp>
      </p:grpSp>
    </p:spTree>
    <p:extLst>
      <p:ext uri="{BB962C8B-B14F-4D97-AF65-F5344CB8AC3E}">
        <p14:creationId xmlns:p14="http://schemas.microsoft.com/office/powerpoint/2010/main" val="2066928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0" y="0"/>
            <a:ext cx="12191999" cy="4508500"/>
          </a:xfrm>
          <a:prstGeom prst="rect">
            <a:avLst/>
          </a:prstGeom>
          <a:solidFill>
            <a:schemeClr val="bg2"/>
          </a:solidFill>
        </p:spPr>
        <p:txBody>
          <a:bodyPr vert="horz" wrap="square" lIns="0" tIns="0" rIns="0" bIns="0" rtlCol="0" anchor="ctr" anchorCtr="0">
            <a:noAutofit/>
          </a:bodyPr>
          <a:lstStyle/>
          <a:p>
            <a:pPr marL="12700" algn="ctr">
              <a:lnSpc>
                <a:spcPct val="100000"/>
              </a:lnSpc>
              <a:spcBef>
                <a:spcPts val="95"/>
              </a:spcBef>
            </a:pPr>
            <a:r>
              <a:rPr sz="10000" b="1" spc="-25" dirty="0">
                <a:solidFill>
                  <a:srgbClr val="002577"/>
                </a:solidFill>
                <a:latin typeface="Arial"/>
                <a:cs typeface="Arial"/>
              </a:rPr>
              <a:t>Q&amp;A</a:t>
            </a:r>
            <a:endParaRPr sz="10000" dirty="0">
              <a:latin typeface="Arial"/>
              <a:cs typeface="Arial"/>
            </a:endParaRPr>
          </a:p>
        </p:txBody>
      </p:sp>
      <p:grpSp>
        <p:nvGrpSpPr>
          <p:cNvPr id="12" name="Group 11">
            <a:extLst>
              <a:ext uri="{FF2B5EF4-FFF2-40B4-BE49-F238E27FC236}">
                <a16:creationId xmlns:a16="http://schemas.microsoft.com/office/drawing/2014/main" id="{B9721F1E-8E9F-0E99-5938-9656E674A315}"/>
              </a:ext>
            </a:extLst>
          </p:cNvPr>
          <p:cNvGrpSpPr/>
          <p:nvPr/>
        </p:nvGrpSpPr>
        <p:grpSpPr>
          <a:xfrm>
            <a:off x="9925174" y="4738398"/>
            <a:ext cx="2002524" cy="1256002"/>
            <a:chOff x="9882668" y="4199167"/>
            <a:chExt cx="2002524" cy="1256002"/>
          </a:xfrm>
        </p:grpSpPr>
        <p:pic>
          <p:nvPicPr>
            <p:cNvPr id="3" name="Picture 2" descr="A qr code with a white background&#10;&#10;Description automatically generated">
              <a:extLst>
                <a:ext uri="{FF2B5EF4-FFF2-40B4-BE49-F238E27FC236}">
                  <a16:creationId xmlns:a16="http://schemas.microsoft.com/office/drawing/2014/main" id="{F35EF647-F911-6025-C640-4FF5433CA7F6}"/>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699750" y="4199167"/>
              <a:ext cx="975014" cy="975014"/>
            </a:xfrm>
            <a:prstGeom prst="rect">
              <a:avLst/>
            </a:prstGeom>
          </p:spPr>
        </p:pic>
        <p:sp>
          <p:nvSpPr>
            <p:cNvPr id="2" name="TextBox 1">
              <a:extLst>
                <a:ext uri="{FF2B5EF4-FFF2-40B4-BE49-F238E27FC236}">
                  <a16:creationId xmlns:a16="http://schemas.microsoft.com/office/drawing/2014/main" id="{0A3B910A-BC90-7082-ECC5-0E16686C4158}"/>
                </a:ext>
              </a:extLst>
            </p:cNvPr>
            <p:cNvSpPr txBox="1"/>
            <p:nvPr/>
          </p:nvSpPr>
          <p:spPr bwMode="gray">
            <a:xfrm>
              <a:off x="9882668" y="5128987"/>
              <a:ext cx="2002524" cy="326182"/>
            </a:xfrm>
            <a:prstGeom prst="rect">
              <a:avLst/>
            </a:prstGeom>
            <a:noFill/>
          </p:spPr>
          <p:txBody>
            <a:bodyPr wrap="square" anchor="ctr" anchorCtr="0">
              <a:noAutofit/>
            </a:bodyPr>
            <a:lstStyle/>
            <a:p>
              <a:pPr marL="0" marR="0">
                <a:spcBef>
                  <a:spcPts val="600"/>
                </a:spcBef>
                <a:spcAft>
                  <a:spcPts val="0"/>
                </a:spcAft>
              </a:pPr>
              <a:r>
                <a:rPr lang="en-US" sz="1400" b="1" dirty="0">
                  <a:solidFill>
                    <a:schemeClr val="accent6"/>
                  </a:solidFill>
                  <a:effectLst/>
                  <a:latin typeface="Arial" panose="020B0604020202020204" pitchFamily="34" charset="0"/>
                  <a:ea typeface="Times New Roman" panose="02020603050405020304" pitchFamily="18" charset="0"/>
                </a:rPr>
                <a:t>optumfinancial.com</a:t>
              </a:r>
              <a:r>
                <a:rPr lang="en-US" sz="1400" dirty="0">
                  <a:solidFill>
                    <a:schemeClr val="accent6"/>
                  </a:solidFill>
                  <a:effectLst/>
                  <a:latin typeface="Arial" panose="020B0604020202020204" pitchFamily="34" charset="0"/>
                  <a:ea typeface="Times New Roman" panose="02020603050405020304" pitchFamily="18" charset="0"/>
                </a:rPr>
                <a:t>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B5318B3-E8F3-F430-DE12-2F0EF33C2190}"/>
              </a:ext>
            </a:extLst>
          </p:cNvPr>
          <p:cNvGrpSpPr/>
          <p:nvPr/>
        </p:nvGrpSpPr>
        <p:grpSpPr>
          <a:xfrm>
            <a:off x="1703070" y="1454605"/>
            <a:ext cx="8785860" cy="3085190"/>
            <a:chOff x="1703070" y="691663"/>
            <a:chExt cx="8785860" cy="3085190"/>
          </a:xfrm>
        </p:grpSpPr>
        <p:sp>
          <p:nvSpPr>
            <p:cNvPr id="8" name="object 5">
              <a:extLst>
                <a:ext uri="{FF2B5EF4-FFF2-40B4-BE49-F238E27FC236}">
                  <a16:creationId xmlns:a16="http://schemas.microsoft.com/office/drawing/2014/main" id="{484FB686-8BC4-EEC6-0500-09A310216B62}"/>
                </a:ext>
              </a:extLst>
            </p:cNvPr>
            <p:cNvSpPr txBox="1"/>
            <p:nvPr/>
          </p:nvSpPr>
          <p:spPr>
            <a:xfrm>
              <a:off x="1703070" y="691663"/>
              <a:ext cx="8785860" cy="508656"/>
            </a:xfrm>
            <a:prstGeom prst="rect">
              <a:avLst/>
            </a:prstGeom>
            <a:ln w="12700">
              <a:solidFill>
                <a:srgbClr val="2C2C2C"/>
              </a:solidFill>
            </a:ln>
          </p:spPr>
          <p:txBody>
            <a:bodyPr vert="horz" wrap="square" lIns="0" tIns="0" rIns="0" bIns="0" rtlCol="0" anchor="ctr" anchorCtr="0">
              <a:noAutofit/>
            </a:bodyPr>
            <a:lstStyle/>
            <a:p>
              <a:pPr marL="114300" marR="170180">
                <a:lnSpc>
                  <a:spcPct val="100899"/>
                </a:lnSpc>
                <a:spcBef>
                  <a:spcPts val="330"/>
                </a:spcBef>
              </a:pPr>
              <a:r>
                <a:rPr lang="en-US" sz="1100" dirty="0"/>
                <a:t>Investments are not FDIC insured, are not bank issued or guaranteed by Optum Financial or its subsidiaries, including Optum Bank, and are subject to risk including fluctuations in value and the possible loss of the principal amount invested.</a:t>
              </a:r>
              <a:endParaRPr sz="1100" dirty="0">
                <a:latin typeface="Times New Roman" panose="02020603050405020304" pitchFamily="18" charset="0"/>
                <a:cs typeface="Times New Roman" panose="02020603050405020304" pitchFamily="18" charset="0"/>
              </a:endParaRPr>
            </a:p>
          </p:txBody>
        </p:sp>
        <p:sp>
          <p:nvSpPr>
            <p:cNvPr id="9" name="object 6">
              <a:extLst>
                <a:ext uri="{FF2B5EF4-FFF2-40B4-BE49-F238E27FC236}">
                  <a16:creationId xmlns:a16="http://schemas.microsoft.com/office/drawing/2014/main" id="{FFC1DD17-B340-2FDA-C461-03098F7255F0}"/>
                </a:ext>
              </a:extLst>
            </p:cNvPr>
            <p:cNvSpPr txBox="1"/>
            <p:nvPr/>
          </p:nvSpPr>
          <p:spPr>
            <a:xfrm>
              <a:off x="1710510" y="1331953"/>
              <a:ext cx="8778240" cy="2444900"/>
            </a:xfrm>
            <a:prstGeom prst="rect">
              <a:avLst/>
            </a:prstGeom>
          </p:spPr>
          <p:txBody>
            <a:bodyPr vert="horz" wrap="square" lIns="0" tIns="13335" rIns="0" bIns="0" rtlCol="0">
              <a:spAutoFit/>
            </a:bodyPr>
            <a:lstStyle/>
            <a:p>
              <a:pPr>
                <a:spcBef>
                  <a:spcPts val="600"/>
                </a:spcBef>
              </a:pPr>
              <a:r>
                <a:rPr lang="en-US" sz="1100" dirty="0"/>
                <a:t>Health savings accounts (HSAs) are individual accounts largely held at Optum Bank</a:t>
              </a:r>
              <a:r>
                <a:rPr lang="en-US" sz="800" baseline="50000" dirty="0"/>
                <a:t>®</a:t>
              </a:r>
              <a:r>
                <a:rPr lang="en-US" sz="1100" dirty="0"/>
                <a:t>, Member FDIC, and administered by Optum Financial, Inc. or </a:t>
              </a:r>
              <a:r>
                <a:rPr lang="en-US" sz="1100" dirty="0" err="1"/>
                <a:t>ConnectYourCare</a:t>
              </a:r>
              <a:r>
                <a:rPr lang="en-US" sz="1100" dirty="0"/>
                <a:t>, LLC, an IRS-Designated Non-Bank Custodian of HSAs, a subsidiary of Optum Financial, Inc. Neither Optum Financial, Inc. nor </a:t>
              </a:r>
              <a:r>
                <a:rPr lang="en-US" sz="1100" dirty="0" err="1"/>
                <a:t>ConnectYourCare</a:t>
              </a:r>
              <a:r>
                <a:rPr lang="en-US" sz="1100" dirty="0"/>
                <a:t>, LLC is a bank or an FDIC insured institution. HSAs are subject to eligibility requirements and restrictions on deposits and withdrawals to avoid IRS penalties. State and/or local taxes may still apply. Fees may reduce earnings on account. Refer </a:t>
              </a:r>
              <a:br>
                <a:rPr lang="en-US" sz="1100" dirty="0"/>
              </a:br>
              <a:r>
                <a:rPr lang="en-US" sz="1100" dirty="0"/>
                <a:t>to your HSA account agreement for details. </a:t>
              </a:r>
            </a:p>
            <a:p>
              <a:pPr>
                <a:spcBef>
                  <a:spcPts val="600"/>
                </a:spcBef>
              </a:pPr>
              <a:r>
                <a:rPr lang="en-US" sz="1100" dirty="0"/>
                <a:t>Flexible spending accounts (FSAs), dependent care assistance programs (DCAPs), health reimbursement arrangements (HRAs), Commuter and Parking Benefits, Tuition Assistance Plans, Adoption Assistance Plans, Surrogacy Assistance Plans, Wellness Benefits, and Lifestyle Accounts (collectively, “Employer-Sponsored Plans”) are administered on behalf of your plan sponsor by Optum Financial, Inc. or </a:t>
              </a:r>
              <a:r>
                <a:rPr lang="en-US" sz="1100" dirty="0" err="1"/>
                <a:t>ConnectYourCare</a:t>
              </a:r>
              <a:r>
                <a:rPr lang="en-US" sz="1100" dirty="0"/>
                <a:t>, LLC and are subject to eligibility and restrictions. </a:t>
              </a:r>
              <a:r>
                <a:rPr lang="en-US" sz="1100" dirty="0" err="1"/>
                <a:t>EmployerSponsored</a:t>
              </a:r>
              <a:r>
                <a:rPr lang="en-US" sz="1100" dirty="0"/>
                <a:t> Plans are not individually owned and amounts available under the Employer-Sponsored Plan are not FDIC insured. </a:t>
              </a:r>
            </a:p>
            <a:p>
              <a:pPr>
                <a:spcBef>
                  <a:spcPts val="600"/>
                </a:spcBef>
              </a:pPr>
              <a:r>
                <a:rPr lang="en-US" sz="1100" dirty="0"/>
                <a:t>This communication is not intended as legal or tax advice. Consult a legal or tax professional for advice on eligibility, tax treatment and restrictions. Please contact your plan administrator with questions about enrollment or plan restrictions</a:t>
              </a:r>
              <a:r>
                <a:rPr lang="en-US" sz="1100" dirty="0">
                  <a:effectLst/>
                  <a:latin typeface="Arial" panose="020B0604020202020204" pitchFamily="34" charset="0"/>
                  <a:ea typeface="Times New Roman" panose="02020603050405020304" pitchFamily="18" charset="0"/>
                </a:rPr>
                <a:t>.</a:t>
              </a:r>
            </a:p>
            <a:p>
              <a:pPr marL="0" marR="0">
                <a:spcBef>
                  <a:spcPts val="600"/>
                </a:spcBef>
              </a:pPr>
              <a:r>
                <a:rPr lang="en-US" sz="1100" dirty="0"/>
                <a:t>© 2024 Optum, Inc. All rights reserved. WF13561946 321333-061524 OHC </a:t>
              </a:r>
              <a:endParaRPr lang="en-US" sz="1100" dirty="0">
                <a:effectLst/>
                <a:latin typeface="Times New Roman" panose="02020603050405020304" pitchFamily="18" charset="0"/>
                <a:ea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460C7-E626-BDC2-A036-5F617333A028}"/>
              </a:ext>
            </a:extLst>
          </p:cNvPr>
          <p:cNvSpPr/>
          <p:nvPr/>
        </p:nvSpPr>
        <p:spPr bwMode="gray">
          <a:xfrm>
            <a:off x="0" y="0"/>
            <a:ext cx="12192000" cy="207264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3" name="object 3"/>
          <p:cNvSpPr txBox="1">
            <a:spLocks noGrp="1"/>
          </p:cNvSpPr>
          <p:nvPr>
            <p:ph type="title" idx="4294967295"/>
          </p:nvPr>
        </p:nvSpPr>
        <p:spPr>
          <a:xfrm>
            <a:off x="1710596" y="490951"/>
            <a:ext cx="8820912" cy="1326695"/>
          </a:xfrm>
        </p:spPr>
        <p:txBody>
          <a:bodyPr vert="horz" wrap="square" lIns="0" tIns="0" rIns="0" bIns="0" rtlCol="0" anchor="ctr" anchorCtr="0">
            <a:noAutofit/>
          </a:bodyPr>
          <a:lstStyle/>
          <a:p>
            <a:pPr marL="0" marR="0">
              <a:lnSpc>
                <a:spcPct val="100000"/>
              </a:lnSpc>
              <a:spcBef>
                <a:spcPts val="0"/>
              </a:spcBef>
              <a:spcAft>
                <a:spcPts val="0"/>
              </a:spcAft>
            </a:pPr>
            <a:r>
              <a:rPr lang="en-US" sz="2000" b="0" dirty="0">
                <a:latin typeface="Arial" panose="020B0604020202020204" pitchFamily="34" charset="0"/>
              </a:rPr>
              <a:t>Open enrollment is your once-a-year chance to choose a health plan that meets your needs and allows you to save income tax-free. Optum Financial</a:t>
            </a:r>
            <a:r>
              <a:rPr lang="en-US" sz="1600" b="0" baseline="50000" dirty="0">
                <a:latin typeface="Arial" panose="020B0604020202020204" pitchFamily="34" charset="0"/>
              </a:rPr>
              <a:t>®</a:t>
            </a:r>
            <a:r>
              <a:rPr lang="en-US" sz="2000" b="0" dirty="0">
                <a:latin typeface="Arial" panose="020B0604020202020204" pitchFamily="34" charset="0"/>
              </a:rPr>
              <a:t> helps you reduce health care costs, so you can spend more on the things you love, offering:</a:t>
            </a:r>
          </a:p>
        </p:txBody>
      </p:sp>
      <p:grpSp>
        <p:nvGrpSpPr>
          <p:cNvPr id="4" name="Group 3">
            <a:extLst>
              <a:ext uri="{FF2B5EF4-FFF2-40B4-BE49-F238E27FC236}">
                <a16:creationId xmlns:a16="http://schemas.microsoft.com/office/drawing/2014/main" id="{17E84055-822F-14C6-E47D-4869D06D1F48}"/>
              </a:ext>
            </a:extLst>
          </p:cNvPr>
          <p:cNvGrpSpPr/>
          <p:nvPr/>
        </p:nvGrpSpPr>
        <p:grpSpPr>
          <a:xfrm>
            <a:off x="1641475" y="2443163"/>
            <a:ext cx="4583961" cy="1648213"/>
            <a:chOff x="1641475" y="2443163"/>
            <a:chExt cx="4583961" cy="1648213"/>
          </a:xfrm>
        </p:grpSpPr>
        <p:pic>
          <p:nvPicPr>
            <p:cNvPr id="9" name="Picture 8">
              <a:extLst>
                <a:ext uri="{FF2B5EF4-FFF2-40B4-BE49-F238E27FC236}">
                  <a16:creationId xmlns:a16="http://schemas.microsoft.com/office/drawing/2014/main" id="{4D0B6235-6597-35A4-8670-0F03D65E005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bwMode="gray">
            <a:xfrm>
              <a:off x="1641475" y="2443163"/>
              <a:ext cx="548640" cy="548640"/>
            </a:xfrm>
            <a:prstGeom prst="rect">
              <a:avLst/>
            </a:prstGeom>
            <a:ln>
              <a:noFill/>
            </a:ln>
          </p:spPr>
        </p:pic>
        <p:sp>
          <p:nvSpPr>
            <p:cNvPr id="5" name="object 5"/>
            <p:cNvSpPr txBox="1"/>
            <p:nvPr/>
          </p:nvSpPr>
          <p:spPr>
            <a:xfrm>
              <a:off x="2263537" y="2907461"/>
              <a:ext cx="3961899" cy="1183915"/>
            </a:xfrm>
            <a:prstGeom prst="rect">
              <a:avLst/>
            </a:prstGeom>
            <a:ln>
              <a:noFill/>
            </a:ln>
          </p:spPr>
          <p:txBody>
            <a:bodyPr vert="horz" wrap="square" lIns="0" tIns="0" rIns="0" bIns="0" rtlCol="0">
              <a:noAutofit/>
            </a:bodyPr>
            <a:lstStyle/>
            <a:p>
              <a:pPr marL="12700" marR="5080">
                <a:lnSpc>
                  <a:spcPct val="100000"/>
                </a:lnSpc>
                <a:spcBef>
                  <a:spcPts val="920"/>
                </a:spcBef>
              </a:pPr>
              <a:r>
                <a:rPr sz="1400" dirty="0">
                  <a:latin typeface="Arial"/>
                  <a:cs typeface="Arial"/>
                </a:rPr>
                <a:t>Choose</a:t>
              </a:r>
              <a:r>
                <a:rPr sz="1400" spc="-40" dirty="0">
                  <a:latin typeface="Arial"/>
                  <a:cs typeface="Arial"/>
                </a:rPr>
                <a:t> </a:t>
              </a:r>
              <a:r>
                <a:rPr sz="1400" dirty="0">
                  <a:latin typeface="Arial"/>
                  <a:cs typeface="Arial"/>
                </a:rPr>
                <a:t>accounts</a:t>
              </a:r>
              <a:r>
                <a:rPr sz="1400" spc="-55" dirty="0">
                  <a:latin typeface="Arial"/>
                  <a:cs typeface="Arial"/>
                </a:rPr>
                <a:t> </a:t>
              </a:r>
              <a:r>
                <a:rPr sz="1400" dirty="0">
                  <a:latin typeface="Arial"/>
                  <a:cs typeface="Arial"/>
                </a:rPr>
                <a:t>to</a:t>
              </a:r>
              <a:r>
                <a:rPr sz="1400" spc="-25" dirty="0">
                  <a:latin typeface="Arial"/>
                  <a:cs typeface="Arial"/>
                </a:rPr>
                <a:t> </a:t>
              </a:r>
              <a:r>
                <a:rPr sz="1400" spc="-20" dirty="0">
                  <a:latin typeface="Arial"/>
                  <a:cs typeface="Arial"/>
                </a:rPr>
                <a:t>help </a:t>
              </a:r>
              <a:r>
                <a:rPr sz="1400" dirty="0">
                  <a:latin typeface="Arial"/>
                  <a:cs typeface="Arial"/>
                </a:rPr>
                <a:t>you</a:t>
              </a:r>
              <a:r>
                <a:rPr sz="1400" spc="-25" dirty="0">
                  <a:latin typeface="Arial"/>
                  <a:cs typeface="Arial"/>
                </a:rPr>
                <a:t> </a:t>
              </a:r>
              <a:r>
                <a:rPr sz="1400" dirty="0">
                  <a:latin typeface="Arial"/>
                  <a:cs typeface="Arial"/>
                </a:rPr>
                <a:t>with</a:t>
              </a:r>
              <a:r>
                <a:rPr sz="1400" spc="-35" dirty="0">
                  <a:latin typeface="Arial"/>
                  <a:cs typeface="Arial"/>
                </a:rPr>
                <a:t> </a:t>
              </a:r>
              <a:br>
                <a:rPr lang="en-US" sz="1400" spc="-35" dirty="0">
                  <a:latin typeface="Arial"/>
                  <a:cs typeface="Arial"/>
                </a:rPr>
              </a:br>
              <a:r>
                <a:rPr sz="1400" dirty="0">
                  <a:latin typeface="Arial"/>
                  <a:cs typeface="Arial"/>
                </a:rPr>
                <a:t>life’s</a:t>
              </a:r>
              <a:r>
                <a:rPr sz="1400" spc="-40" dirty="0">
                  <a:latin typeface="Arial"/>
                  <a:cs typeface="Arial"/>
                </a:rPr>
                <a:t> </a:t>
              </a:r>
              <a:r>
                <a:rPr sz="1400" spc="-20" dirty="0">
                  <a:latin typeface="Arial"/>
                  <a:cs typeface="Arial"/>
                </a:rPr>
                <a:t>most </a:t>
              </a:r>
              <a:r>
                <a:rPr sz="1400" dirty="0">
                  <a:latin typeface="Arial"/>
                  <a:cs typeface="Arial"/>
                </a:rPr>
                <a:t>important</a:t>
              </a:r>
              <a:r>
                <a:rPr sz="1400" spc="-70" dirty="0">
                  <a:latin typeface="Arial"/>
                  <a:cs typeface="Arial"/>
                </a:rPr>
                <a:t> </a:t>
              </a:r>
              <a:r>
                <a:rPr sz="1400" spc="-10" dirty="0">
                  <a:latin typeface="Arial"/>
                  <a:cs typeface="Arial"/>
                </a:rPr>
                <a:t>expenses</a:t>
              </a:r>
              <a:r>
                <a:rPr lang="en-US" sz="1400" spc="-10" dirty="0">
                  <a:latin typeface="Arial"/>
                  <a:cs typeface="Arial"/>
                </a:rPr>
                <a:t>:</a:t>
              </a:r>
            </a:p>
            <a:p>
              <a:pPr marL="177800" indent="-177800">
                <a:lnSpc>
                  <a:spcPct val="100000"/>
                </a:lnSpc>
                <a:spcBef>
                  <a:spcPts val="600"/>
                </a:spcBef>
                <a:buFont typeface="Arial" panose="020B0604020202020204" pitchFamily="34" charset="0"/>
                <a:buChar char="•"/>
              </a:pPr>
              <a:r>
                <a:rPr lang="en-US" sz="1400" dirty="0">
                  <a:latin typeface="Arial"/>
                  <a:cs typeface="Arial"/>
                </a:rPr>
                <a:t>HSAs,</a:t>
              </a:r>
              <a:r>
                <a:rPr lang="en-US" sz="1400" spc="-35" dirty="0">
                  <a:latin typeface="Arial"/>
                  <a:cs typeface="Arial"/>
                </a:rPr>
                <a:t> </a:t>
              </a:r>
              <a:r>
                <a:rPr lang="en-US" sz="1400" dirty="0">
                  <a:latin typeface="Arial"/>
                  <a:cs typeface="Arial"/>
                </a:rPr>
                <a:t>FSAs,</a:t>
              </a:r>
              <a:r>
                <a:rPr lang="en-US" sz="1400" spc="-50" dirty="0">
                  <a:latin typeface="Arial"/>
                  <a:cs typeface="Arial"/>
                </a:rPr>
                <a:t> </a:t>
              </a:r>
              <a:r>
                <a:rPr lang="en-US" sz="1400" spc="-10" dirty="0">
                  <a:latin typeface="Arial"/>
                  <a:cs typeface="Arial"/>
                </a:rPr>
                <a:t>HRAs, etc.</a:t>
              </a:r>
            </a:p>
            <a:p>
              <a:pPr marL="177800" indent="-177800">
                <a:lnSpc>
                  <a:spcPct val="100000"/>
                </a:lnSpc>
                <a:spcBef>
                  <a:spcPts val="600"/>
                </a:spcBef>
                <a:buFont typeface="Arial" panose="020B0604020202020204" pitchFamily="34" charset="0"/>
                <a:buChar char="•"/>
              </a:pPr>
              <a:r>
                <a:rPr lang="en-US" sz="1400" spc="-10" dirty="0">
                  <a:latin typeface="Arial"/>
                  <a:cs typeface="Arial"/>
                </a:rPr>
                <a:t>Lifestyle</a:t>
              </a:r>
              <a:r>
                <a:rPr lang="en-US" sz="1400" spc="-40" dirty="0">
                  <a:latin typeface="Arial"/>
                  <a:cs typeface="Arial"/>
                </a:rPr>
                <a:t> spending </a:t>
              </a:r>
              <a:r>
                <a:rPr lang="en-US" sz="1400" spc="-10" dirty="0">
                  <a:latin typeface="Arial"/>
                  <a:cs typeface="Arial"/>
                </a:rPr>
                <a:t>accounts</a:t>
              </a:r>
              <a:endParaRPr lang="en-US" sz="1400" dirty="0">
                <a:latin typeface="Arial"/>
                <a:cs typeface="Arial"/>
              </a:endParaRPr>
            </a:p>
            <a:p>
              <a:pPr marL="177800" indent="-177800">
                <a:lnSpc>
                  <a:spcPct val="100000"/>
                </a:lnSpc>
                <a:spcBef>
                  <a:spcPts val="600"/>
                </a:spcBef>
                <a:buFont typeface="Arial" panose="020B0604020202020204" pitchFamily="34" charset="0"/>
                <a:buChar char="•"/>
              </a:pPr>
              <a:r>
                <a:rPr lang="en-US" sz="1400" spc="-10" dirty="0">
                  <a:latin typeface="Arial"/>
                  <a:cs typeface="Arial"/>
                </a:rPr>
                <a:t>Commuter and parking benefits</a:t>
              </a:r>
              <a:endParaRPr lang="en-US" sz="1400" dirty="0">
                <a:latin typeface="Arial"/>
                <a:cs typeface="Arial"/>
              </a:endParaRPr>
            </a:p>
            <a:p>
              <a:pPr marL="12700" marR="5080">
                <a:lnSpc>
                  <a:spcPct val="100000"/>
                </a:lnSpc>
                <a:spcBef>
                  <a:spcPts val="920"/>
                </a:spcBef>
              </a:pPr>
              <a:endParaRPr sz="1400" dirty="0">
                <a:latin typeface="Arial"/>
                <a:cs typeface="Arial"/>
              </a:endParaRPr>
            </a:p>
          </p:txBody>
        </p:sp>
        <p:sp>
          <p:nvSpPr>
            <p:cNvPr id="23" name="TextBox 22">
              <a:extLst>
                <a:ext uri="{FF2B5EF4-FFF2-40B4-BE49-F238E27FC236}">
                  <a16:creationId xmlns:a16="http://schemas.microsoft.com/office/drawing/2014/main" id="{118A214C-8800-C88C-B3BD-5E5647C9A3A4}"/>
                </a:ext>
              </a:extLst>
            </p:cNvPr>
            <p:cNvSpPr txBox="1"/>
            <p:nvPr/>
          </p:nvSpPr>
          <p:spPr bwMode="gray">
            <a:xfrm>
              <a:off x="2263537" y="2563595"/>
              <a:ext cx="1756108"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Ways to save</a:t>
              </a:r>
              <a:endParaRPr lang="en-US" b="1" dirty="0">
                <a:solidFill>
                  <a:schemeClr val="accent6"/>
                </a:solidFill>
              </a:endParaRPr>
            </a:p>
          </p:txBody>
        </p:sp>
      </p:grpSp>
      <p:grpSp>
        <p:nvGrpSpPr>
          <p:cNvPr id="44" name="Group 43">
            <a:extLst>
              <a:ext uri="{FF2B5EF4-FFF2-40B4-BE49-F238E27FC236}">
                <a16:creationId xmlns:a16="http://schemas.microsoft.com/office/drawing/2014/main" id="{038DAFF1-63D0-E7FE-B7EA-1F36E03A8E28}"/>
              </a:ext>
            </a:extLst>
          </p:cNvPr>
          <p:cNvGrpSpPr/>
          <p:nvPr/>
        </p:nvGrpSpPr>
        <p:grpSpPr>
          <a:xfrm>
            <a:off x="6645058" y="4546113"/>
            <a:ext cx="3752197" cy="1015617"/>
            <a:chOff x="6745266" y="3442778"/>
            <a:chExt cx="3752197" cy="1015617"/>
          </a:xfrm>
        </p:grpSpPr>
        <p:sp>
          <p:nvSpPr>
            <p:cNvPr id="12" name="object 5">
              <a:extLst>
                <a:ext uri="{FF2B5EF4-FFF2-40B4-BE49-F238E27FC236}">
                  <a16:creationId xmlns:a16="http://schemas.microsoft.com/office/drawing/2014/main" id="{55EE22D0-0182-9A85-731B-D6524C168419}"/>
                </a:ext>
              </a:extLst>
            </p:cNvPr>
            <p:cNvSpPr txBox="1"/>
            <p:nvPr/>
          </p:nvSpPr>
          <p:spPr>
            <a:xfrm>
              <a:off x="7374156" y="3922291"/>
              <a:ext cx="3123307" cy="536104"/>
            </a:xfrm>
            <a:prstGeom prst="rect">
              <a:avLst/>
            </a:prstGeom>
            <a:ln>
              <a:noFill/>
            </a:ln>
          </p:spPr>
          <p:txBody>
            <a:bodyPr vert="horz" wrap="square" lIns="0" tIns="0" rIns="0" bIns="0" rtlCol="0">
              <a:noAutofit/>
            </a:bodyPr>
            <a:lstStyle/>
            <a:p>
              <a:r>
                <a:rPr lang="en-US" sz="1400" dirty="0">
                  <a:solidFill>
                    <a:schemeClr val="tx1"/>
                  </a:solidFill>
                </a:rPr>
                <a:t>Information at your fingertips through engaging videos, courses, flyers, webinars and more</a:t>
              </a:r>
            </a:p>
          </p:txBody>
        </p:sp>
        <p:grpSp>
          <p:nvGrpSpPr>
            <p:cNvPr id="43" name="Group 42">
              <a:extLst>
                <a:ext uri="{FF2B5EF4-FFF2-40B4-BE49-F238E27FC236}">
                  <a16:creationId xmlns:a16="http://schemas.microsoft.com/office/drawing/2014/main" id="{15B9E158-588C-2120-D1CA-EFAE25A517DE}"/>
                </a:ext>
              </a:extLst>
            </p:cNvPr>
            <p:cNvGrpSpPr/>
            <p:nvPr/>
          </p:nvGrpSpPr>
          <p:grpSpPr>
            <a:xfrm>
              <a:off x="6745266" y="3442778"/>
              <a:ext cx="3593816" cy="548640"/>
              <a:chOff x="6745266" y="3154680"/>
              <a:chExt cx="3593816" cy="548640"/>
            </a:xfrm>
          </p:grpSpPr>
          <p:sp>
            <p:nvSpPr>
              <p:cNvPr id="13" name="TextBox 12">
                <a:extLst>
                  <a:ext uri="{FF2B5EF4-FFF2-40B4-BE49-F238E27FC236}">
                    <a16:creationId xmlns:a16="http://schemas.microsoft.com/office/drawing/2014/main" id="{D8829686-6691-C783-E2DD-A154C03DD7C1}"/>
                  </a:ext>
                </a:extLst>
              </p:cNvPr>
              <p:cNvSpPr txBox="1"/>
              <p:nvPr/>
            </p:nvSpPr>
            <p:spPr bwMode="gray">
              <a:xfrm>
                <a:off x="7374156" y="3275111"/>
                <a:ext cx="2964926"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rPr>
                  <a:t>Hands-on r</a:t>
                </a:r>
                <a:r>
                  <a:rPr lang="en-US" b="1" dirty="0">
                    <a:solidFill>
                      <a:schemeClr val="accent6"/>
                    </a:solidFill>
                    <a:latin typeface="Arial" panose="020B0604020202020204" pitchFamily="34" charset="0"/>
                    <a:cs typeface="+mn-cs"/>
                  </a:rPr>
                  <a:t>esources</a:t>
                </a:r>
                <a:endParaRPr lang="en-US" b="1" dirty="0">
                  <a:solidFill>
                    <a:schemeClr val="accent6"/>
                  </a:solidFill>
                </a:endParaRPr>
              </a:p>
            </p:txBody>
          </p:sp>
          <p:pic>
            <p:nvPicPr>
              <p:cNvPr id="30" name="Picture 29">
                <a:extLst>
                  <a:ext uri="{FF2B5EF4-FFF2-40B4-BE49-F238E27FC236}">
                    <a16:creationId xmlns:a16="http://schemas.microsoft.com/office/drawing/2014/main" id="{91F5C850-413C-09E6-DB69-0FE82D46F1E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gray">
              <a:xfrm>
                <a:off x="6745266" y="3154680"/>
                <a:ext cx="548640" cy="548640"/>
              </a:xfrm>
              <a:prstGeom prst="rect">
                <a:avLst/>
              </a:prstGeom>
              <a:ln>
                <a:noFill/>
              </a:ln>
            </p:spPr>
          </p:pic>
        </p:grpSp>
      </p:grpSp>
      <p:grpSp>
        <p:nvGrpSpPr>
          <p:cNvPr id="46" name="Group 45">
            <a:extLst>
              <a:ext uri="{FF2B5EF4-FFF2-40B4-BE49-F238E27FC236}">
                <a16:creationId xmlns:a16="http://schemas.microsoft.com/office/drawing/2014/main" id="{9139764B-8AFB-CD78-A1A3-B3ACFE69B5C6}"/>
              </a:ext>
            </a:extLst>
          </p:cNvPr>
          <p:cNvGrpSpPr/>
          <p:nvPr/>
        </p:nvGrpSpPr>
        <p:grpSpPr>
          <a:xfrm>
            <a:off x="6588795" y="2455689"/>
            <a:ext cx="3745830" cy="1187377"/>
            <a:chOff x="1478176" y="4235523"/>
            <a:chExt cx="3745830" cy="1187377"/>
          </a:xfrm>
        </p:grpSpPr>
        <p:sp>
          <p:nvSpPr>
            <p:cNvPr id="21" name="object 5">
              <a:extLst>
                <a:ext uri="{FF2B5EF4-FFF2-40B4-BE49-F238E27FC236}">
                  <a16:creationId xmlns:a16="http://schemas.microsoft.com/office/drawing/2014/main" id="{80FD5644-DEAC-B6EF-B4F9-7ED526951FA9}"/>
                </a:ext>
              </a:extLst>
            </p:cNvPr>
            <p:cNvSpPr txBox="1"/>
            <p:nvPr/>
          </p:nvSpPr>
          <p:spPr>
            <a:xfrm>
              <a:off x="2159402" y="4690472"/>
              <a:ext cx="3064604" cy="732428"/>
            </a:xfrm>
            <a:prstGeom prst="rect">
              <a:avLst/>
            </a:prstGeom>
            <a:ln>
              <a:noFill/>
            </a:ln>
          </p:spPr>
          <p:txBody>
            <a:bodyPr vert="horz" wrap="square" lIns="0" tIns="0" rIns="0" bIns="0" rtlCol="0">
              <a:noAutofit/>
            </a:bodyPr>
            <a:lstStyle/>
            <a:p>
              <a:r>
                <a:rPr lang="en-US" sz="1400" dirty="0">
                  <a:solidFill>
                    <a:schemeClr val="tx1"/>
                  </a:solidFill>
                </a:rPr>
                <a:t>Payment cards that can be used most anywhere and digital wallet capabilities (offered for some account types)</a:t>
              </a:r>
            </a:p>
          </p:txBody>
        </p:sp>
        <p:sp>
          <p:nvSpPr>
            <p:cNvPr id="22" name="TextBox 21">
              <a:extLst>
                <a:ext uri="{FF2B5EF4-FFF2-40B4-BE49-F238E27FC236}">
                  <a16:creationId xmlns:a16="http://schemas.microsoft.com/office/drawing/2014/main" id="{5855C69A-ED07-25E7-2B28-4AE9E6EB5C5B}"/>
                </a:ext>
              </a:extLst>
            </p:cNvPr>
            <p:cNvSpPr txBox="1"/>
            <p:nvPr/>
          </p:nvSpPr>
          <p:spPr bwMode="gray">
            <a:xfrm>
              <a:off x="2159402" y="4341259"/>
              <a:ext cx="3064604"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Easy payments</a:t>
              </a:r>
              <a:endParaRPr lang="en-US" b="1" dirty="0">
                <a:solidFill>
                  <a:schemeClr val="accent6"/>
                </a:solidFill>
              </a:endParaRPr>
            </a:p>
          </p:txBody>
        </p:sp>
        <p:pic>
          <p:nvPicPr>
            <p:cNvPr id="31" name="Picture 30">
              <a:extLst>
                <a:ext uri="{FF2B5EF4-FFF2-40B4-BE49-F238E27FC236}">
                  <a16:creationId xmlns:a16="http://schemas.microsoft.com/office/drawing/2014/main" id="{487F1750-2FEB-4659-6DA8-8D225C12EAC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gray">
            <a:xfrm>
              <a:off x="1478176" y="4235523"/>
              <a:ext cx="548640" cy="548640"/>
            </a:xfrm>
            <a:prstGeom prst="rect">
              <a:avLst/>
            </a:prstGeom>
            <a:ln>
              <a:noFill/>
            </a:ln>
          </p:spPr>
        </p:pic>
      </p:grpSp>
      <p:grpSp>
        <p:nvGrpSpPr>
          <p:cNvPr id="45" name="Group 44">
            <a:extLst>
              <a:ext uri="{FF2B5EF4-FFF2-40B4-BE49-F238E27FC236}">
                <a16:creationId xmlns:a16="http://schemas.microsoft.com/office/drawing/2014/main" id="{0549FCA3-9F1A-D25A-A498-449BDCC57AAD}"/>
              </a:ext>
            </a:extLst>
          </p:cNvPr>
          <p:cNvGrpSpPr/>
          <p:nvPr/>
        </p:nvGrpSpPr>
        <p:grpSpPr>
          <a:xfrm>
            <a:off x="1566318" y="4547535"/>
            <a:ext cx="4165408" cy="1025087"/>
            <a:chOff x="6663234" y="2366963"/>
            <a:chExt cx="4165408" cy="1025087"/>
          </a:xfrm>
        </p:grpSpPr>
        <p:sp>
          <p:nvSpPr>
            <p:cNvPr id="24" name="object 5">
              <a:extLst>
                <a:ext uri="{FF2B5EF4-FFF2-40B4-BE49-F238E27FC236}">
                  <a16:creationId xmlns:a16="http://schemas.microsoft.com/office/drawing/2014/main" id="{4A669275-1A3C-1406-B62B-D35389D870B7}"/>
                </a:ext>
              </a:extLst>
            </p:cNvPr>
            <p:cNvSpPr txBox="1"/>
            <p:nvPr/>
          </p:nvSpPr>
          <p:spPr>
            <a:xfrm>
              <a:off x="7374155" y="2860407"/>
              <a:ext cx="3454487" cy="531643"/>
            </a:xfrm>
            <a:prstGeom prst="rect">
              <a:avLst/>
            </a:prstGeom>
            <a:ln>
              <a:noFill/>
            </a:ln>
          </p:spPr>
          <p:txBody>
            <a:bodyPr vert="horz" wrap="square" lIns="0" tIns="0" rIns="0" bIns="0" rtlCol="0">
              <a:noAutofit/>
            </a:bodyPr>
            <a:lstStyle/>
            <a:p>
              <a:r>
                <a:rPr lang="en-US" sz="1400" dirty="0">
                  <a:solidFill>
                    <a:schemeClr val="tx1"/>
                  </a:solidFill>
                </a:rPr>
                <a:t>Innovative tools, including an app, help you use, manage and maximize your accounts</a:t>
              </a:r>
            </a:p>
          </p:txBody>
        </p:sp>
        <p:grpSp>
          <p:nvGrpSpPr>
            <p:cNvPr id="42" name="Group 41">
              <a:extLst>
                <a:ext uri="{FF2B5EF4-FFF2-40B4-BE49-F238E27FC236}">
                  <a16:creationId xmlns:a16="http://schemas.microsoft.com/office/drawing/2014/main" id="{16CEA704-96F5-36AF-EB30-BCBE9B05DE1E}"/>
                </a:ext>
              </a:extLst>
            </p:cNvPr>
            <p:cNvGrpSpPr/>
            <p:nvPr/>
          </p:nvGrpSpPr>
          <p:grpSpPr>
            <a:xfrm>
              <a:off x="6663234" y="2366963"/>
              <a:ext cx="3739106" cy="548640"/>
              <a:chOff x="6663234" y="2366963"/>
              <a:chExt cx="3739106" cy="548640"/>
            </a:xfrm>
          </p:grpSpPr>
          <p:sp>
            <p:nvSpPr>
              <p:cNvPr id="26" name="TextBox 25">
                <a:extLst>
                  <a:ext uri="{FF2B5EF4-FFF2-40B4-BE49-F238E27FC236}">
                    <a16:creationId xmlns:a16="http://schemas.microsoft.com/office/drawing/2014/main" id="{C6F6C4E8-47DA-3937-5984-58DD74A627EC}"/>
                  </a:ext>
                </a:extLst>
              </p:cNvPr>
              <p:cNvSpPr txBox="1"/>
              <p:nvPr/>
            </p:nvSpPr>
            <p:spPr bwMode="gray">
              <a:xfrm>
                <a:off x="7374155" y="2487395"/>
                <a:ext cx="3028185" cy="307777"/>
              </a:xfrm>
              <a:prstGeom prst="rect">
                <a:avLst/>
              </a:prstGeom>
              <a:noFill/>
              <a:ln>
                <a:noFill/>
              </a:ln>
            </p:spPr>
            <p:txBody>
              <a:bodyPr vert="horz" wrap="square" lIns="0" tIns="0" rIns="0" bIns="0" rtlCol="0" anchor="ctr" anchorCtr="0">
                <a:noAutofit/>
              </a:bodyPr>
              <a:lstStyle/>
              <a:p>
                <a:pPr algn="l">
                  <a:spcBef>
                    <a:spcPts val="600"/>
                  </a:spcBef>
                </a:pPr>
                <a:r>
                  <a:rPr lang="en-US" b="1" dirty="0">
                    <a:solidFill>
                      <a:schemeClr val="accent6"/>
                    </a:solidFill>
                    <a:latin typeface="Arial" panose="020B0604020202020204" pitchFamily="34" charset="0"/>
                    <a:cs typeface="+mn-cs"/>
                  </a:rPr>
                  <a:t>Easy-to-use technology</a:t>
                </a:r>
                <a:endParaRPr lang="en-US" b="1" dirty="0">
                  <a:solidFill>
                    <a:schemeClr val="accent6"/>
                  </a:solidFill>
                </a:endParaRPr>
              </a:p>
            </p:txBody>
          </p:sp>
          <p:pic>
            <p:nvPicPr>
              <p:cNvPr id="39" name="Picture 38">
                <a:extLst>
                  <a:ext uri="{FF2B5EF4-FFF2-40B4-BE49-F238E27FC236}">
                    <a16:creationId xmlns:a16="http://schemas.microsoft.com/office/drawing/2014/main" id="{3FADC4B9-8A67-AC28-124F-D5F5FA4C67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663234" y="2366963"/>
                <a:ext cx="548640" cy="548640"/>
              </a:xfrm>
              <a:prstGeom prst="rect">
                <a:avLst/>
              </a:prstGeom>
              <a:ln>
                <a:noFill/>
              </a:ln>
            </p:spPr>
          </p:pic>
        </p:grpSp>
      </p:grpSp>
    </p:spTree>
    <p:extLst>
      <p:ext uri="{BB962C8B-B14F-4D97-AF65-F5344CB8AC3E}">
        <p14:creationId xmlns:p14="http://schemas.microsoft.com/office/powerpoint/2010/main" val="40584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E54B46AE-7E9D-681A-47E3-B61E03B32C56}"/>
              </a:ext>
            </a:extLst>
          </p:cNvPr>
          <p:cNvSpPr txBox="1"/>
          <p:nvPr/>
        </p:nvSpPr>
        <p:spPr bwMode="gray">
          <a:xfrm>
            <a:off x="2305050" y="2121734"/>
            <a:ext cx="7642225" cy="2170866"/>
          </a:xfrm>
          <a:prstGeom prst="rect">
            <a:avLst/>
          </a:prstGeom>
          <a:noFill/>
        </p:spPr>
        <p:txBody>
          <a:bodyPr vert="horz" wrap="square" lIns="0" tIns="0" rIns="0" bIns="0" rtlCol="0" anchor="ctr" anchorCtr="0">
            <a:noAutofit/>
          </a:bodyPr>
          <a:lstStyle/>
          <a:p>
            <a:pPr marL="0" marR="0">
              <a:spcBef>
                <a:spcPts val="0"/>
              </a:spcBef>
              <a:spcAft>
                <a:spcPts val="0"/>
              </a:spcAft>
            </a:pPr>
            <a:r>
              <a:rPr lang="en-US" sz="3200" dirty="0">
                <a:solidFill>
                  <a:schemeClr val="accent6"/>
                </a:solidFill>
                <a:effectLst/>
                <a:latin typeface="Arial" panose="020B0604020202020204" pitchFamily="34" charset="0"/>
                <a:ea typeface="Times New Roman" panose="02020603050405020304" pitchFamily="18" charset="0"/>
              </a:rPr>
              <a:t>Let’s look at the range of financial health benefit accounts that fit your ever-evolving needs and help you save income tax-free along the way. </a:t>
            </a:r>
            <a:endParaRPr lang="en-US" sz="3200" dirty="0">
              <a:solidFill>
                <a:schemeClr val="accent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554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5">
            <a:extLst>
              <a:ext uri="{FF2B5EF4-FFF2-40B4-BE49-F238E27FC236}">
                <a16:creationId xmlns:a16="http://schemas.microsoft.com/office/drawing/2014/main" id="{822B8108-9886-56F8-121F-0ED490F8B7FA}"/>
              </a:ext>
            </a:extLst>
          </p:cNvPr>
          <p:cNvSpPr txBox="1"/>
          <p:nvPr/>
        </p:nvSpPr>
        <p:spPr>
          <a:xfrm>
            <a:off x="1409700" y="0"/>
            <a:ext cx="5788542" cy="5994400"/>
          </a:xfrm>
          <a:prstGeom prst="rect">
            <a:avLst/>
          </a:prstGeom>
          <a:noFill/>
        </p:spPr>
        <p:txBody>
          <a:bodyPr vert="horz" wrap="square" lIns="0" tIns="0" rIns="0" bIns="0" rtlCol="0" anchor="ctr" anchorCtr="0">
            <a:noAutofit/>
          </a:bodyPr>
          <a:lstStyle/>
          <a:p>
            <a:pPr marR="30480">
              <a:lnSpc>
                <a:spcPct val="80000"/>
              </a:lnSpc>
            </a:pPr>
            <a:r>
              <a:rPr lang="en-US" sz="5400" b="1" dirty="0">
                <a:solidFill>
                  <a:schemeClr val="accent6"/>
                </a:solidFill>
              </a:rPr>
              <a:t>Health savings account</a:t>
            </a:r>
            <a:endParaRPr lang="en-US" sz="8000" b="1" dirty="0">
              <a:solidFill>
                <a:schemeClr val="accent6"/>
              </a:solidFill>
            </a:endParaRPr>
          </a:p>
          <a:p>
            <a:pPr marR="30480">
              <a:lnSpc>
                <a:spcPct val="105600"/>
              </a:lnSpc>
              <a:spcBef>
                <a:spcPts val="100"/>
              </a:spcBef>
            </a:pPr>
            <a:r>
              <a:rPr lang="en-US" sz="2800" dirty="0">
                <a:solidFill>
                  <a:schemeClr val="accent6"/>
                </a:solidFill>
              </a:rPr>
              <a:t>(HSA)</a:t>
            </a:r>
            <a:endParaRPr lang="en-US" sz="1200" dirty="0">
              <a:solidFill>
                <a:schemeClr val="accent6"/>
              </a:solidFill>
              <a:latin typeface="Optum Sans"/>
            </a:endParaRPr>
          </a:p>
        </p:txBody>
      </p:sp>
      <p:pic>
        <p:nvPicPr>
          <p:cNvPr id="4" name="Graphic 3">
            <a:extLst>
              <a:ext uri="{FF2B5EF4-FFF2-40B4-BE49-F238E27FC236}">
                <a16:creationId xmlns:a16="http://schemas.microsoft.com/office/drawing/2014/main" id="{E69812B3-9A66-4900-7AA0-64A1909C2C3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550"/>
          <a:stretch/>
        </p:blipFill>
        <p:spPr>
          <a:xfrm>
            <a:off x="6539864" y="0"/>
            <a:ext cx="5652135" cy="599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92699" y="546100"/>
            <a:ext cx="6638925" cy="5448300"/>
          </a:xfrm>
          <a:prstGeom prst="rect">
            <a:avLst/>
          </a:prstGeom>
        </p:spPr>
        <p:txBody>
          <a:bodyPr vert="horz" wrap="square" lIns="0" tIns="0" rIns="0" bIns="0" rtlCol="0" anchor="ctr" anchorCtr="0">
            <a:noAutofit/>
          </a:bodyPr>
          <a:lstStyle/>
          <a:p>
            <a:pPr marR="0">
              <a:spcBef>
                <a:spcPts val="2400"/>
              </a:spcBef>
              <a:spcAft>
                <a:spcPts val="0"/>
              </a:spcAft>
            </a:pPr>
            <a:r>
              <a:rPr lang="en-US" sz="1600" b="1" dirty="0">
                <a:effectLst/>
                <a:latin typeface="Arial" panose="020B0604020202020204" pitchFamily="34" charset="0"/>
                <a:ea typeface="Times New Roman" panose="02020603050405020304" pitchFamily="18" charset="0"/>
              </a:rPr>
              <a:t>You’re eligible for an HSA if you:</a:t>
            </a:r>
          </a:p>
          <a:p>
            <a:pPr marL="457200" marR="0">
              <a:spcBef>
                <a:spcPts val="2400"/>
              </a:spcBef>
              <a:spcAft>
                <a:spcPts val="0"/>
              </a:spcAft>
            </a:pPr>
            <a:r>
              <a:rPr lang="en-US" sz="1600" kern="100" dirty="0"/>
              <a:t>Aren’t covered by any other health plan that is not a high-deductible health plan (HDHP)</a:t>
            </a:r>
          </a:p>
          <a:p>
            <a:pPr marL="457200" marR="0">
              <a:spcBef>
                <a:spcPts val="2400"/>
              </a:spcBef>
              <a:spcAft>
                <a:spcPts val="0"/>
              </a:spcAft>
            </a:pPr>
            <a:r>
              <a:rPr lang="en-US" sz="1600" kern="100" dirty="0"/>
              <a:t>Are not enrolled in Medicare, TRICARE or TRICARE for Life</a:t>
            </a:r>
          </a:p>
          <a:p>
            <a:pPr marL="457200" marR="0">
              <a:spcBef>
                <a:spcPts val="2400"/>
              </a:spcBef>
              <a:spcAft>
                <a:spcPts val="0"/>
              </a:spcAft>
            </a:pPr>
            <a:r>
              <a:rPr lang="en-US" sz="1600" kern="100" dirty="0"/>
              <a:t>Haven’t received Veterans Affairs (VA) benefits within the past </a:t>
            </a:r>
            <a:br>
              <a:rPr lang="en-US" sz="1600" kern="100" dirty="0"/>
            </a:br>
            <a:r>
              <a:rPr lang="en-US" sz="1600" kern="100" dirty="0"/>
              <a:t>3 months, except for preventive care; if you have a disability </a:t>
            </a:r>
            <a:br>
              <a:rPr lang="en-US" sz="1600" kern="100" dirty="0"/>
            </a:br>
            <a:r>
              <a:rPr lang="en-US" sz="1600" kern="100" dirty="0"/>
              <a:t>rating from the VA, this exclusion doesn’t apply</a:t>
            </a:r>
          </a:p>
          <a:p>
            <a:pPr marL="457200" marR="0">
              <a:spcBef>
                <a:spcPts val="2400"/>
              </a:spcBef>
              <a:spcAft>
                <a:spcPts val="0"/>
              </a:spcAft>
            </a:pPr>
            <a:r>
              <a:rPr lang="en-US" sz="1600" kern="100" dirty="0"/>
              <a:t>Can’t be claimed as a dependent on someone else’s tax return</a:t>
            </a:r>
          </a:p>
          <a:p>
            <a:pPr marL="457200" marR="0">
              <a:spcBef>
                <a:spcPts val="2400"/>
              </a:spcBef>
              <a:spcAft>
                <a:spcPts val="0"/>
              </a:spcAft>
            </a:pPr>
            <a:r>
              <a:rPr lang="en-US" sz="1600" kern="100" dirty="0"/>
              <a:t>Don’t have a health care flexible spending account (FSA) or </a:t>
            </a:r>
            <a:br>
              <a:rPr lang="en-US" sz="1600" kern="100" dirty="0"/>
            </a:br>
            <a:r>
              <a:rPr lang="en-US" sz="1600" kern="100" dirty="0"/>
              <a:t>health reimbursement arrangement (HRA). Note: Alternative plan </a:t>
            </a:r>
            <a:br>
              <a:rPr lang="en-US" sz="1600" kern="100" dirty="0"/>
            </a:br>
            <a:r>
              <a:rPr lang="en-US" sz="1600" kern="100" dirty="0"/>
              <a:t>designs, such as a limited-purpose FSA or HRA, might be permitted</a:t>
            </a:r>
          </a:p>
          <a:p>
            <a:pPr marL="0" marR="0">
              <a:spcBef>
                <a:spcPts val="2400"/>
              </a:spcBef>
              <a:spcAft>
                <a:spcPts val="0"/>
              </a:spcAft>
            </a:pPr>
            <a:br>
              <a:rPr lang="en-US" sz="1600"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Other</a:t>
            </a:r>
            <a:r>
              <a:rPr lang="en-US" sz="1600" spc="-2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restrictions</a:t>
            </a:r>
            <a:r>
              <a:rPr lang="en-US" sz="1600" spc="-6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and</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exceptions</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may</a:t>
            </a:r>
            <a:r>
              <a:rPr lang="en-US" sz="1600" spc="-2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also</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apply.</a:t>
            </a:r>
            <a:r>
              <a:rPr lang="en-US" sz="1600" spc="-1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We</a:t>
            </a:r>
            <a:r>
              <a:rPr lang="en-US" sz="1600" spc="-4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recommend</a:t>
            </a:r>
            <a:r>
              <a:rPr lang="en-US" sz="1600" spc="-20" dirty="0">
                <a:effectLst/>
                <a:latin typeface="Arial" panose="020B0604020202020204" pitchFamily="34" charset="0"/>
                <a:ea typeface="Times New Roman" panose="02020603050405020304" pitchFamily="18" charset="0"/>
              </a:rPr>
              <a:t> </a:t>
            </a:r>
            <a:br>
              <a:rPr lang="en-US" sz="1600" spc="-20"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that</a:t>
            </a:r>
            <a:r>
              <a:rPr lang="en-US" sz="1600" spc="-2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you consult</a:t>
            </a:r>
            <a:r>
              <a:rPr lang="en-US" sz="1600" spc="-35"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a</a:t>
            </a:r>
            <a:r>
              <a:rPr lang="en-US" sz="1600" spc="-10" dirty="0">
                <a:effectLst/>
                <a:latin typeface="Arial" panose="020B0604020202020204" pitchFamily="34" charset="0"/>
                <a:ea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rPr>
              <a:t>tax, legal or financial advisor to discuss your </a:t>
            </a:r>
            <a:br>
              <a:rPr lang="en-US" sz="1600"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personal circumstances.</a:t>
            </a:r>
            <a:endParaRPr lang="en-US" sz="1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1C28788F-230E-0A21-65FC-6D59A3858E1B}"/>
              </a:ext>
            </a:extLst>
          </p:cNvPr>
          <p:cNvSpPr/>
          <p:nvPr/>
        </p:nvSpPr>
        <p:spPr bwMode="gray">
          <a:xfrm>
            <a:off x="1" y="0"/>
            <a:ext cx="46482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9" name="object 2">
            <a:extLst>
              <a:ext uri="{FF2B5EF4-FFF2-40B4-BE49-F238E27FC236}">
                <a16:creationId xmlns:a16="http://schemas.microsoft.com/office/drawing/2014/main" id="{664C0563-C715-9E42-CADA-564563C0B491}"/>
              </a:ext>
            </a:extLst>
          </p:cNvPr>
          <p:cNvSpPr txBox="1"/>
          <p:nvPr/>
        </p:nvSpPr>
        <p:spPr>
          <a:xfrm>
            <a:off x="457201" y="1320799"/>
            <a:ext cx="3945834" cy="4673601"/>
          </a:xfrm>
          <a:prstGeom prst="rect">
            <a:avLst/>
          </a:prstGeom>
        </p:spPr>
        <p:txBody>
          <a:bodyPr vert="horz" wrap="square" lIns="0" tIns="0" rIns="0" bIns="0" rtlCol="0" anchor="t" anchorCtr="0">
            <a:noAutofit/>
          </a:bodyPr>
          <a:lstStyle/>
          <a:p>
            <a:pPr marL="0" marR="0">
              <a:spcBef>
                <a:spcPts val="0"/>
              </a:spcBef>
              <a:spcAft>
                <a:spcPts val="0"/>
              </a:spcAft>
            </a:pPr>
            <a:r>
              <a:rPr lang="en-US" sz="2800" b="1" dirty="0">
                <a:solidFill>
                  <a:schemeClr val="accent6"/>
                </a:solidFill>
                <a:effectLst/>
                <a:latin typeface="Arial" panose="020B0604020202020204" pitchFamily="34" charset="0"/>
                <a:ea typeface="Times New Roman" panose="02020603050405020304" pitchFamily="18" charset="0"/>
              </a:rPr>
              <a:t>What’s an HSA?</a:t>
            </a:r>
            <a:endParaRPr lang="en-US" sz="2800" dirty="0">
              <a:solidFill>
                <a:schemeClr val="accent6"/>
              </a:solidFill>
              <a:effectLst/>
              <a:latin typeface="Times New Roman" panose="02020603050405020304" pitchFamily="18" charset="0"/>
              <a:ea typeface="Times New Roman" panose="02020603050405020304" pitchFamily="18" charset="0"/>
            </a:endParaRPr>
          </a:p>
          <a:p>
            <a:pPr>
              <a:lnSpc>
                <a:spcPct val="110000"/>
              </a:lnSpc>
              <a:spcBef>
                <a:spcPts val="1800"/>
              </a:spcBef>
            </a:pPr>
            <a:r>
              <a:rPr lang="en-US" dirty="0">
                <a:solidFill>
                  <a:schemeClr val="accent6"/>
                </a:solidFill>
                <a:latin typeface="Arial" panose="020B0604020202020204" pitchFamily="34" charset="0"/>
              </a:rPr>
              <a:t>A health savings account (HSA) helps you save smarter through all stages </a:t>
            </a:r>
            <a:br>
              <a:rPr lang="en-US" dirty="0">
                <a:solidFill>
                  <a:schemeClr val="accent6"/>
                </a:solidFill>
                <a:latin typeface="Arial" panose="020B0604020202020204" pitchFamily="34" charset="0"/>
              </a:rPr>
            </a:br>
            <a:r>
              <a:rPr lang="en-US" dirty="0">
                <a:solidFill>
                  <a:schemeClr val="accent6"/>
                </a:solidFill>
                <a:latin typeface="Arial" panose="020B0604020202020204" pitchFamily="34" charset="0"/>
              </a:rPr>
              <a:t>of life. It lets you use income tax-free dollars to pay for qualified medical, dental and vision expenses.</a:t>
            </a:r>
          </a:p>
          <a:p>
            <a:pPr>
              <a:lnSpc>
                <a:spcPct val="110000"/>
              </a:lnSpc>
              <a:spcBef>
                <a:spcPts val="1800"/>
              </a:spcBef>
            </a:pPr>
            <a:r>
              <a:rPr lang="en-US" sz="1800" kern="0" dirty="0">
                <a:solidFill>
                  <a:schemeClr val="accent6"/>
                </a:solidFill>
                <a:effectLst/>
                <a:latin typeface="+mj-lt"/>
                <a:ea typeface="Times New Roman" panose="02020603050405020304" pitchFamily="18" charset="0"/>
              </a:rPr>
              <a:t>Your HSA dollars are yours to keep. Balances carry over</a:t>
            </a:r>
            <a:r>
              <a:rPr lang="en-US" sz="1800" b="1" kern="0" dirty="0">
                <a:solidFill>
                  <a:schemeClr val="accent6"/>
                </a:solidFill>
                <a:effectLst/>
                <a:latin typeface="+mj-lt"/>
                <a:ea typeface="Times New Roman" panose="02020603050405020304" pitchFamily="18" charset="0"/>
              </a:rPr>
              <a:t> </a:t>
            </a:r>
            <a:r>
              <a:rPr lang="en-US" sz="1800" kern="0" dirty="0">
                <a:solidFill>
                  <a:schemeClr val="accent6"/>
                </a:solidFill>
                <a:effectLst/>
                <a:latin typeface="+mj-lt"/>
                <a:ea typeface="Times New Roman" panose="02020603050405020304" pitchFamily="18" charset="0"/>
              </a:rPr>
              <a:t>from year-to-year, to new jobs and</a:t>
            </a:r>
            <a:r>
              <a:rPr lang="en-US" sz="1800" kern="0" spc="-100" dirty="0">
                <a:solidFill>
                  <a:schemeClr val="accent6"/>
                </a:solidFill>
                <a:effectLst/>
                <a:latin typeface="+mj-lt"/>
                <a:ea typeface="Times New Roman" panose="02020603050405020304" pitchFamily="18" charset="0"/>
              </a:rPr>
              <a:t> even </a:t>
            </a:r>
            <a:r>
              <a:rPr lang="en-US" sz="1800" kern="0" dirty="0">
                <a:solidFill>
                  <a:schemeClr val="accent6"/>
                </a:solidFill>
                <a:effectLst/>
                <a:latin typeface="+mj-lt"/>
                <a:ea typeface="Times New Roman" panose="02020603050405020304" pitchFamily="18" charset="0"/>
              </a:rPr>
              <a:t>into</a:t>
            </a:r>
            <a:r>
              <a:rPr lang="en-US" sz="1800" kern="0" spc="-95" dirty="0">
                <a:solidFill>
                  <a:schemeClr val="accent6"/>
                </a:solidFill>
                <a:effectLst/>
                <a:latin typeface="+mj-lt"/>
                <a:ea typeface="Times New Roman" panose="02020603050405020304" pitchFamily="18" charset="0"/>
              </a:rPr>
              <a:t> </a:t>
            </a:r>
            <a:r>
              <a:rPr lang="en-US" sz="1800" kern="0" dirty="0">
                <a:solidFill>
                  <a:schemeClr val="accent6"/>
                </a:solidFill>
                <a:effectLst/>
                <a:latin typeface="+mj-lt"/>
                <a:ea typeface="Times New Roman" panose="02020603050405020304" pitchFamily="18" charset="0"/>
              </a:rPr>
              <a:t>retirement.</a:t>
            </a:r>
            <a:endParaRPr lang="en-US" dirty="0">
              <a:solidFill>
                <a:schemeClr val="accent6"/>
              </a:solidFill>
              <a:latin typeface="Arial" panose="020B0604020202020204" pitchFamily="34" charset="0"/>
            </a:endParaRPr>
          </a:p>
        </p:txBody>
      </p:sp>
      <p:grpSp>
        <p:nvGrpSpPr>
          <p:cNvPr id="12" name="Group 11">
            <a:extLst>
              <a:ext uri="{FF2B5EF4-FFF2-40B4-BE49-F238E27FC236}">
                <a16:creationId xmlns:a16="http://schemas.microsoft.com/office/drawing/2014/main" id="{CAACD4A4-9B6E-B5B4-168F-FD1F2BDE8592}"/>
              </a:ext>
            </a:extLst>
          </p:cNvPr>
          <p:cNvGrpSpPr/>
          <p:nvPr/>
        </p:nvGrpSpPr>
        <p:grpSpPr>
          <a:xfrm>
            <a:off x="5105400" y="1065212"/>
            <a:ext cx="333375" cy="314261"/>
            <a:chOff x="4721225" y="1257300"/>
            <a:chExt cx="407541" cy="384175"/>
          </a:xfrm>
        </p:grpSpPr>
        <p:sp>
          <p:nvSpPr>
            <p:cNvPr id="10" name="Oval 9">
              <a:extLst>
                <a:ext uri="{FF2B5EF4-FFF2-40B4-BE49-F238E27FC236}">
                  <a16:creationId xmlns:a16="http://schemas.microsoft.com/office/drawing/2014/main" id="{B04C3B91-6E22-12B0-76AB-4A131E4E7232}"/>
                </a:ext>
              </a:extLst>
            </p:cNvPr>
            <p:cNvSpPr/>
            <p:nvPr/>
          </p:nvSpPr>
          <p:spPr bwMode="gray">
            <a:xfrm>
              <a:off x="4721225" y="1257300"/>
              <a:ext cx="384175" cy="38417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1" name="Graphic 3" descr="Checkmark">
              <a:extLst>
                <a:ext uri="{FF2B5EF4-FFF2-40B4-BE49-F238E27FC236}">
                  <a16:creationId xmlns:a16="http://schemas.microsoft.com/office/drawing/2014/main" id="{F9BAB5DB-9521-CA0C-0831-2EC4F6EBBAAB}"/>
                </a:ext>
              </a:extLst>
            </p:cNvPr>
            <p:cNvSpPr>
              <a:spLocks noChangeAspect="1"/>
            </p:cNvSpPr>
            <p:nvPr/>
          </p:nvSpPr>
          <p:spPr bwMode="gray">
            <a:xfrm>
              <a:off x="4803775" y="1279525"/>
              <a:ext cx="324991" cy="263915"/>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chemeClr val="bg1"/>
            </a:solidFill>
            <a:ln w="14089" cap="flat">
              <a:noFill/>
              <a:prstDash val="solid"/>
              <a:miter/>
            </a:ln>
          </p:spPr>
          <p:txBody>
            <a:bodyPr rtlCol="0" anchor="ctr"/>
            <a:lstStyle/>
            <a:p>
              <a:endParaRPr lang="en-US" dirty="0"/>
            </a:p>
          </p:txBody>
        </p:sp>
      </p:grpSp>
      <p:grpSp>
        <p:nvGrpSpPr>
          <p:cNvPr id="13" name="Group 12">
            <a:extLst>
              <a:ext uri="{FF2B5EF4-FFF2-40B4-BE49-F238E27FC236}">
                <a16:creationId xmlns:a16="http://schemas.microsoft.com/office/drawing/2014/main" id="{10302BFC-2E70-1A18-C73C-6FDAE7BC9F3D}"/>
              </a:ext>
            </a:extLst>
          </p:cNvPr>
          <p:cNvGrpSpPr/>
          <p:nvPr/>
        </p:nvGrpSpPr>
        <p:grpSpPr>
          <a:xfrm>
            <a:off x="5105400" y="1846262"/>
            <a:ext cx="333375" cy="314261"/>
            <a:chOff x="4721225" y="1257300"/>
            <a:chExt cx="407541" cy="384175"/>
          </a:xfrm>
        </p:grpSpPr>
        <p:sp>
          <p:nvSpPr>
            <p:cNvPr id="14" name="Oval 13">
              <a:extLst>
                <a:ext uri="{FF2B5EF4-FFF2-40B4-BE49-F238E27FC236}">
                  <a16:creationId xmlns:a16="http://schemas.microsoft.com/office/drawing/2014/main" id="{85F325D4-595C-9F3A-8214-2EB0EDCD55FD}"/>
                </a:ext>
              </a:extLst>
            </p:cNvPr>
            <p:cNvSpPr/>
            <p:nvPr/>
          </p:nvSpPr>
          <p:spPr bwMode="gray">
            <a:xfrm>
              <a:off x="4721225" y="1257300"/>
              <a:ext cx="384175" cy="38417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5" name="Graphic 3" descr="Checkmark">
              <a:extLst>
                <a:ext uri="{FF2B5EF4-FFF2-40B4-BE49-F238E27FC236}">
                  <a16:creationId xmlns:a16="http://schemas.microsoft.com/office/drawing/2014/main" id="{F1093739-7A02-1812-BEE6-230CCB590228}"/>
                </a:ext>
              </a:extLst>
            </p:cNvPr>
            <p:cNvSpPr>
              <a:spLocks noChangeAspect="1"/>
            </p:cNvSpPr>
            <p:nvPr/>
          </p:nvSpPr>
          <p:spPr bwMode="gray">
            <a:xfrm>
              <a:off x="4803775" y="1279525"/>
              <a:ext cx="324991" cy="263915"/>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chemeClr val="bg1"/>
            </a:solidFill>
            <a:ln w="14089" cap="flat">
              <a:noFill/>
              <a:prstDash val="solid"/>
              <a:miter/>
            </a:ln>
          </p:spPr>
          <p:txBody>
            <a:bodyPr rtlCol="0" anchor="ctr"/>
            <a:lstStyle/>
            <a:p>
              <a:endParaRPr lang="en-US" dirty="0"/>
            </a:p>
          </p:txBody>
        </p:sp>
      </p:grpSp>
      <p:grpSp>
        <p:nvGrpSpPr>
          <p:cNvPr id="16" name="Group 15">
            <a:extLst>
              <a:ext uri="{FF2B5EF4-FFF2-40B4-BE49-F238E27FC236}">
                <a16:creationId xmlns:a16="http://schemas.microsoft.com/office/drawing/2014/main" id="{1C1318FA-EFF9-A232-77A5-3D7CCF3C37AA}"/>
              </a:ext>
            </a:extLst>
          </p:cNvPr>
          <p:cNvGrpSpPr/>
          <p:nvPr/>
        </p:nvGrpSpPr>
        <p:grpSpPr>
          <a:xfrm>
            <a:off x="5105400" y="2493962"/>
            <a:ext cx="333375" cy="314261"/>
            <a:chOff x="4721225" y="1257300"/>
            <a:chExt cx="407541" cy="384175"/>
          </a:xfrm>
        </p:grpSpPr>
        <p:sp>
          <p:nvSpPr>
            <p:cNvPr id="17" name="Oval 16">
              <a:extLst>
                <a:ext uri="{FF2B5EF4-FFF2-40B4-BE49-F238E27FC236}">
                  <a16:creationId xmlns:a16="http://schemas.microsoft.com/office/drawing/2014/main" id="{288205FD-B891-DB0C-3A18-B246935FDAEF}"/>
                </a:ext>
              </a:extLst>
            </p:cNvPr>
            <p:cNvSpPr/>
            <p:nvPr/>
          </p:nvSpPr>
          <p:spPr bwMode="gray">
            <a:xfrm>
              <a:off x="4721225" y="1257300"/>
              <a:ext cx="384175" cy="38417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8" name="Graphic 3" descr="Checkmark">
              <a:extLst>
                <a:ext uri="{FF2B5EF4-FFF2-40B4-BE49-F238E27FC236}">
                  <a16:creationId xmlns:a16="http://schemas.microsoft.com/office/drawing/2014/main" id="{20A28A73-7824-24F5-212D-2D3BB90D0A83}"/>
                </a:ext>
              </a:extLst>
            </p:cNvPr>
            <p:cNvSpPr>
              <a:spLocks noChangeAspect="1"/>
            </p:cNvSpPr>
            <p:nvPr/>
          </p:nvSpPr>
          <p:spPr bwMode="gray">
            <a:xfrm>
              <a:off x="4803775" y="1279525"/>
              <a:ext cx="324991" cy="263915"/>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chemeClr val="bg1"/>
            </a:solidFill>
            <a:ln w="14089" cap="flat">
              <a:noFill/>
              <a:prstDash val="solid"/>
              <a:miter/>
            </a:ln>
          </p:spPr>
          <p:txBody>
            <a:bodyPr rtlCol="0" anchor="ctr"/>
            <a:lstStyle/>
            <a:p>
              <a:endParaRPr lang="en-US" dirty="0"/>
            </a:p>
          </p:txBody>
        </p:sp>
      </p:grpSp>
      <p:grpSp>
        <p:nvGrpSpPr>
          <p:cNvPr id="19" name="Group 18">
            <a:extLst>
              <a:ext uri="{FF2B5EF4-FFF2-40B4-BE49-F238E27FC236}">
                <a16:creationId xmlns:a16="http://schemas.microsoft.com/office/drawing/2014/main" id="{A0A74037-B698-AF46-E590-32EC9A48E193}"/>
              </a:ext>
            </a:extLst>
          </p:cNvPr>
          <p:cNvGrpSpPr/>
          <p:nvPr/>
        </p:nvGrpSpPr>
        <p:grpSpPr>
          <a:xfrm>
            <a:off x="5105400" y="3408362"/>
            <a:ext cx="333375" cy="314261"/>
            <a:chOff x="4721225" y="1257300"/>
            <a:chExt cx="407541" cy="384175"/>
          </a:xfrm>
        </p:grpSpPr>
        <p:sp>
          <p:nvSpPr>
            <p:cNvPr id="20" name="Oval 19">
              <a:extLst>
                <a:ext uri="{FF2B5EF4-FFF2-40B4-BE49-F238E27FC236}">
                  <a16:creationId xmlns:a16="http://schemas.microsoft.com/office/drawing/2014/main" id="{1E694008-7B29-4871-2154-68533F815B61}"/>
                </a:ext>
              </a:extLst>
            </p:cNvPr>
            <p:cNvSpPr/>
            <p:nvPr/>
          </p:nvSpPr>
          <p:spPr bwMode="gray">
            <a:xfrm>
              <a:off x="4721225" y="1257300"/>
              <a:ext cx="384175" cy="38417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1" name="Graphic 3" descr="Checkmark">
              <a:extLst>
                <a:ext uri="{FF2B5EF4-FFF2-40B4-BE49-F238E27FC236}">
                  <a16:creationId xmlns:a16="http://schemas.microsoft.com/office/drawing/2014/main" id="{74A7312B-6F13-9BD4-93DD-74B9775BD932}"/>
                </a:ext>
              </a:extLst>
            </p:cNvPr>
            <p:cNvSpPr>
              <a:spLocks noChangeAspect="1"/>
            </p:cNvSpPr>
            <p:nvPr/>
          </p:nvSpPr>
          <p:spPr bwMode="gray">
            <a:xfrm>
              <a:off x="4803775" y="1279525"/>
              <a:ext cx="324991" cy="263915"/>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chemeClr val="bg1"/>
            </a:solidFill>
            <a:ln w="14089"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2BF3901C-E44C-3C6A-2220-E269B5CBE716}"/>
              </a:ext>
            </a:extLst>
          </p:cNvPr>
          <p:cNvGrpSpPr/>
          <p:nvPr/>
        </p:nvGrpSpPr>
        <p:grpSpPr>
          <a:xfrm>
            <a:off x="5105400" y="4056062"/>
            <a:ext cx="333375" cy="314261"/>
            <a:chOff x="4721225" y="1257300"/>
            <a:chExt cx="407541" cy="384175"/>
          </a:xfrm>
        </p:grpSpPr>
        <p:sp>
          <p:nvSpPr>
            <p:cNvPr id="23" name="Oval 22">
              <a:extLst>
                <a:ext uri="{FF2B5EF4-FFF2-40B4-BE49-F238E27FC236}">
                  <a16:creationId xmlns:a16="http://schemas.microsoft.com/office/drawing/2014/main" id="{A80951A4-DEC1-7D2E-E130-511E66EEF350}"/>
                </a:ext>
              </a:extLst>
            </p:cNvPr>
            <p:cNvSpPr/>
            <p:nvPr/>
          </p:nvSpPr>
          <p:spPr bwMode="gray">
            <a:xfrm>
              <a:off x="4721225" y="1257300"/>
              <a:ext cx="384175" cy="384175"/>
            </a:xfrm>
            <a:prstGeom prst="ellipse">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24" name="Graphic 3" descr="Checkmark">
              <a:extLst>
                <a:ext uri="{FF2B5EF4-FFF2-40B4-BE49-F238E27FC236}">
                  <a16:creationId xmlns:a16="http://schemas.microsoft.com/office/drawing/2014/main" id="{9C6C3724-F7AE-8FA2-BFDE-32E1BBDDC1BC}"/>
                </a:ext>
              </a:extLst>
            </p:cNvPr>
            <p:cNvSpPr>
              <a:spLocks noChangeAspect="1"/>
            </p:cNvSpPr>
            <p:nvPr/>
          </p:nvSpPr>
          <p:spPr bwMode="gray">
            <a:xfrm>
              <a:off x="4803775" y="1279525"/>
              <a:ext cx="324991" cy="263915"/>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chemeClr val="bg1"/>
            </a:solidFill>
            <a:ln w="14089" cap="flat">
              <a:noFill/>
              <a:prstDash val="solid"/>
              <a:miter/>
            </a:ln>
          </p:spPr>
          <p:txBody>
            <a:bodyPr rtlCol="0" anchor="ctr"/>
            <a:lstStyle/>
            <a:p>
              <a:endParaRPr lang="en-US" dirty="0"/>
            </a:p>
          </p:txBody>
        </p:sp>
      </p:grpSp>
      <p:grpSp>
        <p:nvGrpSpPr>
          <p:cNvPr id="25" name="Group 24">
            <a:extLst>
              <a:ext uri="{FF2B5EF4-FFF2-40B4-BE49-F238E27FC236}">
                <a16:creationId xmlns:a16="http://schemas.microsoft.com/office/drawing/2014/main" id="{4FB5C0DC-D36C-8A46-28E8-97613AD895C3}"/>
              </a:ext>
            </a:extLst>
          </p:cNvPr>
          <p:cNvGrpSpPr/>
          <p:nvPr/>
        </p:nvGrpSpPr>
        <p:grpSpPr>
          <a:xfrm>
            <a:off x="5114925" y="1676400"/>
            <a:ext cx="6616700" cy="2190750"/>
            <a:chOff x="5114925" y="1676400"/>
            <a:chExt cx="6616700" cy="2190750"/>
          </a:xfrm>
        </p:grpSpPr>
        <p:cxnSp>
          <p:nvCxnSpPr>
            <p:cNvPr id="4" name="Straight Connector 3">
              <a:extLst>
                <a:ext uri="{FF2B5EF4-FFF2-40B4-BE49-F238E27FC236}">
                  <a16:creationId xmlns:a16="http://schemas.microsoft.com/office/drawing/2014/main" id="{C40B8E1C-46B9-DDCA-F710-16CE95FE9B36}"/>
                </a:ext>
              </a:extLst>
            </p:cNvPr>
            <p:cNvCxnSpPr>
              <a:cxnSpLocks/>
            </p:cNvCxnSpPr>
            <p:nvPr/>
          </p:nvCxnSpPr>
          <p:spPr bwMode="gray">
            <a:xfrm>
              <a:off x="5114925" y="1676400"/>
              <a:ext cx="66167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6214E5-08DF-0A87-562C-A3AA34444BA3}"/>
                </a:ext>
              </a:extLst>
            </p:cNvPr>
            <p:cNvCxnSpPr>
              <a:cxnSpLocks/>
            </p:cNvCxnSpPr>
            <p:nvPr/>
          </p:nvCxnSpPr>
          <p:spPr bwMode="gray">
            <a:xfrm>
              <a:off x="5114925" y="2305050"/>
              <a:ext cx="66167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F862D06-0911-E689-A21C-FBFC8191FEF6}"/>
                </a:ext>
              </a:extLst>
            </p:cNvPr>
            <p:cNvCxnSpPr>
              <a:cxnSpLocks/>
            </p:cNvCxnSpPr>
            <p:nvPr/>
          </p:nvCxnSpPr>
          <p:spPr bwMode="gray">
            <a:xfrm>
              <a:off x="5114925" y="3257550"/>
              <a:ext cx="66167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F8B9D91-C995-C539-BAA1-C936E5480C65}"/>
                </a:ext>
              </a:extLst>
            </p:cNvPr>
            <p:cNvCxnSpPr>
              <a:cxnSpLocks/>
            </p:cNvCxnSpPr>
            <p:nvPr/>
          </p:nvCxnSpPr>
          <p:spPr bwMode="gray">
            <a:xfrm>
              <a:off x="5114925" y="3867150"/>
              <a:ext cx="6616700" cy="0"/>
            </a:xfrm>
            <a:prstGeom prst="line">
              <a:avLst/>
            </a:prstGeom>
            <a:ln w="9525" cap="rnd">
              <a:solidFill>
                <a:schemeClr val="accent6"/>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6F85F745-C150-182B-17F8-B2C99F851AE1}"/>
              </a:ext>
            </a:extLst>
          </p:cNvPr>
          <p:cNvCxnSpPr>
            <a:cxnSpLocks/>
          </p:cNvCxnSpPr>
          <p:nvPr/>
        </p:nvCxnSpPr>
        <p:spPr bwMode="gray">
          <a:xfrm>
            <a:off x="5095875" y="5057775"/>
            <a:ext cx="6635750" cy="0"/>
          </a:xfrm>
          <a:prstGeom prst="line">
            <a:avLst/>
          </a:prstGeom>
          <a:ln w="31750" cap="rnd">
            <a:solidFill>
              <a:schemeClr val="accent6"/>
            </a:solidFill>
            <a:prstDash val="sysDot"/>
            <a:round/>
            <a:headEnd w="lg" len="med"/>
            <a:tailEnd type="non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74B3DC-3F4B-939A-0DDF-1CD7A6E5C997}"/>
              </a:ext>
            </a:extLst>
          </p:cNvPr>
          <p:cNvSpPr/>
          <p:nvPr/>
        </p:nvSpPr>
        <p:spPr bwMode="gray">
          <a:xfrm>
            <a:off x="6642100" y="0"/>
            <a:ext cx="5549900"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2" name="object 2"/>
          <p:cNvSpPr txBox="1"/>
          <p:nvPr/>
        </p:nvSpPr>
        <p:spPr>
          <a:xfrm>
            <a:off x="457200" y="600871"/>
            <a:ext cx="5740400" cy="652458"/>
          </a:xfrm>
          <a:prstGeom prst="rect">
            <a:avLst/>
          </a:prstGeom>
        </p:spPr>
        <p:txBody>
          <a:bodyPr vert="horz" wrap="square" lIns="0" tIns="0" rIns="0" bIns="0" rtlCol="0">
            <a:noAutofit/>
          </a:bodyPr>
          <a:lstStyle/>
          <a:p>
            <a:pPr marL="0" marR="0">
              <a:lnSpc>
                <a:spcPct val="90000"/>
              </a:lnSpc>
              <a:spcBef>
                <a:spcPts val="0"/>
              </a:spcBef>
              <a:spcAft>
                <a:spcPts val="0"/>
              </a:spcAft>
            </a:pPr>
            <a:r>
              <a:rPr lang="en-US" sz="2800" b="1" dirty="0">
                <a:solidFill>
                  <a:schemeClr val="accent6"/>
                </a:solidFill>
              </a:rPr>
              <a:t>How an HSA helps </a:t>
            </a:r>
            <a:br>
              <a:rPr lang="en-US" sz="2800" b="1" dirty="0">
                <a:solidFill>
                  <a:schemeClr val="accent6"/>
                </a:solidFill>
              </a:rPr>
            </a:br>
            <a:r>
              <a:rPr lang="en-US" sz="2800" b="1" dirty="0">
                <a:solidFill>
                  <a:schemeClr val="accent6"/>
                </a:solidFill>
              </a:rPr>
              <a:t>you save money</a:t>
            </a:r>
          </a:p>
          <a:p>
            <a:pPr marL="0" marR="0">
              <a:spcBef>
                <a:spcPts val="2400"/>
              </a:spcBef>
              <a:spcAft>
                <a:spcPts val="0"/>
              </a:spcAft>
            </a:pPr>
            <a:r>
              <a:rPr lang="en-US" sz="1600" dirty="0">
                <a:effectLst/>
                <a:latin typeface="+mj-lt"/>
                <a:ea typeface="Times New Roman" panose="02020603050405020304" pitchFamily="18" charset="0"/>
              </a:rPr>
              <a:t>HSAs are triple tax advantaged accounts, helping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you save,</a:t>
            </a:r>
            <a:r>
              <a:rPr lang="en-US" sz="1600" spc="-20" dirty="0">
                <a:effectLst/>
                <a:latin typeface="+mj-lt"/>
                <a:ea typeface="Times New Roman" panose="02020603050405020304" pitchFamily="18" charset="0"/>
              </a:rPr>
              <a:t> </a:t>
            </a:r>
            <a:r>
              <a:rPr lang="en-US" sz="1600" dirty="0">
                <a:effectLst/>
                <a:latin typeface="+mj-lt"/>
                <a:ea typeface="Times New Roman" panose="02020603050405020304" pitchFamily="18" charset="0"/>
              </a:rPr>
              <a:t>earn</a:t>
            </a:r>
            <a:r>
              <a:rPr lang="en-US" sz="1600" spc="-10" dirty="0">
                <a:effectLst/>
                <a:latin typeface="+mj-lt"/>
                <a:ea typeface="Times New Roman" panose="02020603050405020304" pitchFamily="18" charset="0"/>
              </a:rPr>
              <a:t> </a:t>
            </a:r>
            <a:r>
              <a:rPr lang="en-US" sz="1600" dirty="0">
                <a:effectLst/>
                <a:latin typeface="+mj-lt"/>
                <a:ea typeface="Times New Roman" panose="02020603050405020304" pitchFamily="18" charset="0"/>
              </a:rPr>
              <a:t>and</a:t>
            </a:r>
            <a:r>
              <a:rPr lang="en-US" sz="1600" spc="-15" dirty="0">
                <a:effectLst/>
                <a:latin typeface="+mj-lt"/>
                <a:ea typeface="Times New Roman" panose="02020603050405020304" pitchFamily="18" charset="0"/>
              </a:rPr>
              <a:t> </a:t>
            </a:r>
            <a:r>
              <a:rPr lang="en-US" sz="1600" dirty="0">
                <a:effectLst/>
                <a:latin typeface="+mj-lt"/>
                <a:ea typeface="Times New Roman" panose="02020603050405020304" pitchFamily="18" charset="0"/>
              </a:rPr>
              <a:t>spend income</a:t>
            </a:r>
            <a:r>
              <a:rPr lang="en-US" sz="1600" spc="-15" dirty="0">
                <a:effectLst/>
                <a:latin typeface="+mj-lt"/>
                <a:ea typeface="Times New Roman" panose="02020603050405020304" pitchFamily="18" charset="0"/>
              </a:rPr>
              <a:t> </a:t>
            </a:r>
            <a:r>
              <a:rPr lang="en-US" sz="1600" dirty="0">
                <a:effectLst/>
                <a:latin typeface="+mj-lt"/>
                <a:ea typeface="Times New Roman" panose="02020603050405020304" pitchFamily="18" charset="0"/>
              </a:rPr>
              <a:t>tax-free</a:t>
            </a:r>
            <a:r>
              <a:rPr lang="en-US" sz="1600" spc="-10" dirty="0">
                <a:effectLst/>
                <a:latin typeface="+mj-lt"/>
                <a:ea typeface="Times New Roman" panose="02020603050405020304" pitchFamily="18" charset="0"/>
              </a:rPr>
              <a:t>:</a:t>
            </a:r>
            <a:endParaRPr lang="en-US" sz="1600" dirty="0">
              <a:effectLst/>
              <a:latin typeface="+mj-lt"/>
              <a:ea typeface="Times New Roman" panose="02020603050405020304" pitchFamily="18" charset="0"/>
            </a:endParaRPr>
          </a:p>
        </p:txBody>
      </p:sp>
      <p:sp>
        <p:nvSpPr>
          <p:cNvPr id="25" name="TextBox 24">
            <a:extLst>
              <a:ext uri="{FF2B5EF4-FFF2-40B4-BE49-F238E27FC236}">
                <a16:creationId xmlns:a16="http://schemas.microsoft.com/office/drawing/2014/main" id="{6F8EDEBD-ABAF-46B1-6484-781EC12817B0}"/>
              </a:ext>
            </a:extLst>
          </p:cNvPr>
          <p:cNvSpPr txBox="1"/>
          <p:nvPr/>
        </p:nvSpPr>
        <p:spPr bwMode="gray">
          <a:xfrm>
            <a:off x="457200" y="5814060"/>
            <a:ext cx="7719367" cy="180340"/>
          </a:xfrm>
          <a:prstGeom prst="rect">
            <a:avLst/>
          </a:prstGeom>
          <a:noFill/>
        </p:spPr>
        <p:txBody>
          <a:bodyPr vert="horz" wrap="square" lIns="0" tIns="0" rIns="0" bIns="0" rtlCol="0" anchor="b" anchorCtr="0">
            <a:noAutofit/>
          </a:bodyPr>
          <a:lstStyle/>
          <a:p>
            <a:pPr marL="0" marR="0">
              <a:spcBef>
                <a:spcPts val="0"/>
              </a:spcBef>
              <a:spcAft>
                <a:spcPts val="0"/>
              </a:spcAft>
            </a:pPr>
            <a:r>
              <a:rPr lang="en-US" sz="800" dirty="0">
                <a:effectLst/>
                <a:latin typeface="Arial" panose="020B0604020202020204" pitchFamily="34" charset="0"/>
                <a:ea typeface="Times New Roman" panose="02020603050405020304" pitchFamily="18" charset="0"/>
              </a:rPr>
              <a:t>*Assuming 22% federal income tax and 7.65% FICA. Results and amount will vary depending on your particular circumstances.</a:t>
            </a:r>
            <a:endParaRPr lang="en-US" sz="800" dirty="0">
              <a:effectLst/>
              <a:latin typeface="Times New Roman" panose="02020603050405020304" pitchFamily="18" charset="0"/>
              <a:ea typeface="Times New Roman" panose="02020603050405020304" pitchFamily="18" charset="0"/>
            </a:endParaRPr>
          </a:p>
        </p:txBody>
      </p:sp>
      <p:grpSp>
        <p:nvGrpSpPr>
          <p:cNvPr id="31" name="Group 30">
            <a:extLst>
              <a:ext uri="{FF2B5EF4-FFF2-40B4-BE49-F238E27FC236}">
                <a16:creationId xmlns:a16="http://schemas.microsoft.com/office/drawing/2014/main" id="{CB62CF81-3CAE-687B-0AFB-B07D86B68278}"/>
              </a:ext>
            </a:extLst>
          </p:cNvPr>
          <p:cNvGrpSpPr/>
          <p:nvPr/>
        </p:nvGrpSpPr>
        <p:grpSpPr>
          <a:xfrm>
            <a:off x="433588" y="2454264"/>
            <a:ext cx="5898029" cy="2590363"/>
            <a:chOff x="433588" y="2314564"/>
            <a:chExt cx="5898029" cy="2590363"/>
          </a:xfrm>
        </p:grpSpPr>
        <p:grpSp>
          <p:nvGrpSpPr>
            <p:cNvPr id="9" name="Group 8">
              <a:extLst>
                <a:ext uri="{FF2B5EF4-FFF2-40B4-BE49-F238E27FC236}">
                  <a16:creationId xmlns:a16="http://schemas.microsoft.com/office/drawing/2014/main" id="{56EE9760-E8DB-6371-8280-BC358D1F4127}"/>
                </a:ext>
              </a:extLst>
            </p:cNvPr>
            <p:cNvGrpSpPr/>
            <p:nvPr/>
          </p:nvGrpSpPr>
          <p:grpSpPr>
            <a:xfrm>
              <a:off x="433588" y="2314564"/>
              <a:ext cx="5898029" cy="548640"/>
              <a:chOff x="457200" y="2035418"/>
              <a:chExt cx="5898029" cy="548640"/>
            </a:xfrm>
          </p:grpSpPr>
          <p:sp>
            <p:nvSpPr>
              <p:cNvPr id="11" name="TextBox 10">
                <a:extLst>
                  <a:ext uri="{FF2B5EF4-FFF2-40B4-BE49-F238E27FC236}">
                    <a16:creationId xmlns:a16="http://schemas.microsoft.com/office/drawing/2014/main" id="{4039C8E9-FA12-54B2-1300-96918C650EC2}"/>
                  </a:ext>
                </a:extLst>
              </p:cNvPr>
              <p:cNvSpPr txBox="1"/>
              <p:nvPr/>
            </p:nvSpPr>
            <p:spPr bwMode="gray">
              <a:xfrm>
                <a:off x="1268887" y="2089084"/>
                <a:ext cx="5086342" cy="441308"/>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Contribute</a:t>
                </a:r>
                <a:r>
                  <a:rPr lang="en-US" sz="1600" b="1" spc="-100" dirty="0">
                    <a:effectLst/>
                    <a:latin typeface="+mj-lt"/>
                    <a:ea typeface="Times New Roman" panose="02020603050405020304" pitchFamily="18" charset="0"/>
                  </a:rPr>
                  <a:t> </a:t>
                </a:r>
                <a:r>
                  <a:rPr lang="en-US" sz="1600" dirty="0">
                    <a:effectLst/>
                    <a:latin typeface="+mj-lt"/>
                    <a:ea typeface="Times New Roman" panose="02020603050405020304" pitchFamily="18" charset="0"/>
                  </a:rPr>
                  <a:t>income tax-free money</a:t>
                </a:r>
                <a:r>
                  <a:rPr lang="en-US" sz="1600" b="1" dirty="0">
                    <a:effectLst/>
                    <a:latin typeface="+mj-lt"/>
                    <a:ea typeface="Times New Roman" panose="02020603050405020304" pitchFamily="18" charset="0"/>
                  </a:rPr>
                  <a:t> </a:t>
                </a:r>
                <a:r>
                  <a:rPr lang="en-US" sz="1600" dirty="0">
                    <a:effectLst/>
                    <a:latin typeface="+mj-lt"/>
                    <a:ea typeface="Times New Roman" panose="02020603050405020304" pitchFamily="18" charset="0"/>
                  </a:rPr>
                  <a:t>to your account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(up to IRS limits) and adjust at any time during the year.</a:t>
                </a:r>
              </a:p>
            </p:txBody>
          </p:sp>
          <p:pic>
            <p:nvPicPr>
              <p:cNvPr id="6" name="Picture 5">
                <a:extLst>
                  <a:ext uri="{FF2B5EF4-FFF2-40B4-BE49-F238E27FC236}">
                    <a16:creationId xmlns:a16="http://schemas.microsoft.com/office/drawing/2014/main" id="{F64A93D4-A8DB-CD6F-E388-D851EF5398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457200" y="2035418"/>
                <a:ext cx="548640" cy="548640"/>
              </a:xfrm>
              <a:prstGeom prst="rect">
                <a:avLst/>
              </a:prstGeom>
              <a:ln>
                <a:noFill/>
              </a:ln>
            </p:spPr>
          </p:pic>
        </p:grpSp>
        <p:grpSp>
          <p:nvGrpSpPr>
            <p:cNvPr id="10" name="Group 9">
              <a:extLst>
                <a:ext uri="{FF2B5EF4-FFF2-40B4-BE49-F238E27FC236}">
                  <a16:creationId xmlns:a16="http://schemas.microsoft.com/office/drawing/2014/main" id="{B2D4E0BE-EE17-9442-0CCD-CAEF3D75CDA6}"/>
                </a:ext>
              </a:extLst>
            </p:cNvPr>
            <p:cNvGrpSpPr/>
            <p:nvPr/>
          </p:nvGrpSpPr>
          <p:grpSpPr>
            <a:xfrm>
              <a:off x="433588" y="3235568"/>
              <a:ext cx="5736665" cy="482357"/>
              <a:chOff x="457200" y="3187822"/>
              <a:chExt cx="5736665" cy="482357"/>
            </a:xfrm>
          </p:grpSpPr>
          <p:sp>
            <p:nvSpPr>
              <p:cNvPr id="12" name="TextBox 11">
                <a:extLst>
                  <a:ext uri="{FF2B5EF4-FFF2-40B4-BE49-F238E27FC236}">
                    <a16:creationId xmlns:a16="http://schemas.microsoft.com/office/drawing/2014/main" id="{AD3CE13C-CE74-73AA-4EFD-14F83E1B2B61}"/>
                  </a:ext>
                </a:extLst>
              </p:cNvPr>
              <p:cNvSpPr txBox="1"/>
              <p:nvPr/>
            </p:nvSpPr>
            <p:spPr bwMode="gray">
              <a:xfrm>
                <a:off x="1268887" y="3208346"/>
                <a:ext cx="4924978" cy="441308"/>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Grow</a:t>
                </a:r>
                <a:r>
                  <a:rPr lang="en-US" sz="1600" dirty="0">
                    <a:effectLst/>
                    <a:latin typeface="+mj-lt"/>
                    <a:ea typeface="Times New Roman" panose="02020603050405020304" pitchFamily="18" charset="0"/>
                  </a:rPr>
                  <a:t> your savings with income tax-free interest and investment growth</a:t>
                </a:r>
              </a:p>
            </p:txBody>
          </p:sp>
          <p:pic>
            <p:nvPicPr>
              <p:cNvPr id="7" name="Picture 6">
                <a:extLst>
                  <a:ext uri="{FF2B5EF4-FFF2-40B4-BE49-F238E27FC236}">
                    <a16:creationId xmlns:a16="http://schemas.microsoft.com/office/drawing/2014/main" id="{5BC67F79-AEBB-28C7-1819-DDCFB61339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57200" y="3187822"/>
                <a:ext cx="482357" cy="482357"/>
              </a:xfrm>
              <a:prstGeom prst="rect">
                <a:avLst/>
              </a:prstGeom>
              <a:ln>
                <a:noFill/>
              </a:ln>
            </p:spPr>
          </p:pic>
        </p:grpSp>
        <p:grpSp>
          <p:nvGrpSpPr>
            <p:cNvPr id="15" name="Group 14">
              <a:extLst>
                <a:ext uri="{FF2B5EF4-FFF2-40B4-BE49-F238E27FC236}">
                  <a16:creationId xmlns:a16="http://schemas.microsoft.com/office/drawing/2014/main" id="{751D45BA-D612-06FD-6BFA-EA264C550487}"/>
                </a:ext>
              </a:extLst>
            </p:cNvPr>
            <p:cNvGrpSpPr/>
            <p:nvPr/>
          </p:nvGrpSpPr>
          <p:grpSpPr>
            <a:xfrm>
              <a:off x="433588" y="4090289"/>
              <a:ext cx="5898029" cy="814638"/>
              <a:chOff x="457200" y="-104775"/>
              <a:chExt cx="5898029" cy="814638"/>
            </a:xfrm>
          </p:grpSpPr>
          <p:sp>
            <p:nvSpPr>
              <p:cNvPr id="13" name="TextBox 12">
                <a:extLst>
                  <a:ext uri="{FF2B5EF4-FFF2-40B4-BE49-F238E27FC236}">
                    <a16:creationId xmlns:a16="http://schemas.microsoft.com/office/drawing/2014/main" id="{36907E1A-AB83-BF02-195A-6E9CA80A276F}"/>
                  </a:ext>
                </a:extLst>
              </p:cNvPr>
              <p:cNvSpPr txBox="1"/>
              <p:nvPr/>
            </p:nvSpPr>
            <p:spPr bwMode="gray">
              <a:xfrm>
                <a:off x="1268886" y="0"/>
                <a:ext cx="5086343" cy="709863"/>
              </a:xfrm>
              <a:prstGeom prst="rect">
                <a:avLst/>
              </a:prstGeom>
              <a:noFill/>
            </p:spPr>
            <p:txBody>
              <a:bodyPr vert="horz" wrap="square" lIns="0" tIns="0" rIns="0" bIns="0" rtlCol="0" anchor="ctr" anchorCtr="0">
                <a:noAutofit/>
              </a:bodyPr>
              <a:lstStyle/>
              <a:p>
                <a:pPr marL="0" marR="0">
                  <a:lnSpc>
                    <a:spcPct val="110000"/>
                  </a:lnSpc>
                  <a:spcBef>
                    <a:spcPts val="0"/>
                  </a:spcBef>
                  <a:spcAft>
                    <a:spcPts val="0"/>
                  </a:spcAft>
                </a:pPr>
                <a:r>
                  <a:rPr lang="en-US" sz="1600" b="1" dirty="0">
                    <a:effectLst/>
                    <a:latin typeface="+mj-lt"/>
                    <a:ea typeface="Times New Roman" panose="02020603050405020304" pitchFamily="18" charset="0"/>
                  </a:rPr>
                  <a:t>Spend </a:t>
                </a:r>
                <a:r>
                  <a:rPr lang="en-US" sz="1600" dirty="0">
                    <a:effectLst/>
                    <a:latin typeface="+mj-lt"/>
                    <a:ea typeface="Times New Roman" panose="02020603050405020304" pitchFamily="18" charset="0"/>
                  </a:rPr>
                  <a:t>your HSA dollars on thousands of qualified medical expenses, like glasses, prescription refills </a:t>
                </a:r>
                <a:br>
                  <a:rPr lang="en-US" sz="1600" dirty="0">
                    <a:effectLst/>
                    <a:latin typeface="+mj-lt"/>
                    <a:ea typeface="Times New Roman" panose="02020603050405020304" pitchFamily="18" charset="0"/>
                  </a:rPr>
                </a:br>
                <a:r>
                  <a:rPr lang="en-US" sz="1600" dirty="0">
                    <a:effectLst/>
                    <a:latin typeface="+mj-lt"/>
                    <a:ea typeface="Times New Roman" panose="02020603050405020304" pitchFamily="18" charset="0"/>
                  </a:rPr>
                  <a:t>and doctor visits — all income tax-free</a:t>
                </a:r>
              </a:p>
            </p:txBody>
          </p:sp>
          <p:pic>
            <p:nvPicPr>
              <p:cNvPr id="8" name="Picture 7">
                <a:extLst>
                  <a:ext uri="{FF2B5EF4-FFF2-40B4-BE49-F238E27FC236}">
                    <a16:creationId xmlns:a16="http://schemas.microsoft.com/office/drawing/2014/main" id="{78B26D17-BF72-C14F-0F17-309BC864162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457200" y="-104775"/>
                <a:ext cx="548640" cy="548640"/>
              </a:xfrm>
              <a:prstGeom prst="rect">
                <a:avLst/>
              </a:prstGeom>
              <a:ln>
                <a:noFill/>
              </a:ln>
            </p:spPr>
          </p:pic>
        </p:grpSp>
      </p:grpSp>
      <p:sp>
        <p:nvSpPr>
          <p:cNvPr id="14" name="TextBox 13">
            <a:extLst>
              <a:ext uri="{FF2B5EF4-FFF2-40B4-BE49-F238E27FC236}">
                <a16:creationId xmlns:a16="http://schemas.microsoft.com/office/drawing/2014/main" id="{5C13691E-CC92-5EC5-9D78-92BAB06F630D}"/>
              </a:ext>
            </a:extLst>
          </p:cNvPr>
          <p:cNvSpPr txBox="1"/>
          <p:nvPr/>
        </p:nvSpPr>
        <p:spPr bwMode="gray">
          <a:xfrm>
            <a:off x="7802880" y="4857786"/>
            <a:ext cx="3655695" cy="712434"/>
          </a:xfrm>
          <a:prstGeom prst="rect">
            <a:avLst/>
          </a:prstGeom>
          <a:noFill/>
        </p:spPr>
        <p:txBody>
          <a:bodyPr vert="horz" wrap="square" lIns="0" tIns="0" rIns="0" bIns="0" rtlCol="0">
            <a:noAutofit/>
          </a:bodyPr>
          <a:lstStyle/>
          <a:p>
            <a:pPr algn="l">
              <a:lnSpc>
                <a:spcPct val="110000"/>
              </a:lnSpc>
              <a:spcBef>
                <a:spcPts val="600"/>
              </a:spcBef>
            </a:pPr>
            <a:r>
              <a:rPr lang="en-US" sz="1400" b="1" kern="0" dirty="0">
                <a:solidFill>
                  <a:schemeClr val="accent6"/>
                </a:solidFill>
                <a:effectLst/>
                <a:latin typeface="Arial" panose="020B0604020202020204" pitchFamily="34" charset="0"/>
                <a:ea typeface="Times New Roman" panose="02020603050405020304" pitchFamily="18" charset="0"/>
              </a:rPr>
              <a:t>Smart tip: </a:t>
            </a:r>
            <a:r>
              <a:rPr lang="en-US" sz="1400" kern="0" dirty="0">
                <a:solidFill>
                  <a:schemeClr val="accent6"/>
                </a:solidFill>
                <a:effectLst/>
                <a:latin typeface="Arial" panose="020B0604020202020204" pitchFamily="34" charset="0"/>
                <a:ea typeface="Times New Roman" panose="02020603050405020304" pitchFamily="18" charset="0"/>
              </a:rPr>
              <a:t>Go to </a:t>
            </a:r>
            <a:r>
              <a:rPr lang="en-US" sz="1400" b="1" kern="0" dirty="0">
                <a:solidFill>
                  <a:schemeClr val="accent6"/>
                </a:solidFill>
                <a:latin typeface="Arial" panose="020B0604020202020204" pitchFamily="34" charset="0"/>
                <a:ea typeface="Times New Roman" panose="02020603050405020304" pitchFamily="18" charset="0"/>
              </a:rPr>
              <a:t>optum</a:t>
            </a:r>
            <a:r>
              <a:rPr lang="en-US" sz="1400" b="1" kern="0" dirty="0">
                <a:solidFill>
                  <a:schemeClr val="accent6"/>
                </a:solidFill>
                <a:effectLst/>
                <a:latin typeface="Arial" panose="020B0604020202020204" pitchFamily="34" charset="0"/>
                <a:ea typeface="Times New Roman" panose="02020603050405020304" pitchFamily="18" charset="0"/>
              </a:rPr>
              <a:t>.com/library</a:t>
            </a:r>
            <a:br>
              <a:rPr lang="en-US" sz="1400" b="1"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for calculator tools to help determine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the right contribution amount for you.</a:t>
            </a:r>
            <a:endParaRPr lang="en-US" sz="1100" dirty="0">
              <a:solidFill>
                <a:schemeClr val="accent6"/>
              </a:solidFill>
            </a:endParaRPr>
          </a:p>
        </p:txBody>
      </p:sp>
      <p:graphicFrame>
        <p:nvGraphicFramePr>
          <p:cNvPr id="16" name="Table 15">
            <a:extLst>
              <a:ext uri="{FF2B5EF4-FFF2-40B4-BE49-F238E27FC236}">
                <a16:creationId xmlns:a16="http://schemas.microsoft.com/office/drawing/2014/main" id="{7CFD237C-0161-4D1F-E9B5-BE6497D95A0D}"/>
              </a:ext>
            </a:extLst>
          </p:cNvPr>
          <p:cNvGraphicFramePr>
            <a:graphicFrameLocks noGrp="1"/>
          </p:cNvGraphicFramePr>
          <p:nvPr>
            <p:extLst>
              <p:ext uri="{D42A27DB-BD31-4B8C-83A1-F6EECF244321}">
                <p14:modId xmlns:p14="http://schemas.microsoft.com/office/powerpoint/2010/main" val="3123390333"/>
              </p:ext>
            </p:extLst>
          </p:nvPr>
        </p:nvGraphicFramePr>
        <p:xfrm>
          <a:off x="7101973" y="3060700"/>
          <a:ext cx="4112128" cy="1425580"/>
        </p:xfrm>
        <a:graphic>
          <a:graphicData uri="http://schemas.openxmlformats.org/drawingml/2006/table">
            <a:tbl>
              <a:tblPr firstRow="1" bandRow="1">
                <a:tableStyleId>{9D7B26C5-4107-4FEC-AEDC-1716B250A1EF}</a:tableStyleId>
              </a:tblPr>
              <a:tblGrid>
                <a:gridCol w="3351647">
                  <a:extLst>
                    <a:ext uri="{9D8B030D-6E8A-4147-A177-3AD203B41FA5}">
                      <a16:colId xmlns:a16="http://schemas.microsoft.com/office/drawing/2014/main" val="242685310"/>
                    </a:ext>
                  </a:extLst>
                </a:gridCol>
                <a:gridCol w="760481">
                  <a:extLst>
                    <a:ext uri="{9D8B030D-6E8A-4147-A177-3AD203B41FA5}">
                      <a16:colId xmlns:a16="http://schemas.microsoft.com/office/drawing/2014/main" val="579669791"/>
                    </a:ext>
                  </a:extLst>
                </a:gridCol>
              </a:tblGrid>
              <a:tr h="356395">
                <a:tc>
                  <a:txBody>
                    <a:bodyPr/>
                    <a:lstStyle/>
                    <a:p>
                      <a:pPr algn="l"/>
                      <a:r>
                        <a:rPr lang="en-US" sz="1400" b="0" dirty="0">
                          <a:solidFill>
                            <a:schemeClr val="accent6"/>
                          </a:solidFill>
                        </a:rPr>
                        <a:t>Monthly contribution</a:t>
                      </a:r>
                    </a:p>
                  </a:txBody>
                  <a:tcPr marL="0" marR="274320" marT="0" marB="0" anchor="ctr">
                    <a:lnL>
                      <a:noFill/>
                    </a:lnL>
                    <a:lnR w="3175" cap="flat" cmpd="sng" algn="ctr">
                      <a:noFill/>
                      <a:prstDash val="solid"/>
                      <a:round/>
                      <a:headEnd type="none" w="med" len="med"/>
                      <a:tailEnd type="none" w="med" len="med"/>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a:solidFill>
                            <a:schemeClr val="accent6"/>
                          </a:solidFill>
                        </a:rPr>
                        <a:t>$100</a:t>
                      </a:r>
                    </a:p>
                  </a:txBody>
                  <a:tcPr marL="0" marR="0" marT="0" marB="0" anchor="ctr">
                    <a:lnL w="3175" cap="flat" cmpd="sng" algn="ctr">
                      <a:noFill/>
                      <a:prstDash val="solid"/>
                      <a:round/>
                      <a:headEnd type="none" w="med" len="med"/>
                      <a:tailEnd type="none" w="med" len="med"/>
                    </a:lnL>
                    <a:lnR>
                      <a:noFill/>
                    </a:lnR>
                    <a:lnT w="12700" cmpd="sng">
                      <a:noFill/>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03502"/>
                  </a:ext>
                </a:extLst>
              </a:tr>
              <a:tr h="356395">
                <a:tc>
                  <a:txBody>
                    <a:bodyPr/>
                    <a:lstStyle/>
                    <a:p>
                      <a:pPr algn="l"/>
                      <a:r>
                        <a:rPr lang="en-US" sz="1400" b="0" dirty="0">
                          <a:solidFill>
                            <a:schemeClr val="accent6"/>
                          </a:solidFill>
                        </a:rPr>
                        <a:t>Balance at the end of the first year</a:t>
                      </a:r>
                    </a:p>
                  </a:txBody>
                  <a:tcPr marL="0" marR="274320" marT="0" marB="0" anchor="ctr">
                    <a:lnL>
                      <a:noFill/>
                    </a:lnL>
                    <a:lnR w="3175"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$1,200</a:t>
                      </a:r>
                    </a:p>
                  </a:txBody>
                  <a:tcPr marL="0" marR="0" marT="0" marB="0" anchor="ctr">
                    <a:lnL w="3175" cap="flat" cmpd="sng" algn="ctr">
                      <a:no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096359"/>
                  </a:ext>
                </a:extLst>
              </a:tr>
              <a:tr h="356395">
                <a:tc>
                  <a:txBody>
                    <a:bodyPr/>
                    <a:lstStyle/>
                    <a:p>
                      <a:pPr algn="l"/>
                      <a:r>
                        <a:rPr lang="en-US" sz="1400" b="0" dirty="0">
                          <a:solidFill>
                            <a:schemeClr val="accent6"/>
                          </a:solidFill>
                        </a:rPr>
                        <a:t>Balance at age 65</a:t>
                      </a:r>
                    </a:p>
                  </a:txBody>
                  <a:tcPr marL="0" marR="274320" marT="0" marB="0" anchor="ctr">
                    <a:lnL>
                      <a:noFill/>
                    </a:lnL>
                    <a:lnR w="3175"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$33,800</a:t>
                      </a:r>
                    </a:p>
                  </a:txBody>
                  <a:tcPr marL="0" marR="0" marT="0" marB="0" anchor="ctr">
                    <a:lnL w="3175" cap="flat" cmpd="sng" algn="ctr">
                      <a:no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246369"/>
                  </a:ext>
                </a:extLst>
              </a:tr>
              <a:tr h="356395">
                <a:tc>
                  <a:txBody>
                    <a:bodyPr/>
                    <a:lstStyle/>
                    <a:p>
                      <a:pPr algn="l"/>
                      <a:r>
                        <a:rPr lang="en-US" sz="1400" b="0" dirty="0">
                          <a:solidFill>
                            <a:schemeClr val="accent6"/>
                          </a:solidFill>
                        </a:rPr>
                        <a:t>Annual income tax savings</a:t>
                      </a:r>
                    </a:p>
                  </a:txBody>
                  <a:tcPr marL="0" marR="274320" marT="0" marB="0" anchor="ctr">
                    <a:lnL>
                      <a:noFill/>
                    </a:lnL>
                    <a:lnR w="3175"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$356*</a:t>
                      </a:r>
                    </a:p>
                  </a:txBody>
                  <a:tcPr marL="0" marR="0" marT="0" marB="0" anchor="ctr">
                    <a:lnL w="3175" cap="flat" cmpd="sng" algn="ctr">
                      <a:no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74189"/>
                  </a:ext>
                </a:extLst>
              </a:tr>
            </a:tbl>
          </a:graphicData>
        </a:graphic>
      </p:graphicFrame>
      <p:cxnSp>
        <p:nvCxnSpPr>
          <p:cNvPr id="17" name="Straight Connector 16">
            <a:extLst>
              <a:ext uri="{FF2B5EF4-FFF2-40B4-BE49-F238E27FC236}">
                <a16:creationId xmlns:a16="http://schemas.microsoft.com/office/drawing/2014/main" id="{F27FA5DF-1EB8-B13D-C9DD-51A4E17FAAA9}"/>
              </a:ext>
            </a:extLst>
          </p:cNvPr>
          <p:cNvCxnSpPr/>
          <p:nvPr/>
        </p:nvCxnSpPr>
        <p:spPr bwMode="gray">
          <a:xfrm>
            <a:off x="7121525" y="4634498"/>
            <a:ext cx="457200" cy="0"/>
          </a:xfrm>
          <a:prstGeom prst="line">
            <a:avLst/>
          </a:prstGeom>
          <a:ln w="317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7758CFD6-E4DA-962C-0354-3E7B830882D9}"/>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161" t="17454" r="17586" b="14725"/>
          <a:stretch/>
        </p:blipFill>
        <p:spPr>
          <a:xfrm flipH="1">
            <a:off x="10015854" y="1094929"/>
            <a:ext cx="1859280" cy="1994346"/>
          </a:xfrm>
          <a:prstGeom prst="rect">
            <a:avLst/>
          </a:prstGeom>
        </p:spPr>
      </p:pic>
      <p:sp>
        <p:nvSpPr>
          <p:cNvPr id="20" name="TextBox 19">
            <a:extLst>
              <a:ext uri="{FF2B5EF4-FFF2-40B4-BE49-F238E27FC236}">
                <a16:creationId xmlns:a16="http://schemas.microsoft.com/office/drawing/2014/main" id="{BAC355AD-90BD-6787-401D-EFC100D60FD9}"/>
              </a:ext>
            </a:extLst>
          </p:cNvPr>
          <p:cNvSpPr txBox="1"/>
          <p:nvPr/>
        </p:nvSpPr>
        <p:spPr bwMode="gray">
          <a:xfrm>
            <a:off x="7089942" y="838200"/>
            <a:ext cx="3750777" cy="2077720"/>
          </a:xfrm>
          <a:prstGeom prst="rect">
            <a:avLst/>
          </a:prstGeom>
          <a:noFill/>
        </p:spPr>
        <p:txBody>
          <a:bodyPr vert="horz" wrap="square" lIns="0" tIns="0" rIns="0" bIns="0" rtlCol="0" anchor="t" anchorCtr="0">
            <a:noAutofit/>
          </a:bodyPr>
          <a:lstStyle/>
          <a:p>
            <a:pPr marL="0" marR="0">
              <a:spcBef>
                <a:spcPts val="0"/>
              </a:spcBef>
              <a:spcAft>
                <a:spcPts val="0"/>
              </a:spcAft>
            </a:pPr>
            <a:r>
              <a:rPr lang="en-US" b="1" kern="0" dirty="0">
                <a:solidFill>
                  <a:schemeClr val="accent6"/>
                </a:solidFill>
                <a:latin typeface="Arial" panose="020B0604020202020204" pitchFamily="34" charset="0"/>
                <a:ea typeface="Times New Roman" panose="02020603050405020304" pitchFamily="18" charset="0"/>
              </a:rPr>
              <a:t>An example of savings potential</a:t>
            </a:r>
            <a:endParaRPr lang="en-US" b="1" kern="0" dirty="0">
              <a:solidFill>
                <a:schemeClr val="accent6"/>
              </a:solidFill>
              <a:effectLst/>
              <a:latin typeface="Arial" panose="020B0604020202020204" pitchFamily="34" charset="0"/>
              <a:ea typeface="Times New Roman" panose="02020603050405020304" pitchFamily="18" charset="0"/>
            </a:endParaRPr>
          </a:p>
          <a:p>
            <a:pPr marL="0" marR="0">
              <a:spcBef>
                <a:spcPts val="1200"/>
              </a:spcBef>
              <a:spcAft>
                <a:spcPts val="0"/>
              </a:spcAft>
            </a:pPr>
            <a:r>
              <a:rPr lang="en-US" sz="1400" b="1" kern="0" dirty="0">
                <a:solidFill>
                  <a:schemeClr val="accent6"/>
                </a:solidFill>
                <a:effectLst/>
                <a:latin typeface="Arial" panose="020B0604020202020204" pitchFamily="34" charset="0"/>
                <a:ea typeface="Times New Roman" panose="02020603050405020304" pitchFamily="18" charset="0"/>
              </a:rPr>
              <a:t>Here’s how much Jai, age 27, </a:t>
            </a:r>
            <a:r>
              <a:rPr lang="en-US" sz="1400" b="1" kern="0" dirty="0">
                <a:solidFill>
                  <a:schemeClr val="accent6"/>
                </a:solidFill>
                <a:latin typeface="Arial" panose="020B0604020202020204" pitchFamily="34" charset="0"/>
                <a:ea typeface="Times New Roman" panose="02020603050405020304" pitchFamily="18" charset="0"/>
              </a:rPr>
              <a:t>could save</a:t>
            </a:r>
            <a:r>
              <a:rPr lang="en-US" sz="1400" b="1" kern="0" dirty="0">
                <a:solidFill>
                  <a:schemeClr val="accent6"/>
                </a:solidFill>
                <a:effectLst/>
                <a:latin typeface="Arial" panose="020B0604020202020204" pitchFamily="34" charset="0"/>
                <a:ea typeface="Times New Roman" panose="02020603050405020304" pitchFamily="18" charset="0"/>
              </a:rPr>
              <a:t> with her HSA</a:t>
            </a:r>
          </a:p>
          <a:p>
            <a:pPr marL="0" marR="0">
              <a:lnSpc>
                <a:spcPct val="110000"/>
              </a:lnSpc>
              <a:spcBef>
                <a:spcPts val="600"/>
              </a:spcBef>
              <a:spcAft>
                <a:spcPts val="0"/>
              </a:spcAft>
            </a:pPr>
            <a:r>
              <a:rPr lang="en-US" sz="1400" kern="0" dirty="0">
                <a:solidFill>
                  <a:schemeClr val="accent6"/>
                </a:solidFill>
                <a:effectLst/>
                <a:latin typeface="Arial" panose="020B0604020202020204" pitchFamily="34" charset="0"/>
                <a:ea typeface="Times New Roman" panose="02020603050405020304" pitchFamily="18" charset="0"/>
              </a:rPr>
              <a:t>Because she hasn’t had many medical expenses, </a:t>
            </a:r>
            <a:r>
              <a:rPr lang="en-US" sz="1400" kern="0" dirty="0">
                <a:solidFill>
                  <a:schemeClr val="accent6"/>
                </a:solidFill>
                <a:latin typeface="Arial" panose="020B0604020202020204" pitchFamily="34" charset="0"/>
                <a:ea typeface="Times New Roman" panose="02020603050405020304" pitchFamily="18" charset="0"/>
              </a:rPr>
              <a:t>Jai</a:t>
            </a:r>
            <a:r>
              <a:rPr lang="en-US" sz="1400" kern="0" dirty="0">
                <a:solidFill>
                  <a:schemeClr val="accent6"/>
                </a:solidFill>
                <a:effectLst/>
                <a:latin typeface="Arial" panose="020B0604020202020204" pitchFamily="34" charset="0"/>
                <a:ea typeface="Times New Roman" panose="02020603050405020304" pitchFamily="18" charset="0"/>
              </a:rPr>
              <a:t> decided not to touch her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HSA balance during her first year. Once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she turns 40, she begins using $500 </a:t>
            </a:r>
            <a:br>
              <a:rPr lang="en-US" sz="1400" kern="0" dirty="0">
                <a:solidFill>
                  <a:schemeClr val="accent6"/>
                </a:solidFill>
                <a:effectLst/>
                <a:latin typeface="Arial" panose="020B0604020202020204" pitchFamily="34" charset="0"/>
                <a:ea typeface="Times New Roman" panose="02020603050405020304" pitchFamily="18" charset="0"/>
              </a:rPr>
            </a:br>
            <a:r>
              <a:rPr lang="en-US" sz="1400" kern="0" dirty="0">
                <a:solidFill>
                  <a:schemeClr val="accent6"/>
                </a:solidFill>
                <a:effectLst/>
                <a:latin typeface="Arial" panose="020B0604020202020204" pitchFamily="34" charset="0"/>
                <a:ea typeface="Times New Roman" panose="02020603050405020304" pitchFamily="18" charset="0"/>
              </a:rPr>
              <a:t>each year to cover her health costs.</a:t>
            </a:r>
            <a:endParaRPr lang="en-US" sz="1200" dirty="0">
              <a:solidFill>
                <a:schemeClr val="accent6"/>
              </a:solidFill>
              <a:effectLst/>
              <a:latin typeface="+mj-lt"/>
              <a:ea typeface="Times New Roman" panose="02020603050405020304" pitchFamily="18" charset="0"/>
            </a:endParaRPr>
          </a:p>
        </p:txBody>
      </p:sp>
      <p:pic>
        <p:nvPicPr>
          <p:cNvPr id="22" name="Picture 21">
            <a:extLst>
              <a:ext uri="{FF2B5EF4-FFF2-40B4-BE49-F238E27FC236}">
                <a16:creationId xmlns:a16="http://schemas.microsoft.com/office/drawing/2014/main" id="{AC9D1D51-2568-A9AE-F612-07782276D49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7109037" y="4859263"/>
            <a:ext cx="548640" cy="5486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365C41A-D877-CD59-E3C5-F29C482796BA}"/>
              </a:ext>
            </a:extLst>
          </p:cNvPr>
          <p:cNvSpPr txBox="1"/>
          <p:nvPr/>
        </p:nvSpPr>
        <p:spPr>
          <a:xfrm>
            <a:off x="457200" y="571501"/>
            <a:ext cx="3886200" cy="381000"/>
          </a:xfrm>
          <a:prstGeom prst="rect">
            <a:avLst/>
          </a:prstGeom>
        </p:spPr>
        <p:txBody>
          <a:bodyPr vert="horz" wrap="square" lIns="0" tIns="0" rIns="0" bIns="0" rtlCol="0" anchor="t" anchorCtr="0">
            <a:noAutofit/>
          </a:bodyPr>
          <a:lstStyle/>
          <a:p>
            <a:r>
              <a:rPr lang="en-US" sz="2800" b="1" dirty="0">
                <a:solidFill>
                  <a:schemeClr val="accent6"/>
                </a:solidFill>
              </a:rPr>
              <a:t>Contribute</a:t>
            </a:r>
          </a:p>
        </p:txBody>
      </p:sp>
      <p:sp>
        <p:nvSpPr>
          <p:cNvPr id="2" name="Rectangle 1">
            <a:extLst>
              <a:ext uri="{FF2B5EF4-FFF2-40B4-BE49-F238E27FC236}">
                <a16:creationId xmlns:a16="http://schemas.microsoft.com/office/drawing/2014/main" id="{90DF9DA0-FC26-F7F0-BCAD-2B3B408DF181}"/>
              </a:ext>
            </a:extLst>
          </p:cNvPr>
          <p:cNvSpPr/>
          <p:nvPr/>
        </p:nvSpPr>
        <p:spPr bwMode="gray">
          <a:xfrm>
            <a:off x="4648200" y="1456173"/>
            <a:ext cx="7543800" cy="4066406"/>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5" name="object 2">
            <a:extLst>
              <a:ext uri="{FF2B5EF4-FFF2-40B4-BE49-F238E27FC236}">
                <a16:creationId xmlns:a16="http://schemas.microsoft.com/office/drawing/2014/main" id="{57E01B0F-683E-3B43-4194-1170F64A1709}"/>
              </a:ext>
            </a:extLst>
          </p:cNvPr>
          <p:cNvSpPr txBox="1"/>
          <p:nvPr/>
        </p:nvSpPr>
        <p:spPr>
          <a:xfrm>
            <a:off x="5029200" y="1740336"/>
            <a:ext cx="6702425" cy="332680"/>
          </a:xfrm>
          <a:prstGeom prst="rect">
            <a:avLst/>
          </a:prstGeom>
        </p:spPr>
        <p:txBody>
          <a:bodyPr vert="horz" wrap="square" lIns="0" tIns="0" rIns="0" bIns="0" rtlCol="0" anchor="t" anchorCtr="0">
            <a:noAutofit/>
          </a:bodyPr>
          <a:lstStyle/>
          <a:p>
            <a:pPr marL="0" marR="0">
              <a:spcBef>
                <a:spcPts val="1200"/>
              </a:spcBef>
              <a:spcAft>
                <a:spcPts val="0"/>
              </a:spcAft>
            </a:pPr>
            <a:r>
              <a:rPr lang="en-US" sz="1600" b="1" dirty="0">
                <a:solidFill>
                  <a:schemeClr val="accent6"/>
                </a:solidFill>
                <a:effectLst/>
                <a:latin typeface="Arial" panose="020B0604020202020204" pitchFamily="34" charset="0"/>
                <a:ea typeface="Times New Roman" panose="02020603050405020304" pitchFamily="18" charset="0"/>
              </a:rPr>
              <a:t>Health savings account contribution summary </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C0BBF02-5B3D-2853-1D75-B3A67A3D31E0}"/>
              </a:ext>
            </a:extLst>
          </p:cNvPr>
          <p:cNvGraphicFramePr>
            <a:graphicFrameLocks noGrp="1"/>
          </p:cNvGraphicFramePr>
          <p:nvPr>
            <p:extLst>
              <p:ext uri="{D42A27DB-BD31-4B8C-83A1-F6EECF244321}">
                <p14:modId xmlns:p14="http://schemas.microsoft.com/office/powerpoint/2010/main" val="3887489921"/>
              </p:ext>
            </p:extLst>
          </p:nvPr>
        </p:nvGraphicFramePr>
        <p:xfrm>
          <a:off x="5057775" y="2093217"/>
          <a:ext cx="6673850" cy="2334768"/>
        </p:xfrm>
        <a:graphic>
          <a:graphicData uri="http://schemas.openxmlformats.org/drawingml/2006/table">
            <a:tbl>
              <a:tblPr firstRow="1" bandRow="1">
                <a:tableStyleId>{9D7B26C5-4107-4FEC-AEDC-1716B250A1EF}</a:tableStyleId>
              </a:tblPr>
              <a:tblGrid>
                <a:gridCol w="3684262">
                  <a:extLst>
                    <a:ext uri="{9D8B030D-6E8A-4147-A177-3AD203B41FA5}">
                      <a16:colId xmlns:a16="http://schemas.microsoft.com/office/drawing/2014/main" val="1308982349"/>
                    </a:ext>
                  </a:extLst>
                </a:gridCol>
                <a:gridCol w="1494794">
                  <a:extLst>
                    <a:ext uri="{9D8B030D-6E8A-4147-A177-3AD203B41FA5}">
                      <a16:colId xmlns:a16="http://schemas.microsoft.com/office/drawing/2014/main" val="242685310"/>
                    </a:ext>
                  </a:extLst>
                </a:gridCol>
                <a:gridCol w="1494794">
                  <a:extLst>
                    <a:ext uri="{9D8B030D-6E8A-4147-A177-3AD203B41FA5}">
                      <a16:colId xmlns:a16="http://schemas.microsoft.com/office/drawing/2014/main" val="579669791"/>
                    </a:ext>
                  </a:extLst>
                </a:gridCol>
              </a:tblGrid>
              <a:tr h="579635">
                <a:tc>
                  <a:txBody>
                    <a:bodyPr/>
                    <a:lstStyle/>
                    <a:p>
                      <a:pPr algn="l"/>
                      <a:r>
                        <a:rPr lang="en-US" sz="1400" b="1" dirty="0">
                          <a:solidFill>
                            <a:schemeClr val="accent6"/>
                          </a:solidFill>
                          <a:effectLst/>
                          <a:latin typeface="Arial" panose="020B0604020202020204" pitchFamily="34" charset="0"/>
                          <a:ea typeface="Times New Roman" panose="02020603050405020304" pitchFamily="18" charset="0"/>
                        </a:rPr>
                        <a:t>IRS 2025 contribution limits </a:t>
                      </a:r>
                      <a:endParaRPr lang="en-US" sz="1400" b="0" dirty="0">
                        <a:solidFill>
                          <a:schemeClr val="accent6"/>
                        </a:solidFill>
                      </a:endParaRPr>
                    </a:p>
                  </a:txBody>
                  <a:tcPr marL="0" marR="0" marT="182880" marB="91440" anchor="b">
                    <a:lnL>
                      <a:noFill/>
                    </a:lnL>
                    <a:lnR w="12700" cap="flat" cmpd="sng" algn="ctr">
                      <a:solidFill>
                        <a:schemeClr val="accent6"/>
                      </a:solidFill>
                      <a:prstDash val="solid"/>
                      <a:round/>
                      <a:headEnd type="none" w="med" len="med"/>
                      <a:tailEnd type="none" w="med" len="med"/>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b="1" dirty="0">
                          <a:solidFill>
                            <a:schemeClr val="accent6"/>
                          </a:solidFill>
                        </a:rPr>
                        <a:t>Individual </a:t>
                      </a:r>
                      <a:br>
                        <a:rPr lang="en-US" sz="1400" b="1" dirty="0">
                          <a:solidFill>
                            <a:schemeClr val="accent6"/>
                          </a:solidFill>
                        </a:rPr>
                      </a:br>
                      <a:r>
                        <a:rPr lang="en-US" sz="1400" b="1" dirty="0">
                          <a:solidFill>
                            <a:schemeClr val="accent6"/>
                          </a:solidFill>
                        </a:rPr>
                        <a:t>coverage</a:t>
                      </a:r>
                    </a:p>
                  </a:txBody>
                  <a:tcPr marL="0" marR="0" marT="182880" marB="91440"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ct val="90000"/>
                        </a:lnSpc>
                      </a:pPr>
                      <a:r>
                        <a:rPr lang="en-US" sz="1400" b="1" kern="1200" dirty="0">
                          <a:solidFill>
                            <a:schemeClr val="accent6"/>
                          </a:solidFill>
                          <a:latin typeface="+mn-lt"/>
                          <a:ea typeface="+mn-ea"/>
                          <a:cs typeface="+mn-cs"/>
                        </a:rPr>
                        <a:t>Family</a:t>
                      </a:r>
                      <a:br>
                        <a:rPr lang="en-US" sz="1400" b="1" kern="1200" dirty="0">
                          <a:solidFill>
                            <a:schemeClr val="accent6"/>
                          </a:solidFill>
                          <a:latin typeface="+mn-lt"/>
                          <a:ea typeface="+mn-ea"/>
                          <a:cs typeface="+mn-cs"/>
                        </a:rPr>
                      </a:br>
                      <a:r>
                        <a:rPr lang="en-US" sz="1400" b="1" kern="1200" dirty="0">
                          <a:solidFill>
                            <a:schemeClr val="accent6"/>
                          </a:solidFill>
                          <a:latin typeface="+mn-lt"/>
                          <a:ea typeface="+mn-ea"/>
                          <a:cs typeface="+mn-cs"/>
                        </a:rPr>
                        <a:t>coverage</a:t>
                      </a:r>
                    </a:p>
                  </a:txBody>
                  <a:tcPr marL="0" marR="0" marT="182880" marB="91440" anchor="b">
                    <a:lnL w="12700" cap="flat" cmpd="sng" algn="ctr">
                      <a:solidFill>
                        <a:schemeClr val="accent6"/>
                      </a:solidFill>
                      <a:prstDash val="solid"/>
                      <a:round/>
                      <a:headEnd type="none" w="med" len="med"/>
                      <a:tailEnd type="none" w="med" len="med"/>
                    </a:lnL>
                    <a:lnR>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03502"/>
                  </a:ext>
                </a:extLst>
              </a:tr>
              <a:tr h="429359">
                <a:tc>
                  <a:txBody>
                    <a:bodyPr/>
                    <a:lstStyle/>
                    <a:p>
                      <a:pPr algn="l"/>
                      <a:r>
                        <a:rPr lang="en-US" sz="1400" b="0" dirty="0">
                          <a:solidFill>
                            <a:schemeClr val="accent6"/>
                          </a:solidFill>
                        </a:rPr>
                        <a:t>Maximum HSA contribution level</a:t>
                      </a:r>
                    </a:p>
                  </a:txBody>
                  <a:tcPr marL="0" marR="0" marT="137160" marB="137160">
                    <a:lnL>
                      <a:noFill/>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6"/>
                          </a:solidFill>
                        </a:rPr>
                        <a:t>$4,300</a:t>
                      </a:r>
                    </a:p>
                  </a:txBody>
                  <a:tcPr marL="0" marR="0" marT="137160" marB="1371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$8,550</a:t>
                      </a:r>
                    </a:p>
                  </a:txBody>
                  <a:tcPr marL="0" marR="0" marT="137160" marB="137160">
                    <a:lnL w="12700" cap="flat" cmpd="sng" algn="ctr">
                      <a:solidFill>
                        <a:schemeClr val="accent6"/>
                      </a:solid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096359"/>
                  </a:ext>
                </a:extLst>
              </a:tr>
              <a:tr h="617204">
                <a:tc>
                  <a:txBody>
                    <a:bodyPr/>
                    <a:lstStyle/>
                    <a:p>
                      <a:pPr algn="l"/>
                      <a:r>
                        <a:rPr lang="en-US" sz="1400" b="0" dirty="0">
                          <a:solidFill>
                            <a:schemeClr val="accent6"/>
                          </a:solidFill>
                        </a:rPr>
                        <a:t>Minimum deductible for qualifying high deductible health plan (HDHP)</a:t>
                      </a:r>
                    </a:p>
                  </a:txBody>
                  <a:tcPr marL="0" marR="0" marT="137160" marB="137160">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6"/>
                          </a:solidFill>
                        </a:rPr>
                        <a:t>$1,650</a:t>
                      </a:r>
                    </a:p>
                  </a:txBody>
                  <a:tcPr marL="0" marR="0" marT="137160" marB="1371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$3,300</a:t>
                      </a:r>
                    </a:p>
                  </a:txBody>
                  <a:tcPr marL="0" marR="0" marT="137160" marB="137160">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246369"/>
                  </a:ext>
                </a:extLst>
              </a:tr>
              <a:tr h="429359">
                <a:tc>
                  <a:txBody>
                    <a:bodyPr/>
                    <a:lstStyle/>
                    <a:p>
                      <a:pPr algn="l"/>
                      <a:r>
                        <a:rPr lang="en-US" sz="1400" b="0" dirty="0">
                          <a:solidFill>
                            <a:schemeClr val="accent6"/>
                          </a:solidFill>
                        </a:rPr>
                        <a:t>Maximum out-of-pocket expenses for HDHP</a:t>
                      </a:r>
                    </a:p>
                  </a:txBody>
                  <a:tcPr marL="0" marR="0" marT="137160" marB="137160">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6"/>
                          </a:solidFill>
                        </a:rPr>
                        <a:t>$8,300</a:t>
                      </a:r>
                    </a:p>
                  </a:txBody>
                  <a:tcPr marL="0" marR="0" marT="137160" marB="13716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6"/>
                          </a:solidFill>
                        </a:rPr>
                        <a:t>$16,600</a:t>
                      </a:r>
                    </a:p>
                  </a:txBody>
                  <a:tcPr marL="0" marR="0" marT="137160" marB="137160">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74189"/>
                  </a:ext>
                </a:extLst>
              </a:tr>
            </a:tbl>
          </a:graphicData>
        </a:graphic>
      </p:graphicFrame>
      <p:sp>
        <p:nvSpPr>
          <p:cNvPr id="9" name="Rectangle 8">
            <a:extLst>
              <a:ext uri="{FF2B5EF4-FFF2-40B4-BE49-F238E27FC236}">
                <a16:creationId xmlns:a16="http://schemas.microsoft.com/office/drawing/2014/main" id="{3485DD8F-F0CA-68B1-4595-65F5BF6B68E8}"/>
              </a:ext>
            </a:extLst>
          </p:cNvPr>
          <p:cNvSpPr/>
          <p:nvPr/>
        </p:nvSpPr>
        <p:spPr bwMode="gray">
          <a:xfrm>
            <a:off x="5707079" y="4599065"/>
            <a:ext cx="6024546" cy="696686"/>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pPr>
            <a:r>
              <a:rPr lang="en-US" sz="1600" b="1" kern="0" dirty="0">
                <a:solidFill>
                  <a:schemeClr val="accent6"/>
                </a:solidFill>
                <a:effectLst/>
                <a:latin typeface="Arial" panose="020B0604020202020204" pitchFamily="34" charset="0"/>
                <a:ea typeface="Times New Roman" panose="02020603050405020304" pitchFamily="18" charset="0"/>
              </a:rPr>
              <a:t>Curious how much you’re able to contribute? </a:t>
            </a:r>
            <a:br>
              <a:rPr lang="en-US" sz="1600" b="1" kern="0" dirty="0">
                <a:solidFill>
                  <a:schemeClr val="accent6"/>
                </a:solidFill>
                <a:effectLst/>
                <a:latin typeface="Arial" panose="020B0604020202020204" pitchFamily="34" charset="0"/>
                <a:ea typeface="Times New Roman" panose="02020603050405020304" pitchFamily="18" charset="0"/>
              </a:rPr>
            </a:br>
            <a:r>
              <a:rPr lang="en-US" sz="1600" b="1" kern="0" dirty="0">
                <a:solidFill>
                  <a:schemeClr val="accent6"/>
                </a:solidFill>
                <a:effectLst/>
                <a:latin typeface="Arial" panose="020B0604020202020204" pitchFamily="34" charset="0"/>
                <a:ea typeface="Times New Roman" panose="02020603050405020304" pitchFamily="18" charset="0"/>
              </a:rPr>
              <a:t>View this year’s contribution limits at optumfinancial.com.</a:t>
            </a:r>
            <a:endParaRPr lang="en-US" sz="1600" b="1" dirty="0">
              <a:solidFill>
                <a:schemeClr val="accent6"/>
              </a:solidFill>
              <a:effectLst/>
              <a:latin typeface="Times New Roman" panose="02020603050405020304" pitchFamily="18" charset="0"/>
              <a:ea typeface="Times New Roman" panose="02020603050405020304" pitchFamily="18" charset="0"/>
            </a:endParaRPr>
          </a:p>
        </p:txBody>
      </p:sp>
      <p:sp>
        <p:nvSpPr>
          <p:cNvPr id="10" name="object 2">
            <a:extLst>
              <a:ext uri="{FF2B5EF4-FFF2-40B4-BE49-F238E27FC236}">
                <a16:creationId xmlns:a16="http://schemas.microsoft.com/office/drawing/2014/main" id="{2F83B438-8D6D-6EDE-624F-12EBB733E96B}"/>
              </a:ext>
            </a:extLst>
          </p:cNvPr>
          <p:cNvSpPr txBox="1"/>
          <p:nvPr/>
        </p:nvSpPr>
        <p:spPr>
          <a:xfrm>
            <a:off x="457200" y="1545072"/>
            <a:ext cx="3886200" cy="3784601"/>
          </a:xfrm>
          <a:prstGeom prst="rect">
            <a:avLst/>
          </a:prstGeom>
        </p:spPr>
        <p:txBody>
          <a:bodyPr vert="horz" wrap="square" lIns="0" tIns="0" rIns="0" bIns="0" rtlCol="0" anchor="t" anchorCtr="0">
            <a:noAutofit/>
          </a:bodyPr>
          <a:lstStyle/>
          <a:p>
            <a:pPr marL="0" marR="0">
              <a:spcBef>
                <a:spcPts val="1200"/>
              </a:spcBef>
              <a:spcAft>
                <a:spcPts val="0"/>
              </a:spcAft>
            </a:pPr>
            <a:r>
              <a:rPr lang="en-US" sz="1600" b="1" dirty="0">
                <a:effectLst/>
                <a:latin typeface="Arial" panose="020B0604020202020204" pitchFamily="34" charset="0"/>
                <a:ea typeface="Times New Roman" panose="02020603050405020304" pitchFamily="18" charset="0"/>
              </a:rPr>
              <a:t>Things to consider when choosing </a:t>
            </a:r>
            <a:br>
              <a:rPr lang="en-US" sz="1600" b="1" dirty="0">
                <a:effectLst/>
                <a:latin typeface="Arial" panose="020B0604020202020204" pitchFamily="34" charset="0"/>
                <a:ea typeface="Times New Roman" panose="02020603050405020304" pitchFamily="18" charset="0"/>
              </a:rPr>
            </a:br>
            <a:r>
              <a:rPr lang="en-US" sz="1600" b="1" dirty="0">
                <a:effectLst/>
                <a:latin typeface="Arial" panose="020B0604020202020204" pitchFamily="34" charset="0"/>
                <a:ea typeface="Times New Roman" panose="02020603050405020304" pitchFamily="18" charset="0"/>
              </a:rPr>
              <a:t>your contribution amount:</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Do you have any ongoing prescriptions?</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Do you have any planned procedures </a:t>
            </a:r>
            <a:br>
              <a:rPr lang="en-US" sz="1600" dirty="0">
                <a:effectLst/>
                <a:latin typeface="Arial" panose="020B0604020202020204" pitchFamily="34" charset="0"/>
                <a:ea typeface="Times New Roman" panose="02020603050405020304" pitchFamily="18" charset="0"/>
              </a:rPr>
            </a:br>
            <a:r>
              <a:rPr lang="en-US" sz="1600" dirty="0">
                <a:effectLst/>
                <a:latin typeface="Arial" panose="020B0604020202020204" pitchFamily="34" charset="0"/>
                <a:ea typeface="Times New Roman" panose="02020603050405020304" pitchFamily="18" charset="0"/>
              </a:rPr>
              <a:t>or surgeries?</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Is someone in your family getting braces?</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How much is your health plan deductible?</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Are you considering starting a family?</a:t>
            </a:r>
            <a:endParaRPr lang="en-US" sz="1600" dirty="0">
              <a:effectLst/>
              <a:latin typeface="Times New Roman" panose="02020603050405020304" pitchFamily="18" charset="0"/>
              <a:ea typeface="Times New Roman" panose="02020603050405020304" pitchFamily="18" charset="0"/>
            </a:endParaRPr>
          </a:p>
          <a:p>
            <a:pPr marL="0" marR="0">
              <a:spcBef>
                <a:spcPts val="1800"/>
              </a:spcBef>
              <a:spcAft>
                <a:spcPts val="0"/>
              </a:spcAft>
            </a:pPr>
            <a:r>
              <a:rPr lang="en-US" sz="1600" dirty="0">
                <a:effectLst/>
                <a:latin typeface="Arial" panose="020B0604020202020204" pitchFamily="34" charset="0"/>
                <a:ea typeface="Times New Roman" panose="02020603050405020304" pitchFamily="18" charset="0"/>
              </a:rPr>
              <a:t>When do you plan to retire?</a:t>
            </a:r>
            <a:endParaRPr lang="en-US" sz="1600" dirty="0">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44A1DAB8-B922-416A-4187-F2A2547049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743" y="4726422"/>
            <a:ext cx="548640" cy="5486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FD32C9-0294-8AC3-F02E-CACD720868DE}"/>
              </a:ext>
            </a:extLst>
          </p:cNvPr>
          <p:cNvSpPr/>
          <p:nvPr/>
        </p:nvSpPr>
        <p:spPr bwMode="gray">
          <a:xfrm>
            <a:off x="7073900" y="0"/>
            <a:ext cx="5118099" cy="599440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chemeClr val="accent6"/>
              </a:solidFill>
            </a:endParaRPr>
          </a:p>
        </p:txBody>
      </p:sp>
      <p:sp>
        <p:nvSpPr>
          <p:cNvPr id="12" name="object 2">
            <a:extLst>
              <a:ext uri="{FF2B5EF4-FFF2-40B4-BE49-F238E27FC236}">
                <a16:creationId xmlns:a16="http://schemas.microsoft.com/office/drawing/2014/main" id="{B365C41A-D877-CD59-E3C5-F29C482796BA}"/>
              </a:ext>
            </a:extLst>
          </p:cNvPr>
          <p:cNvSpPr txBox="1"/>
          <p:nvPr/>
        </p:nvSpPr>
        <p:spPr>
          <a:xfrm>
            <a:off x="457199" y="546100"/>
            <a:ext cx="6458607" cy="4644135"/>
          </a:xfrm>
          <a:prstGeom prst="rect">
            <a:avLst/>
          </a:prstGeom>
        </p:spPr>
        <p:txBody>
          <a:bodyPr vert="horz" wrap="square" lIns="0" tIns="12700" rIns="0" bIns="0" rtlCol="0" anchor="t" anchorCtr="0">
            <a:noAutofit/>
          </a:bodyPr>
          <a:lstStyle/>
          <a:p>
            <a:pPr>
              <a:lnSpc>
                <a:spcPct val="110000"/>
              </a:lnSpc>
              <a:spcAft>
                <a:spcPts val="1200"/>
              </a:spcAft>
            </a:pPr>
            <a:r>
              <a:rPr lang="en-US" sz="2800" b="1" dirty="0">
                <a:solidFill>
                  <a:schemeClr val="accent6"/>
                </a:solidFill>
              </a:rPr>
              <a:t>Grow: Investing in your HSA</a:t>
            </a:r>
          </a:p>
          <a:p>
            <a:pPr>
              <a:lnSpc>
                <a:spcPct val="110000"/>
              </a:lnSpc>
              <a:spcAft>
                <a:spcPts val="1200"/>
              </a:spcAft>
            </a:pPr>
            <a:r>
              <a:rPr lang="en-US" sz="1600" kern="100" dirty="0"/>
              <a:t>Once you reach the investment threshold, there are options available for every type of investor:</a:t>
            </a:r>
          </a:p>
          <a:p>
            <a:pPr marL="342900" marR="0" indent="-342900">
              <a:lnSpc>
                <a:spcPct val="110000"/>
              </a:lnSpc>
              <a:spcBef>
                <a:spcPts val="0"/>
              </a:spcBef>
              <a:spcAft>
                <a:spcPts val="0"/>
              </a:spcAft>
            </a:pPr>
            <a:r>
              <a:rPr lang="en-US" sz="1600" b="1" kern="100" dirty="0">
                <a:effectLst/>
              </a:rPr>
              <a:t>1.	Mutual</a:t>
            </a:r>
            <a:r>
              <a:rPr lang="en-US" sz="1600" b="1" kern="100" spc="-10" dirty="0">
                <a:effectLst/>
              </a:rPr>
              <a:t> </a:t>
            </a:r>
            <a:r>
              <a:rPr lang="en-US" sz="1600" b="1" kern="100" dirty="0">
                <a:effectLst/>
              </a:rPr>
              <a:t>funds</a:t>
            </a:r>
            <a:r>
              <a:rPr lang="en-US" sz="1600" b="1" kern="100" spc="-15" dirty="0">
                <a:effectLst/>
              </a:rPr>
              <a:t> </a:t>
            </a:r>
            <a:r>
              <a:rPr lang="en-US" sz="1600" b="1" kern="100" dirty="0">
                <a:effectLst/>
              </a:rPr>
              <a:t>–</a:t>
            </a:r>
            <a:r>
              <a:rPr lang="en-US" sz="1600" b="1" kern="100" spc="-25" dirty="0">
                <a:effectLst/>
              </a:rPr>
              <a:t> </a:t>
            </a:r>
            <a:r>
              <a:rPr lang="en-US" sz="1600" kern="100" dirty="0">
                <a:effectLst/>
              </a:rPr>
              <a:t>if</a:t>
            </a:r>
            <a:r>
              <a:rPr lang="en-US" sz="1600" kern="100" spc="-15" dirty="0">
                <a:effectLst/>
              </a:rPr>
              <a:t> </a:t>
            </a:r>
            <a:r>
              <a:rPr lang="en-US" sz="1600" kern="100" dirty="0">
                <a:effectLst/>
              </a:rPr>
              <a:t>you’d</a:t>
            </a:r>
            <a:r>
              <a:rPr lang="en-US" sz="1600" kern="100" spc="-25" dirty="0">
                <a:effectLst/>
              </a:rPr>
              <a:t> </a:t>
            </a:r>
            <a:r>
              <a:rPr lang="en-US" sz="1600" kern="100" dirty="0">
                <a:effectLst/>
              </a:rPr>
              <a:t>like</a:t>
            </a:r>
            <a:r>
              <a:rPr lang="en-US" sz="1600" kern="100" spc="-35" dirty="0">
                <a:effectLst/>
              </a:rPr>
              <a:t> </a:t>
            </a:r>
            <a:r>
              <a:rPr lang="en-US" sz="1600" kern="100" dirty="0">
                <a:effectLst/>
              </a:rPr>
              <a:t>to</a:t>
            </a:r>
            <a:r>
              <a:rPr lang="en-US" sz="1600" kern="100" spc="-25" dirty="0">
                <a:effectLst/>
              </a:rPr>
              <a:t> </a:t>
            </a:r>
            <a:r>
              <a:rPr lang="en-US" sz="1600" kern="100" dirty="0">
                <a:effectLst/>
              </a:rPr>
              <a:t>choose</a:t>
            </a:r>
            <a:r>
              <a:rPr lang="en-US" sz="1600" kern="100" spc="-60" dirty="0">
                <a:effectLst/>
              </a:rPr>
              <a:t> </a:t>
            </a:r>
            <a:r>
              <a:rPr lang="en-US" sz="1600" kern="100" dirty="0">
                <a:effectLst/>
              </a:rPr>
              <a:t>from</a:t>
            </a:r>
            <a:r>
              <a:rPr lang="en-US" sz="1600" kern="100" spc="-50" dirty="0">
                <a:effectLst/>
              </a:rPr>
              <a:t> </a:t>
            </a:r>
            <a:r>
              <a:rPr lang="en-US" sz="1600" kern="100" dirty="0">
                <a:effectLst/>
              </a:rPr>
              <a:t>a preselected </a:t>
            </a:r>
            <a:br>
              <a:rPr lang="en-US" sz="1600" kern="100" dirty="0">
                <a:effectLst/>
              </a:rPr>
            </a:br>
            <a:r>
              <a:rPr lang="en-US" sz="1600" kern="100" dirty="0">
                <a:effectLst/>
              </a:rPr>
              <a:t>list of funds</a:t>
            </a:r>
          </a:p>
          <a:p>
            <a:pPr marL="571500" marR="0" indent="-222250">
              <a:lnSpc>
                <a:spcPct val="110000"/>
              </a:lnSpc>
              <a:spcBef>
                <a:spcPts val="300"/>
              </a:spcBef>
              <a:spcAft>
                <a:spcPts val="0"/>
              </a:spcAft>
              <a:buFont typeface="Arial" panose="020B0604020202020204" pitchFamily="34" charset="0"/>
              <a:buChar char="•"/>
            </a:pPr>
            <a:r>
              <a:rPr lang="en-US" sz="1600" kern="100" dirty="0">
                <a:effectLst/>
              </a:rPr>
              <a:t>A</a:t>
            </a:r>
            <a:r>
              <a:rPr lang="en-US" sz="1600" kern="100" spc="-95" dirty="0">
                <a:effectLst/>
              </a:rPr>
              <a:t> </a:t>
            </a:r>
            <a:r>
              <a:rPr lang="en-US" sz="1600" kern="100" dirty="0">
                <a:effectLst/>
              </a:rPr>
              <a:t>diverse</a:t>
            </a:r>
            <a:r>
              <a:rPr lang="en-US" sz="1600" kern="100" spc="-35" dirty="0">
                <a:effectLst/>
              </a:rPr>
              <a:t> </a:t>
            </a:r>
            <a:r>
              <a:rPr lang="en-US" sz="1600" kern="100" dirty="0">
                <a:effectLst/>
              </a:rPr>
              <a:t>variety</a:t>
            </a:r>
            <a:r>
              <a:rPr lang="en-US" sz="1600" kern="100" spc="-30" dirty="0">
                <a:effectLst/>
              </a:rPr>
              <a:t> </a:t>
            </a:r>
            <a:r>
              <a:rPr lang="en-US" sz="1600" kern="100" dirty="0">
                <a:effectLst/>
              </a:rPr>
              <a:t>of</a:t>
            </a:r>
            <a:r>
              <a:rPr lang="en-US" sz="1600" kern="100" spc="-30" dirty="0">
                <a:effectLst/>
              </a:rPr>
              <a:t> </a:t>
            </a:r>
            <a:r>
              <a:rPr lang="en-US" sz="1600" kern="100" dirty="0">
                <a:effectLst/>
              </a:rPr>
              <a:t>mutual</a:t>
            </a:r>
            <a:r>
              <a:rPr lang="en-US" sz="1600" kern="100" spc="-35" dirty="0">
                <a:effectLst/>
              </a:rPr>
              <a:t> </a:t>
            </a:r>
            <a:r>
              <a:rPr lang="en-US" sz="1600" kern="100" spc="-20" dirty="0">
                <a:effectLst/>
              </a:rPr>
              <a:t>funds</a:t>
            </a:r>
            <a:endParaRPr lang="en-US" sz="1600" kern="100" dirty="0">
              <a:effectLst/>
            </a:endParaRPr>
          </a:p>
          <a:p>
            <a:pPr marL="571500" marR="0" indent="-222250">
              <a:lnSpc>
                <a:spcPct val="110000"/>
              </a:lnSpc>
              <a:spcBef>
                <a:spcPts val="300"/>
              </a:spcBef>
              <a:spcAft>
                <a:spcPts val="0"/>
              </a:spcAft>
              <a:buFont typeface="Arial" panose="020B0604020202020204" pitchFamily="34" charset="0"/>
              <a:buChar char="•"/>
            </a:pPr>
            <a:r>
              <a:rPr lang="en-US" sz="1600" kern="100" dirty="0">
                <a:effectLst/>
              </a:rPr>
              <a:t>High</a:t>
            </a:r>
            <a:r>
              <a:rPr lang="en-US" sz="1600" kern="100" spc="-40" dirty="0">
                <a:effectLst/>
              </a:rPr>
              <a:t> </a:t>
            </a:r>
            <a:r>
              <a:rPr lang="en-US" sz="1600" kern="100" dirty="0">
                <a:effectLst/>
              </a:rPr>
              <a:t>Morningstar</a:t>
            </a:r>
            <a:r>
              <a:rPr lang="en-US" sz="1600" kern="100" spc="-70" dirty="0">
                <a:effectLst/>
              </a:rPr>
              <a:t> </a:t>
            </a:r>
            <a:r>
              <a:rPr lang="en-US" sz="1600" kern="100" spc="-10" dirty="0">
                <a:effectLst/>
              </a:rPr>
              <a:t>ratings</a:t>
            </a:r>
            <a:endParaRPr lang="en-US" sz="1600" kern="100" dirty="0">
              <a:effectLst/>
            </a:endParaRPr>
          </a:p>
          <a:p>
            <a:pPr marL="571500" marR="0" indent="-222250">
              <a:lnSpc>
                <a:spcPct val="110000"/>
              </a:lnSpc>
              <a:spcBef>
                <a:spcPts val="300"/>
              </a:spcBef>
              <a:spcAft>
                <a:spcPts val="0"/>
              </a:spcAft>
              <a:buFont typeface="Arial" panose="020B0604020202020204" pitchFamily="34" charset="0"/>
              <a:buChar char="•"/>
            </a:pPr>
            <a:r>
              <a:rPr lang="en-US" sz="1600" kern="100" dirty="0">
                <a:effectLst/>
              </a:rPr>
              <a:t>Low</a:t>
            </a:r>
            <a:r>
              <a:rPr lang="en-US" sz="1600" kern="100" spc="-40" dirty="0">
                <a:effectLst/>
              </a:rPr>
              <a:t> </a:t>
            </a:r>
            <a:r>
              <a:rPr lang="en-US" sz="1600" kern="100" dirty="0">
                <a:effectLst/>
              </a:rPr>
              <a:t>expense</a:t>
            </a:r>
            <a:r>
              <a:rPr lang="en-US" sz="1600" kern="100" spc="-40" dirty="0">
                <a:effectLst/>
              </a:rPr>
              <a:t> </a:t>
            </a:r>
            <a:r>
              <a:rPr lang="en-US" sz="1600" kern="100" spc="-10" dirty="0">
                <a:effectLst/>
              </a:rPr>
              <a:t>ratios </a:t>
            </a:r>
            <a:endParaRPr lang="en-US" sz="1600" kern="100" dirty="0">
              <a:effectLst/>
            </a:endParaRPr>
          </a:p>
          <a:p>
            <a:pPr marL="342900" indent="-342900">
              <a:lnSpc>
                <a:spcPct val="110000"/>
              </a:lnSpc>
              <a:spcBef>
                <a:spcPts val="1200"/>
              </a:spcBef>
            </a:pPr>
            <a:r>
              <a:rPr lang="en-US" sz="1600" b="1" kern="100" dirty="0"/>
              <a:t>2.	Digitally managed investments – </a:t>
            </a:r>
            <a:r>
              <a:rPr lang="en-US" sz="1600" kern="100" dirty="0"/>
              <a:t>if you’re short on time or </a:t>
            </a:r>
            <a:br>
              <a:rPr lang="en-US" sz="1600" kern="100" dirty="0"/>
            </a:br>
            <a:r>
              <a:rPr lang="en-US" sz="1600" kern="100" dirty="0"/>
              <a:t>need help</a:t>
            </a:r>
          </a:p>
          <a:p>
            <a:pPr marL="571500" indent="-222250">
              <a:lnSpc>
                <a:spcPct val="110000"/>
              </a:lnSpc>
              <a:spcBef>
                <a:spcPts val="300"/>
              </a:spcBef>
              <a:buFont typeface="Arial" panose="020B0604020202020204" pitchFamily="34" charset="0"/>
              <a:buChar char="•"/>
            </a:pPr>
            <a:r>
              <a:rPr lang="en-US" sz="1600" kern="100" dirty="0"/>
              <a:t>Online investment support from Betterment</a:t>
            </a:r>
          </a:p>
          <a:p>
            <a:pPr marL="571500" indent="-222250">
              <a:lnSpc>
                <a:spcPct val="110000"/>
              </a:lnSpc>
              <a:spcBef>
                <a:spcPts val="300"/>
              </a:spcBef>
              <a:buFont typeface="Arial" panose="020B0604020202020204" pitchFamily="34" charset="0"/>
              <a:buChar char="•"/>
            </a:pPr>
            <a:r>
              <a:rPr lang="en-US" sz="1600" kern="100" dirty="0"/>
              <a:t>Brief questionnaire on goals, risk profile</a:t>
            </a:r>
          </a:p>
          <a:p>
            <a:pPr marL="571500" indent="-222250">
              <a:lnSpc>
                <a:spcPct val="110000"/>
              </a:lnSpc>
              <a:spcBef>
                <a:spcPts val="300"/>
              </a:spcBef>
              <a:buFont typeface="Arial" panose="020B0604020202020204" pitchFamily="34" charset="0"/>
              <a:buChar char="•"/>
            </a:pPr>
            <a:r>
              <a:rPr lang="en-US" sz="1600" kern="100" dirty="0"/>
              <a:t>Low-cost exchange traded funds (ETFs)</a:t>
            </a:r>
          </a:p>
          <a:p>
            <a:pPr marL="571500" indent="-222250">
              <a:lnSpc>
                <a:spcPct val="110000"/>
              </a:lnSpc>
              <a:spcBef>
                <a:spcPts val="300"/>
              </a:spcBef>
              <a:buFont typeface="Arial" panose="020B0604020202020204" pitchFamily="34" charset="0"/>
              <a:buChar char="•"/>
            </a:pPr>
            <a:r>
              <a:rPr lang="en-US" sz="1600" kern="100" dirty="0"/>
              <a:t>Auto-deposits and automated rebalancing</a:t>
            </a:r>
          </a:p>
        </p:txBody>
      </p:sp>
      <p:sp>
        <p:nvSpPr>
          <p:cNvPr id="4" name="TextBox 3">
            <a:extLst>
              <a:ext uri="{FF2B5EF4-FFF2-40B4-BE49-F238E27FC236}">
                <a16:creationId xmlns:a16="http://schemas.microsoft.com/office/drawing/2014/main" id="{935D1BD6-72E5-910D-0EF2-CB4767E24B3B}"/>
              </a:ext>
            </a:extLst>
          </p:cNvPr>
          <p:cNvSpPr txBox="1"/>
          <p:nvPr/>
        </p:nvSpPr>
        <p:spPr bwMode="gray">
          <a:xfrm>
            <a:off x="457200" y="5326380"/>
            <a:ext cx="6315075" cy="668020"/>
          </a:xfrm>
          <a:prstGeom prst="rect">
            <a:avLst/>
          </a:prstGeom>
          <a:noFill/>
        </p:spPr>
        <p:txBody>
          <a:bodyPr vert="horz" wrap="square" lIns="0" tIns="0" rIns="0" bIns="0" rtlCol="0" anchor="b" anchorCtr="0">
            <a:noAutofit/>
          </a:bodyPr>
          <a:lstStyle/>
          <a:p>
            <a:pPr>
              <a:spcBef>
                <a:spcPts val="300"/>
              </a:spcBef>
            </a:pPr>
            <a:r>
              <a:rPr lang="en-US" sz="800" dirty="0"/>
              <a:t>*Hypothetical example for illustrative purposes only. Amounts will vary depending on your unique circumstances.</a:t>
            </a:r>
          </a:p>
          <a:p>
            <a:pPr>
              <a:spcBef>
                <a:spcPts val="300"/>
              </a:spcBef>
            </a:pPr>
            <a:r>
              <a:rPr lang="en-US" sz="800" dirty="0"/>
              <a:t>Account holders must meet the minimum balance to begin investing, this amount may vary, check your online account or plan documents.</a:t>
            </a:r>
          </a:p>
          <a:p>
            <a:pPr>
              <a:spcBef>
                <a:spcPts val="300"/>
              </a:spcBef>
            </a:pPr>
            <a:r>
              <a:rPr lang="en-US" sz="800" dirty="0"/>
              <a:t>Investments are not FDIC insured, are not bank issued or guaranteed by Optum Financial or its subsidiaries, including Optum Bank, and are subject to risk including fluctuations in value and the possible loss of the principal amount invested.</a:t>
            </a:r>
          </a:p>
        </p:txBody>
      </p:sp>
      <p:graphicFrame>
        <p:nvGraphicFramePr>
          <p:cNvPr id="9" name="Table 8">
            <a:extLst>
              <a:ext uri="{FF2B5EF4-FFF2-40B4-BE49-F238E27FC236}">
                <a16:creationId xmlns:a16="http://schemas.microsoft.com/office/drawing/2014/main" id="{153F432C-F3D1-E198-ED67-F54A40E01D68}"/>
              </a:ext>
            </a:extLst>
          </p:cNvPr>
          <p:cNvGraphicFramePr>
            <a:graphicFrameLocks noGrp="1"/>
          </p:cNvGraphicFramePr>
          <p:nvPr>
            <p:extLst>
              <p:ext uri="{D42A27DB-BD31-4B8C-83A1-F6EECF244321}">
                <p14:modId xmlns:p14="http://schemas.microsoft.com/office/powerpoint/2010/main" val="102996704"/>
              </p:ext>
            </p:extLst>
          </p:nvPr>
        </p:nvGraphicFramePr>
        <p:xfrm>
          <a:off x="7540306" y="3700775"/>
          <a:ext cx="3347087" cy="1727200"/>
        </p:xfrm>
        <a:graphic>
          <a:graphicData uri="http://schemas.openxmlformats.org/drawingml/2006/table">
            <a:tbl>
              <a:tblPr firstRow="1" bandRow="1">
                <a:tableStyleId>{9D7B26C5-4107-4FEC-AEDC-1716B250A1EF}</a:tableStyleId>
              </a:tblPr>
              <a:tblGrid>
                <a:gridCol w="1218574">
                  <a:extLst>
                    <a:ext uri="{9D8B030D-6E8A-4147-A177-3AD203B41FA5}">
                      <a16:colId xmlns:a16="http://schemas.microsoft.com/office/drawing/2014/main" val="242685310"/>
                    </a:ext>
                  </a:extLst>
                </a:gridCol>
                <a:gridCol w="2128513">
                  <a:extLst>
                    <a:ext uri="{9D8B030D-6E8A-4147-A177-3AD203B41FA5}">
                      <a16:colId xmlns:a16="http://schemas.microsoft.com/office/drawing/2014/main" val="579669791"/>
                    </a:ext>
                  </a:extLst>
                </a:gridCol>
              </a:tblGrid>
              <a:tr h="345440">
                <a:tc>
                  <a:txBody>
                    <a:bodyPr/>
                    <a:lstStyle/>
                    <a:p>
                      <a:pPr algn="ctr"/>
                      <a:r>
                        <a:rPr lang="en-US" sz="1400" dirty="0">
                          <a:solidFill>
                            <a:schemeClr val="accent6"/>
                          </a:solidFill>
                        </a:rPr>
                        <a:t>Starting age</a:t>
                      </a:r>
                    </a:p>
                  </a:txBody>
                  <a:tcPr marL="0" marR="0" marT="0" marB="0" anchor="ctr">
                    <a:lnL>
                      <a:noFill/>
                    </a:lnL>
                    <a:lnR w="12700" cap="flat" cmpd="sng" algn="ctr">
                      <a:solidFill>
                        <a:schemeClr val="accent6"/>
                      </a:solidFill>
                      <a:prstDash val="solid"/>
                      <a:round/>
                      <a:headEnd type="none" w="med" len="med"/>
                      <a:tailEnd type="none" w="med" len="med"/>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HSA value at age 65* </a:t>
                      </a:r>
                    </a:p>
                  </a:txBody>
                  <a:tcPr marL="182880" marR="0" marT="0" marB="0" anchor="ctr">
                    <a:lnL w="12700" cap="flat" cmpd="sng" algn="ctr">
                      <a:solidFill>
                        <a:schemeClr val="accent6"/>
                      </a:solidFill>
                      <a:prstDash val="solid"/>
                      <a:round/>
                      <a:headEnd type="none" w="med" len="med"/>
                      <a:tailEnd type="none" w="med" len="med"/>
                    </a:lnL>
                    <a:lnR>
                      <a:noFill/>
                    </a:lnR>
                    <a:lnT w="12700" cmpd="sng">
                      <a:noFill/>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7003502"/>
                  </a:ext>
                </a:extLst>
              </a:tr>
              <a:tr h="345440">
                <a:tc>
                  <a:txBody>
                    <a:bodyPr/>
                    <a:lstStyle/>
                    <a:p>
                      <a:pPr algn="ctr"/>
                      <a:r>
                        <a:rPr lang="en-US" sz="1400" dirty="0">
                          <a:solidFill>
                            <a:schemeClr val="accent6"/>
                          </a:solidFill>
                        </a:rPr>
                        <a:t>25</a:t>
                      </a:r>
                    </a:p>
                  </a:txBody>
                  <a:tcPr marL="0" marR="0" marT="0" marB="0" anchor="ctr">
                    <a:lnL>
                      <a:noFill/>
                    </a:lnL>
                    <a:lnR w="12700"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$320,420</a:t>
                      </a:r>
                    </a:p>
                  </a:txBody>
                  <a:tcPr marL="182880" marR="0" marT="0" marB="0" anchor="ctr">
                    <a:lnL w="12700" cap="flat" cmpd="sng" algn="ctr">
                      <a:solidFill>
                        <a:schemeClr val="accent6"/>
                      </a:solidFill>
                      <a:prstDash val="solid"/>
                      <a:round/>
                      <a:headEnd type="none" w="med" len="med"/>
                      <a:tailEnd type="none" w="med" len="med"/>
                    </a:lnL>
                    <a:lnR>
                      <a:noFill/>
                    </a:lnR>
                    <a:lnT w="285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096359"/>
                  </a:ext>
                </a:extLst>
              </a:tr>
              <a:tr h="345440">
                <a:tc>
                  <a:txBody>
                    <a:bodyPr/>
                    <a:lstStyle/>
                    <a:p>
                      <a:pPr algn="ctr"/>
                      <a:r>
                        <a:rPr lang="en-US" sz="1400" dirty="0">
                          <a:solidFill>
                            <a:schemeClr val="accent6"/>
                          </a:solidFill>
                        </a:rPr>
                        <a:t>35</a:t>
                      </a:r>
                    </a:p>
                  </a:txBody>
                  <a:tcPr marL="0" marR="0" marT="0" marB="0" anchor="ctr">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$151,613</a:t>
                      </a:r>
                    </a:p>
                  </a:txBody>
                  <a:tcPr marL="182880" marR="0" marT="0" marB="0" anchor="ctr">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246369"/>
                  </a:ext>
                </a:extLst>
              </a:tr>
              <a:tr h="345440">
                <a:tc>
                  <a:txBody>
                    <a:bodyPr/>
                    <a:lstStyle/>
                    <a:p>
                      <a:pPr algn="ctr"/>
                      <a:r>
                        <a:rPr lang="en-US" sz="1400" dirty="0">
                          <a:solidFill>
                            <a:schemeClr val="accent6"/>
                          </a:solidFill>
                        </a:rPr>
                        <a:t>45</a:t>
                      </a:r>
                    </a:p>
                  </a:txBody>
                  <a:tcPr marL="0" marR="0" marT="0" marB="0" anchor="ctr">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solidFill>
                            <a:schemeClr val="accent6"/>
                          </a:solidFill>
                        </a:rPr>
                        <a:t>$65,799</a:t>
                      </a:r>
                    </a:p>
                  </a:txBody>
                  <a:tcPr marL="182880" marR="0" marT="0" marB="0" anchor="ctr">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74189"/>
                  </a:ext>
                </a:extLst>
              </a:tr>
              <a:tr h="345440">
                <a:tc>
                  <a:txBody>
                    <a:bodyPr/>
                    <a:lstStyle/>
                    <a:p>
                      <a:pPr algn="ctr"/>
                      <a:r>
                        <a:rPr lang="en-US" sz="1400" dirty="0">
                          <a:solidFill>
                            <a:schemeClr val="accent6"/>
                          </a:solidFill>
                        </a:rPr>
                        <a:t>55</a:t>
                      </a:r>
                    </a:p>
                  </a:txBody>
                  <a:tcPr marL="0" marR="0" marT="0" marB="0" anchor="ctr">
                    <a:lnL>
                      <a:noFill/>
                    </a:lnL>
                    <a:lnR w="12700" cap="flat" cmpd="sng" algn="ctr">
                      <a:solidFill>
                        <a:schemeClr val="accent6"/>
                      </a:solidFill>
                      <a:prstDash val="solid"/>
                      <a:round/>
                      <a:headEnd type="none" w="med" len="med"/>
                      <a:tailEnd type="none" w="med" len="med"/>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400" dirty="0">
                          <a:solidFill>
                            <a:schemeClr val="accent6"/>
                          </a:solidFill>
                        </a:rPr>
                        <a:t>$22,176</a:t>
                      </a:r>
                    </a:p>
                  </a:txBody>
                  <a:tcPr marL="182880" marR="0" marT="0" marB="0" anchor="ctr">
                    <a:lnL w="12700" cap="flat" cmpd="sng" algn="ctr">
                      <a:solidFill>
                        <a:schemeClr val="accent6"/>
                      </a:solidFill>
                      <a:prstDash val="solid"/>
                      <a:round/>
                      <a:headEnd type="none" w="med" len="med"/>
                      <a:tailEnd type="none" w="med" len="med"/>
                    </a:lnL>
                    <a:lnR>
                      <a:noFill/>
                    </a:lnR>
                    <a:lnT w="3175" cap="flat" cmpd="sng" algn="ctr">
                      <a:solidFill>
                        <a:schemeClr val="accent6"/>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1873964"/>
                  </a:ext>
                </a:extLst>
              </a:tr>
            </a:tbl>
          </a:graphicData>
        </a:graphic>
      </p:graphicFrame>
      <p:pic>
        <p:nvPicPr>
          <p:cNvPr id="8" name="Graphic 7">
            <a:extLst>
              <a:ext uri="{FF2B5EF4-FFF2-40B4-BE49-F238E27FC236}">
                <a16:creationId xmlns:a16="http://schemas.microsoft.com/office/drawing/2014/main" id="{6DB176B2-CD0B-D2F5-0FF4-84E27CEB0A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3289" y="215194"/>
            <a:ext cx="2012314" cy="2235906"/>
          </a:xfrm>
          <a:prstGeom prst="rect">
            <a:avLst/>
          </a:prstGeom>
        </p:spPr>
      </p:pic>
      <p:sp>
        <p:nvSpPr>
          <p:cNvPr id="10" name="TextBox 9">
            <a:extLst>
              <a:ext uri="{FF2B5EF4-FFF2-40B4-BE49-F238E27FC236}">
                <a16:creationId xmlns:a16="http://schemas.microsoft.com/office/drawing/2014/main" id="{73581EA3-3F6E-1C86-C326-DFD61C778447}"/>
              </a:ext>
            </a:extLst>
          </p:cNvPr>
          <p:cNvSpPr txBox="1"/>
          <p:nvPr/>
        </p:nvSpPr>
        <p:spPr bwMode="gray">
          <a:xfrm>
            <a:off x="7505701" y="850900"/>
            <a:ext cx="2984500" cy="606425"/>
          </a:xfrm>
          <a:prstGeom prst="rect">
            <a:avLst/>
          </a:prstGeom>
          <a:noFill/>
        </p:spPr>
        <p:txBody>
          <a:bodyPr vert="horz" wrap="square" lIns="0" tIns="0" rIns="0" bIns="0" rtlCol="0" anchor="t" anchorCtr="0">
            <a:noAutofit/>
          </a:bodyPr>
          <a:lstStyle/>
          <a:p>
            <a:pPr marL="0" marR="0">
              <a:spcBef>
                <a:spcPts val="0"/>
              </a:spcBef>
              <a:spcAft>
                <a:spcPts val="0"/>
              </a:spcAft>
            </a:pPr>
            <a:r>
              <a:rPr lang="en-US" b="1" kern="0" dirty="0">
                <a:solidFill>
                  <a:schemeClr val="accent6"/>
                </a:solidFill>
                <a:latin typeface="Arial" panose="020B0604020202020204" pitchFamily="34" charset="0"/>
                <a:ea typeface="Times New Roman" panose="02020603050405020304" pitchFamily="18" charset="0"/>
              </a:rPr>
              <a:t>An example of </a:t>
            </a:r>
            <a:br>
              <a:rPr lang="en-US" b="1" kern="0" dirty="0">
                <a:solidFill>
                  <a:schemeClr val="accent6"/>
                </a:solidFill>
                <a:latin typeface="Arial" panose="020B0604020202020204" pitchFamily="34" charset="0"/>
                <a:ea typeface="Times New Roman" panose="02020603050405020304" pitchFamily="18" charset="0"/>
              </a:rPr>
            </a:br>
            <a:r>
              <a:rPr lang="en-US" b="1" kern="0" dirty="0">
                <a:solidFill>
                  <a:schemeClr val="accent6"/>
                </a:solidFill>
                <a:latin typeface="Arial" panose="020B0604020202020204" pitchFamily="34" charset="0"/>
                <a:ea typeface="Times New Roman" panose="02020603050405020304" pitchFamily="18" charset="0"/>
              </a:rPr>
              <a:t>savings potential</a:t>
            </a:r>
          </a:p>
          <a:p>
            <a:pPr marL="0" marR="0">
              <a:spcBef>
                <a:spcPts val="0"/>
              </a:spcBef>
              <a:spcAft>
                <a:spcPts val="0"/>
              </a:spcAft>
            </a:pPr>
            <a:endParaRPr lang="en-US" b="1" kern="0" dirty="0">
              <a:solidFill>
                <a:schemeClr val="accent6"/>
              </a:solidFill>
              <a:effectLst/>
              <a:latin typeface="Arial" panose="020B060402020202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01FF2C63-BFE7-76C4-E7BF-CE36E45B1A0D}"/>
              </a:ext>
            </a:extLst>
          </p:cNvPr>
          <p:cNvSpPr txBox="1"/>
          <p:nvPr/>
        </p:nvSpPr>
        <p:spPr bwMode="gray">
          <a:xfrm>
            <a:off x="7505701" y="2256155"/>
            <a:ext cx="4289425" cy="1189990"/>
          </a:xfrm>
          <a:prstGeom prst="rect">
            <a:avLst/>
          </a:prstGeom>
          <a:noFill/>
        </p:spPr>
        <p:txBody>
          <a:bodyPr vert="horz" wrap="square" lIns="0" tIns="0" rIns="0" bIns="0" rtlCol="0" anchor="t" anchorCtr="0">
            <a:noAutofit/>
          </a:bodyPr>
          <a:lstStyle/>
          <a:p>
            <a:pPr>
              <a:lnSpc>
                <a:spcPct val="110000"/>
              </a:lnSpc>
              <a:spcBef>
                <a:spcPts val="1200"/>
              </a:spcBef>
            </a:pPr>
            <a:r>
              <a:rPr lang="en-US" sz="1400" kern="0" dirty="0">
                <a:solidFill>
                  <a:schemeClr val="accent6"/>
                </a:solidFill>
                <a:effectLst/>
                <a:latin typeface="Arial" panose="020B0604020202020204" pitchFamily="34" charset="0"/>
                <a:ea typeface="Times New Roman" panose="02020603050405020304" pitchFamily="18" charset="0"/>
              </a:rPr>
              <a:t>Let’s say you contribute $3,000/year to your HSA until retirement. Assuming you use $1,500/year for medical expenses, earn 7% a year in interest and investments, and reinvest all earnings, your savings can really add up. </a:t>
            </a:r>
            <a:r>
              <a:rPr lang="en-US" sz="1400" kern="0" dirty="0">
                <a:solidFill>
                  <a:schemeClr val="accent6"/>
                </a:solidFill>
                <a:latin typeface="Arial" panose="020B0604020202020204" pitchFamily="34" charset="0"/>
                <a:ea typeface="Times New Roman" panose="02020603050405020304" pitchFamily="18" charset="0"/>
              </a:rPr>
              <a:t>T</a:t>
            </a:r>
            <a:r>
              <a:rPr lang="en-US" sz="1400" kern="0" dirty="0">
                <a:solidFill>
                  <a:schemeClr val="accent6"/>
                </a:solidFill>
                <a:effectLst/>
                <a:latin typeface="Arial" panose="020B0604020202020204" pitchFamily="34" charset="0"/>
                <a:ea typeface="Times New Roman" panose="02020603050405020304" pitchFamily="18" charset="0"/>
              </a:rPr>
              <a:t>he earlier you start, the more potential you have: </a:t>
            </a:r>
            <a:endParaRPr lang="en-US" sz="1400" b="1" i="1"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2CA653E0-DA42-6166-1495-26A3FD101641}"/>
              </a:ext>
            </a:extLst>
          </p:cNvPr>
          <p:cNvSpPr txBox="1"/>
          <p:nvPr/>
        </p:nvSpPr>
        <p:spPr bwMode="gray">
          <a:xfrm>
            <a:off x="7505701" y="1660526"/>
            <a:ext cx="2984500" cy="539750"/>
          </a:xfrm>
          <a:prstGeom prst="rect">
            <a:avLst/>
          </a:prstGeom>
          <a:noFill/>
        </p:spPr>
        <p:txBody>
          <a:bodyPr vert="horz" wrap="square" lIns="0" tIns="0" rIns="0" bIns="0" rtlCol="0" anchor="t" anchorCtr="0">
            <a:noAutofit/>
          </a:bodyPr>
          <a:lstStyle/>
          <a:p>
            <a:pPr>
              <a:spcBef>
                <a:spcPts val="1800"/>
              </a:spcBef>
            </a:pPr>
            <a:r>
              <a:rPr lang="en-US" sz="1600" b="1" kern="0" dirty="0">
                <a:solidFill>
                  <a:schemeClr val="accent6"/>
                </a:solidFill>
                <a:effectLst/>
                <a:latin typeface="Arial" panose="020B0604020202020204" pitchFamily="34" charset="0"/>
                <a:ea typeface="Times New Roman" panose="02020603050405020304" pitchFamily="18" charset="0"/>
              </a:rPr>
              <a:t>Here’s how early</a:t>
            </a:r>
            <a:br>
              <a:rPr lang="en-US" sz="1600" b="1" kern="0" dirty="0">
                <a:solidFill>
                  <a:schemeClr val="accent6"/>
                </a:solidFill>
                <a:effectLst/>
                <a:latin typeface="Arial" panose="020B0604020202020204" pitchFamily="34" charset="0"/>
                <a:ea typeface="Times New Roman" panose="02020603050405020304" pitchFamily="18" charset="0"/>
              </a:rPr>
            </a:br>
            <a:r>
              <a:rPr lang="en-US" sz="1600" b="1" kern="0" dirty="0">
                <a:solidFill>
                  <a:schemeClr val="accent6"/>
                </a:solidFill>
                <a:effectLst/>
                <a:latin typeface="Arial" panose="020B0604020202020204" pitchFamily="34" charset="0"/>
                <a:ea typeface="Times New Roman" panose="02020603050405020304" pitchFamily="18" charset="0"/>
              </a:rPr>
              <a:t>investment can pay off</a:t>
            </a:r>
          </a:p>
          <a:p>
            <a:pPr marL="0" marR="0">
              <a:spcBef>
                <a:spcPts val="0"/>
              </a:spcBef>
              <a:spcAft>
                <a:spcPts val="0"/>
              </a:spcAft>
            </a:pPr>
            <a:endParaRPr lang="en-US" b="1" kern="0" dirty="0">
              <a:solidFill>
                <a:schemeClr val="accent6"/>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90038813"/>
      </p:ext>
    </p:extLst>
  </p:cSld>
  <p:clrMapOvr>
    <a:masterClrMapping/>
  </p:clrMapOvr>
</p:sld>
</file>

<file path=ppt/theme/theme1.xml><?xml version="1.0" encoding="utf-8"?>
<a:theme xmlns:a="http://schemas.openxmlformats.org/drawingml/2006/main" name="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 2024 template" id="{DD6CF7DE-A2C1-4CC1-B044-878897AA719B}" vid="{D7898350-1AF1-41A2-A2DF-AEFEBD66E5B0}"/>
    </a:ext>
  </a:extLst>
</a:theme>
</file>

<file path=ppt/theme/theme2.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2024-Optum-template</Template>
  <TotalTime>1524</TotalTime>
  <Words>2579</Words>
  <Application>Microsoft Office PowerPoint</Application>
  <PresentationFormat>Widescreen</PresentationFormat>
  <Paragraphs>330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Optum Sans</vt:lpstr>
      <vt:lpstr>Times New Roman</vt:lpstr>
      <vt:lpstr>Optum Theme</vt:lpstr>
      <vt:lpstr>Welcome to Open Enrollment</vt:lpstr>
      <vt:lpstr>PowerPoint Presentation</vt:lpstr>
      <vt:lpstr>Open enrollment is your once-a-year chance to choose a health plan that meets your needs and allows you to save income tax-free. Optum Financial® helps you reduce health care costs, so you can spend more on the things you love, 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Kramer</dc:creator>
  <dc:description>Optum 2024 template developed by Creative Partners. 16:9 on-screen</dc:description>
  <cp:lastModifiedBy>Christina Kramer</cp:lastModifiedBy>
  <cp:revision>343</cp:revision>
  <dcterms:created xsi:type="dcterms:W3CDTF">2024-05-08T17:14:19Z</dcterms:created>
  <dcterms:modified xsi:type="dcterms:W3CDTF">2024-06-15T09:46:07Z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2022-09-27T13:37:14Z</vt:lpwstr>
  </property>
  <property fmtid="{D5CDD505-2E9C-101B-9397-08002B2CF9AE}" pid="4" name="MSIP_Label_a8a73c85-e524-44a6-bd58-7df7ef87be8f_Method">
    <vt:lpwstr>Privileged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fcb19dc5-14ab-4116-aa19-a277cf1f39a9</vt:lpwstr>
  </property>
  <property fmtid="{D5CDD505-2E9C-101B-9397-08002B2CF9AE}" pid="8" name="MSIP_Label_a8a73c85-e524-44a6-bd58-7df7ef87be8f_ContentBits">
    <vt:lpwstr>0</vt:lpwstr>
  </property>
</Properties>
</file>