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8230" r:id="rId2"/>
    <p:sldId id="2145706622" r:id="rId3"/>
    <p:sldId id="2145706620" r:id="rId4"/>
    <p:sldId id="259" r:id="rId5"/>
    <p:sldId id="260" r:id="rId6"/>
    <p:sldId id="2145706624" r:id="rId7"/>
    <p:sldId id="262" r:id="rId8"/>
    <p:sldId id="2145706584" r:id="rId9"/>
    <p:sldId id="2145706585" r:id="rId10"/>
    <p:sldId id="2145706612" r:id="rId11"/>
    <p:sldId id="2145706603" r:id="rId12"/>
    <p:sldId id="299" r:id="rId13"/>
    <p:sldId id="300" r:id="rId14"/>
    <p:sldId id="82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A891FE-A103-4C89-A361-03E98CD4C0B6}">
          <p14:sldIdLst>
            <p14:sldId id="8230"/>
            <p14:sldId id="2145706622"/>
          </p14:sldIdLst>
        </p14:section>
        <p14:section name="Introductiont Optum Financial" id="{81402FFA-08A1-4F27-8937-C379F226155A}">
          <p14:sldIdLst>
            <p14:sldId id="2145706620"/>
          </p14:sldIdLst>
        </p14:section>
        <p14:section name="HSA" id="{D380E993-468A-4393-8A76-CF18325F2097}">
          <p14:sldIdLst>
            <p14:sldId id="259"/>
            <p14:sldId id="260"/>
            <p14:sldId id="2145706624"/>
            <p14:sldId id="262"/>
            <p14:sldId id="2145706584"/>
            <p14:sldId id="2145706585"/>
          </p14:sldIdLst>
        </p14:section>
        <p14:section name="Health account resources" id="{E88D06A9-B6BC-4545-BD8E-AF60484FE128}">
          <p14:sldIdLst>
            <p14:sldId id="2145706612"/>
            <p14:sldId id="2145706603"/>
          </p14:sldIdLst>
        </p14:section>
        <p14:section name="Q&amp;A" id="{D9739449-9B53-4E20-B5DB-695EBAE2F8F3}">
          <p14:sldIdLst>
            <p14:sldId id="299"/>
          </p14:sldIdLst>
        </p14:section>
        <p14:section name="Closing" id="{9C31BEEC-3793-48C6-B33D-49FCE4A1C5AF}">
          <p14:sldIdLst>
            <p14:sldId id="300"/>
            <p14:sldId id="82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20" autoAdjust="0"/>
    <p:restoredTop sz="97325" autoAdjust="0"/>
  </p:normalViewPr>
  <p:slideViewPr>
    <p:cSldViewPr snapToGrid="0" showGuides="1">
      <p:cViewPr varScale="1">
        <p:scale>
          <a:sx n="95" d="100"/>
          <a:sy n="95" d="100"/>
        </p:scale>
        <p:origin x="6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706"/>
    </p:cViewPr>
  </p:sorter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7/21/2025</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7/21/2025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ACB96-E8D8-E844-8A69-88AC50610E61}" type="slidenum">
              <a:rPr lang="en-US" smtClean="0"/>
              <a:pPr/>
              <a:t>1</a:t>
            </a:fld>
            <a:endParaRPr lang="en-US" dirty="0"/>
          </a:p>
        </p:txBody>
      </p:sp>
    </p:spTree>
    <p:extLst>
      <p:ext uri="{BB962C8B-B14F-4D97-AF65-F5344CB8AC3E}">
        <p14:creationId xmlns:p14="http://schemas.microsoft.com/office/powerpoint/2010/main" val="4063527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3211725" cy="769441"/>
          </a:xfrm>
          <a:prstGeom prst="rect">
            <a:avLst/>
          </a:prstGeom>
          <a:noFill/>
        </p:spPr>
        <p:txBody>
          <a:bodyPr wrap="square" lIns="0" tIns="0" rIns="0" bIns="0" rtlCol="0">
            <a:spAutoFit/>
          </a:bodyPr>
          <a:lstStyle/>
          <a:p>
            <a:pPr algn="l">
              <a:spcBef>
                <a:spcPts val="714"/>
              </a:spcBef>
            </a:pPr>
            <a:r>
              <a:rPr lang="en-US" sz="5000" b="1" dirty="0">
                <a:solidFill>
                  <a:schemeClr val="accent6"/>
                </a:solidFill>
              </a:rPr>
              <a:t>On-screen</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051507"/>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template</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January 2025</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dirty="0">
                <a:solidFill>
                  <a:schemeClr val="accent6"/>
                </a:solidFill>
              </a:rPr>
              <a:t>Reminder: </a:t>
            </a:r>
            <a:r>
              <a:rPr lang="en-US" sz="1100" dirty="0">
                <a:solidFill>
                  <a:schemeClr val="tx1"/>
                </a:solidFill>
              </a:rPr>
              <a:t>Download a new template from</a:t>
            </a:r>
            <a:br>
              <a:rPr lang="en-US" sz="1100" dirty="0">
                <a:solidFill>
                  <a:schemeClr val="tx1"/>
                </a:solidFill>
              </a:rPr>
            </a:br>
            <a:r>
              <a:rPr lang="en-US" sz="1100" dirty="0">
                <a:solidFill>
                  <a:schemeClr val="tx1"/>
                </a:solidFill>
              </a:rPr>
              <a:t>Optum Brand Center </a:t>
            </a:r>
            <a:r>
              <a:rPr lang="en-US" sz="1100" b="1" dirty="0">
                <a:solidFill>
                  <a:schemeClr val="tx1"/>
                </a:solidFill>
              </a:rPr>
              <a:t>each time</a:t>
            </a:r>
            <a:r>
              <a:rPr lang="en-US" sz="1100" dirty="0">
                <a:solidFill>
                  <a:schemeClr val="tx1"/>
                </a:solidFill>
              </a:rPr>
              <a:t> a document is started. Templates continuously evolve.</a:t>
            </a:r>
          </a:p>
        </p:txBody>
      </p:sp>
      <p:pic>
        <p:nvPicPr>
          <p:cNvPr id="3" name="Picture 2">
            <a:extLst>
              <a:ext uri="{FF2B5EF4-FFF2-40B4-BE49-F238E27FC236}">
                <a16:creationId xmlns:a16="http://schemas.microsoft.com/office/drawing/2014/main" id="{EB8C1BEC-5C50-EC82-6813-2CCF2BF25A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7" r="7"/>
          <a:stretch/>
        </p:blipFill>
        <p:spPr bwMode="gray">
          <a:xfrm>
            <a:off x="5121966" y="525529"/>
            <a:ext cx="6608741" cy="3725696"/>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r="17"/>
          <a:stretch/>
        </p:blipFill>
        <p:spPr bwMode="gray">
          <a:xfrm>
            <a:off x="5122888" y="4245508"/>
            <a:ext cx="3298222"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3C5249AD-DFC4-43F6-A441-B6ACBDBDEF63}" type="datetime1">
              <a:rPr lang="en-US" smtClean="0"/>
              <a:t>7/21/2025</a:t>
            </a:fld>
            <a:endParaRPr lang="en-US" dirty="0"/>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7D63D41C-A5A9-4F2E-BDFA-B96CA58C5EF1}" type="datetime1">
              <a:rPr lang="en-US" smtClean="0"/>
              <a:t>7/21/2025</a:t>
            </a:fld>
            <a:endParaRPr lang="en-US" dirty="0"/>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3230BBAE-C76A-4CE6-8EE2-113DEECEF41D}" type="datetime1">
              <a:rPr lang="en-US" smtClean="0"/>
              <a:t>7/21/2025</a:t>
            </a:fld>
            <a:endParaRPr lang="en-US" dirty="0"/>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484B163-B259-43E8-837E-94CD4522CD39}" type="datetime1">
              <a:rPr lang="en-US" smtClean="0"/>
              <a:t>7/21/2025</a:t>
            </a:fld>
            <a:endParaRPr lang="en-US" dirty="0"/>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E602961C-62DA-4519-8757-A8A16E4ED84D}" type="datetime1">
              <a:rPr lang="en-US" smtClean="0"/>
              <a:t>7/21/2025</a:t>
            </a:fld>
            <a:endParaRPr lang="en-US" dirty="0"/>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3888EE68-D1F0-43DF-AEA0-0419ADE41A6B}" type="datetime1">
              <a:rPr lang="en-US" smtClean="0"/>
              <a:t>7/21/2025</a:t>
            </a:fld>
            <a:endParaRPr lang="en-US" dirty="0"/>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92D12E12-A5FF-4A92-BB8B-4E7579B2C9CF}" type="datetime1">
              <a:rPr lang="en-US" smtClean="0"/>
              <a:t>7/21/2025</a:t>
            </a:fld>
            <a:endParaRPr lang="en-US" dirty="0"/>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B997ACD-FFD4-42B7-9BA4-F3C2403892BC}" type="datetime1">
              <a:rPr lang="en-US" smtClean="0"/>
              <a:t>7/21/2025</a:t>
            </a:fld>
            <a:endParaRPr lang="en-US" dirty="0"/>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2BD6EE-B5F9-44F3-A830-8ED994B9F4E4}" type="datetime1">
              <a:rPr lang="en-US" smtClean="0"/>
              <a:t>7/21/2025</a:t>
            </a:fld>
            <a:endParaRPr lang="en-US" dirty="0"/>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204290A-6B96-4AC0-96C5-0AFBA8F08D49}" type="datetime1">
              <a:rPr lang="en-US" smtClean="0"/>
              <a:t>7/21/2025</a:t>
            </a:fld>
            <a:endParaRPr lang="en-US" dirty="0"/>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539D357-8B1A-4AE6-8292-2AA6918AB67A}" type="datetime1">
              <a:rPr lang="en-US" smtClean="0"/>
              <a:t>7/21/2025</a:t>
            </a:fld>
            <a:endParaRPr lang="en-US" dirty="0"/>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81FF1E-FD87-4EB7-8B9F-158DD263B629}" type="datetime1">
              <a:rPr lang="en-US" smtClean="0"/>
              <a:t>7/21/2025</a:t>
            </a:fld>
            <a:endParaRPr lang="en-US" dirty="0"/>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88F3D36-6F24-466D-BEC2-9B7949FEAF1E}" type="datetime1">
              <a:rPr lang="en-US" smtClean="0"/>
              <a:t>7/21/2025</a:t>
            </a:fld>
            <a:endParaRPr lang="en-US" dirty="0"/>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387798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Themes </a:t>
            </a:r>
            <a:r>
              <a:rPr lang="en-US" sz="13000" b="0" dirty="0">
                <a:solidFill>
                  <a:schemeClr val="bg1"/>
                </a:solidFill>
              </a:rPr>
              <a:t>(Optional)</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27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 Circles">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grpSp>
        <p:nvGrpSpPr>
          <p:cNvPr id="4" name="Group 3">
            <a:extLst>
              <a:ext uri="{FF2B5EF4-FFF2-40B4-BE49-F238E27FC236}">
                <a16:creationId xmlns:a16="http://schemas.microsoft.com/office/drawing/2014/main" id="{76161942-EDDE-7E45-31EB-C4DFF3FB884C}"/>
              </a:ext>
              <a:ext uri="{C183D7F6-B498-43B3-948B-1728B52AA6E4}">
                <adec:decorative xmlns:adec="http://schemas.microsoft.com/office/drawing/2017/decorative" val="1"/>
              </a:ext>
            </a:extLst>
          </p:cNvPr>
          <p:cNvGrpSpPr/>
          <p:nvPr userDrawn="1"/>
        </p:nvGrpSpPr>
        <p:grpSpPr bwMode="gray">
          <a:xfrm>
            <a:off x="6589986" y="0"/>
            <a:ext cx="5602015" cy="6858001"/>
            <a:chOff x="6589986" y="0"/>
            <a:chExt cx="5602015" cy="6858001"/>
          </a:xfrm>
        </p:grpSpPr>
        <p:sp>
          <p:nvSpPr>
            <p:cNvPr id="10" name="Oval 9">
              <a:extLst>
                <a:ext uri="{FF2B5EF4-FFF2-40B4-BE49-F238E27FC236}">
                  <a16:creationId xmlns:a16="http://schemas.microsoft.com/office/drawing/2014/main" id="{FD245413-8FD0-E03A-0CB5-B17DB7E65874}"/>
                </a:ext>
              </a:extLst>
            </p:cNvPr>
            <p:cNvSpPr/>
            <p:nvPr userDrawn="1"/>
          </p:nvSpPr>
          <p:spPr bwMode="gray">
            <a:xfrm>
              <a:off x="6589986"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94256F4F-5186-B0AC-B5EB-03CE1DE33165}"/>
                </a:ext>
              </a:extLst>
            </p:cNvPr>
            <p:cNvSpPr/>
            <p:nvPr userDrawn="1"/>
          </p:nvSpPr>
          <p:spPr bwMode="gray">
            <a:xfrm>
              <a:off x="6589986"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6" name="Freeform: Shape 55">
              <a:extLst>
                <a:ext uri="{FF2B5EF4-FFF2-40B4-BE49-F238E27FC236}">
                  <a16:creationId xmlns:a16="http://schemas.microsoft.com/office/drawing/2014/main" id="{2A768A4A-FB96-B57B-1F58-5CBDF8C61E53}"/>
                </a:ext>
              </a:extLst>
            </p:cNvPr>
            <p:cNvSpPr/>
            <p:nvPr userDrawn="1"/>
          </p:nvSpPr>
          <p:spPr bwMode="gray">
            <a:xfrm>
              <a:off x="6643485" y="6362961"/>
              <a:ext cx="1438025" cy="495039"/>
            </a:xfrm>
            <a:custGeom>
              <a:avLst/>
              <a:gdLst>
                <a:gd name="connsiteX0" fmla="*/ 719012 w 1438025"/>
                <a:gd name="connsiteY0" fmla="*/ 0 h 495039"/>
                <a:gd name="connsiteX1" fmla="*/ 1430816 w 1438025"/>
                <a:gd name="connsiteY1" fmla="*/ 471815 h 495039"/>
                <a:gd name="connsiteX2" fmla="*/ 1438025 w 1438025"/>
                <a:gd name="connsiteY2" fmla="*/ 495039 h 495039"/>
                <a:gd name="connsiteX3" fmla="*/ 0 w 1438025"/>
                <a:gd name="connsiteY3" fmla="*/ 495039 h 495039"/>
                <a:gd name="connsiteX4" fmla="*/ 7209 w 1438025"/>
                <a:gd name="connsiteY4" fmla="*/ 471815 h 495039"/>
                <a:gd name="connsiteX5" fmla="*/ 719012 w 1438025"/>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5" h="495039">
                  <a:moveTo>
                    <a:pt x="719012" y="0"/>
                  </a:moveTo>
                  <a:cubicBezTo>
                    <a:pt x="1038997" y="0"/>
                    <a:pt x="1313542" y="194549"/>
                    <a:pt x="1430816" y="471815"/>
                  </a:cubicBezTo>
                  <a:lnTo>
                    <a:pt x="1438025" y="495039"/>
                  </a:lnTo>
                  <a:lnTo>
                    <a:pt x="0" y="495039"/>
                  </a:lnTo>
                  <a:lnTo>
                    <a:pt x="7209" y="471815"/>
                  </a:lnTo>
                  <a:cubicBezTo>
                    <a:pt x="124483"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0" name="Freeform: Shape 49">
              <a:extLst>
                <a:ext uri="{FF2B5EF4-FFF2-40B4-BE49-F238E27FC236}">
                  <a16:creationId xmlns:a16="http://schemas.microsoft.com/office/drawing/2014/main" id="{94B7C9C2-EDC6-573C-9A49-05BCDAFCB847}"/>
                </a:ext>
              </a:extLst>
            </p:cNvPr>
            <p:cNvSpPr/>
            <p:nvPr userDrawn="1"/>
          </p:nvSpPr>
          <p:spPr bwMode="gray">
            <a:xfrm>
              <a:off x="8304923"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1" name="Oval 20">
              <a:extLst>
                <a:ext uri="{FF2B5EF4-FFF2-40B4-BE49-F238E27FC236}">
                  <a16:creationId xmlns:a16="http://schemas.microsoft.com/office/drawing/2014/main" id="{363E7B35-0977-2958-8F1F-932A6BBD585D}"/>
                </a:ext>
              </a:extLst>
            </p:cNvPr>
            <p:cNvSpPr/>
            <p:nvPr userDrawn="1"/>
          </p:nvSpPr>
          <p:spPr bwMode="gray">
            <a:xfrm>
              <a:off x="8304924"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2" name="Oval 21">
              <a:extLst>
                <a:ext uri="{FF2B5EF4-FFF2-40B4-BE49-F238E27FC236}">
                  <a16:creationId xmlns:a16="http://schemas.microsoft.com/office/drawing/2014/main" id="{D468B2FD-A207-7F02-CD5C-3C9A5DAC24FB}"/>
                </a:ext>
              </a:extLst>
            </p:cNvPr>
            <p:cNvSpPr/>
            <p:nvPr userDrawn="1"/>
          </p:nvSpPr>
          <p:spPr bwMode="gray">
            <a:xfrm>
              <a:off x="8304924" y="4653979"/>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8" name="Freeform: Shape 57">
              <a:extLst>
                <a:ext uri="{FF2B5EF4-FFF2-40B4-BE49-F238E27FC236}">
                  <a16:creationId xmlns:a16="http://schemas.microsoft.com/office/drawing/2014/main" id="{E0BF087B-1671-339F-71EE-72AD2DF9E947}"/>
                </a:ext>
              </a:extLst>
            </p:cNvPr>
            <p:cNvSpPr/>
            <p:nvPr userDrawn="1"/>
          </p:nvSpPr>
          <p:spPr bwMode="gray">
            <a:xfrm>
              <a:off x="8358423"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7"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4" name="Oval 23">
              <a:extLst>
                <a:ext uri="{FF2B5EF4-FFF2-40B4-BE49-F238E27FC236}">
                  <a16:creationId xmlns:a16="http://schemas.microsoft.com/office/drawing/2014/main" id="{034E0C3D-397E-DE88-FAC6-04E21A5AAB73}"/>
                </a:ext>
              </a:extLst>
            </p:cNvPr>
            <p:cNvSpPr/>
            <p:nvPr userDrawn="1"/>
          </p:nvSpPr>
          <p:spPr bwMode="gray">
            <a:xfrm>
              <a:off x="10019862"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2" name="Freeform: Shape 51">
              <a:extLst>
                <a:ext uri="{FF2B5EF4-FFF2-40B4-BE49-F238E27FC236}">
                  <a16:creationId xmlns:a16="http://schemas.microsoft.com/office/drawing/2014/main" id="{4FDBECEC-0C7A-342C-2AF3-789E986ADB59}"/>
                </a:ext>
              </a:extLst>
            </p:cNvPr>
            <p:cNvSpPr/>
            <p:nvPr userDrawn="1"/>
          </p:nvSpPr>
          <p:spPr bwMode="gray">
            <a:xfrm>
              <a:off x="10019861"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0" name="Freeform: Shape 59">
              <a:extLst>
                <a:ext uri="{FF2B5EF4-FFF2-40B4-BE49-F238E27FC236}">
                  <a16:creationId xmlns:a16="http://schemas.microsoft.com/office/drawing/2014/main" id="{6269BC16-0786-49DD-0879-B4F17ACBBDFB}"/>
                </a:ext>
              </a:extLst>
            </p:cNvPr>
            <p:cNvSpPr/>
            <p:nvPr userDrawn="1"/>
          </p:nvSpPr>
          <p:spPr bwMode="gray">
            <a:xfrm>
              <a:off x="10073361"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6"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8" name="Freeform: Shape 67">
              <a:extLst>
                <a:ext uri="{FF2B5EF4-FFF2-40B4-BE49-F238E27FC236}">
                  <a16:creationId xmlns:a16="http://schemas.microsoft.com/office/drawing/2014/main" id="{3AEDD267-848C-A5FB-9D8A-FA5F032E4A6F}"/>
                </a:ext>
              </a:extLst>
            </p:cNvPr>
            <p:cNvSpPr/>
            <p:nvPr userDrawn="1"/>
          </p:nvSpPr>
          <p:spPr bwMode="gray">
            <a:xfrm>
              <a:off x="11734799" y="1304655"/>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6" name="Freeform: Shape 65">
              <a:extLst>
                <a:ext uri="{FF2B5EF4-FFF2-40B4-BE49-F238E27FC236}">
                  <a16:creationId xmlns:a16="http://schemas.microsoft.com/office/drawing/2014/main" id="{5ED7ADAF-20AD-CD1B-AA2C-238E34F98CA6}"/>
                </a:ext>
              </a:extLst>
            </p:cNvPr>
            <p:cNvSpPr/>
            <p:nvPr userDrawn="1"/>
          </p:nvSpPr>
          <p:spPr bwMode="gray">
            <a:xfrm>
              <a:off x="11734799" y="3013637"/>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4" name="Freeform: Shape 63">
              <a:extLst>
                <a:ext uri="{FF2B5EF4-FFF2-40B4-BE49-F238E27FC236}">
                  <a16:creationId xmlns:a16="http://schemas.microsoft.com/office/drawing/2014/main" id="{37D54519-2872-A533-DCC5-47D5C6393FC6}"/>
                </a:ext>
              </a:extLst>
            </p:cNvPr>
            <p:cNvSpPr/>
            <p:nvPr userDrawn="1"/>
          </p:nvSpPr>
          <p:spPr bwMode="gray">
            <a:xfrm>
              <a:off x="11734799" y="4722619"/>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8"/>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Oval 38">
              <a:extLst>
                <a:ext uri="{FF2B5EF4-FFF2-40B4-BE49-F238E27FC236}">
                  <a16:creationId xmlns:a16="http://schemas.microsoft.com/office/drawing/2014/main" id="{EC7687F7-D23D-6201-BEE3-892874D8718A}"/>
                </a:ext>
              </a:extLst>
            </p:cNvPr>
            <p:cNvSpPr/>
            <p:nvPr userDrawn="1"/>
          </p:nvSpPr>
          <p:spPr bwMode="gray">
            <a:xfrm>
              <a:off x="6589986" y="4653979"/>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C7066E1-8421-E54F-0775-4B85647AA3E0}"/>
                </a:ext>
              </a:extLst>
            </p:cNvPr>
            <p:cNvSpPr/>
            <p:nvPr userDrawn="1"/>
          </p:nvSpPr>
          <p:spPr bwMode="gray">
            <a:xfrm>
              <a:off x="8304609" y="1236015"/>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5FC7138-1FBA-E2EA-8970-50FB3A32AE0E}"/>
                </a:ext>
              </a:extLst>
            </p:cNvPr>
            <p:cNvSpPr/>
            <p:nvPr userDrawn="1"/>
          </p:nvSpPr>
          <p:spPr bwMode="gray">
            <a:xfrm>
              <a:off x="10019547" y="2944997"/>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C424E259-A640-957E-36A7-7D985103E625}"/>
                </a:ext>
              </a:extLst>
            </p:cNvPr>
            <p:cNvSpPr/>
            <p:nvPr userDrawn="1"/>
          </p:nvSpPr>
          <p:spPr bwMode="gray">
            <a:xfrm>
              <a:off x="11734800" y="1"/>
              <a:ext cx="457201" cy="1003665"/>
            </a:xfrm>
            <a:custGeom>
              <a:avLst/>
              <a:gdLst>
                <a:gd name="connsiteX0" fmla="*/ 60392 w 457201"/>
                <a:gd name="connsiteY0" fmla="*/ 0 h 1003665"/>
                <a:gd name="connsiteX1" fmla="*/ 457201 w 457201"/>
                <a:gd name="connsiteY1" fmla="*/ 0 h 1003665"/>
                <a:gd name="connsiteX2" fmla="*/ 457201 w 457201"/>
                <a:gd name="connsiteY2" fmla="*/ 1003665 h 1003665"/>
                <a:gd name="connsiteX3" fmla="*/ 340662 w 457201"/>
                <a:gd name="connsiteY3" fmla="*/ 940410 h 1003665"/>
                <a:gd name="connsiteX4" fmla="*/ 0 w 457201"/>
                <a:gd name="connsiteY4" fmla="*/ 299701 h 1003665"/>
                <a:gd name="connsiteX5" fmla="*/ 15698 w 457201"/>
                <a:gd name="connsiteY5" fmla="*/ 143981 h 10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 h="1003665">
                  <a:moveTo>
                    <a:pt x="60392" y="0"/>
                  </a:moveTo>
                  <a:lnTo>
                    <a:pt x="457201" y="0"/>
                  </a:lnTo>
                  <a:lnTo>
                    <a:pt x="457201" y="1003665"/>
                  </a:lnTo>
                  <a:lnTo>
                    <a:pt x="340662" y="940410"/>
                  </a:lnTo>
                  <a:cubicBezTo>
                    <a:pt x="135131" y="801556"/>
                    <a:pt x="0" y="566409"/>
                    <a:pt x="0" y="299701"/>
                  </a:cubicBezTo>
                  <a:cubicBezTo>
                    <a:pt x="0" y="246359"/>
                    <a:pt x="5405" y="194280"/>
                    <a:pt x="15698" y="143981"/>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000C2C3B-7D7E-56F2-7B74-0F8405A16F69}"/>
                </a:ext>
              </a:extLst>
            </p:cNvPr>
            <p:cNvSpPr/>
            <p:nvPr userDrawn="1"/>
          </p:nvSpPr>
          <p:spPr bwMode="gray">
            <a:xfrm>
              <a:off x="11788340" y="6431666"/>
              <a:ext cx="403660" cy="426335"/>
            </a:xfrm>
            <a:custGeom>
              <a:avLst/>
              <a:gdLst>
                <a:gd name="connsiteX0" fmla="*/ 403660 w 403660"/>
                <a:gd name="connsiteY0" fmla="*/ 0 h 426335"/>
                <a:gd name="connsiteX1" fmla="*/ 403660 w 403660"/>
                <a:gd name="connsiteY1" fmla="*/ 426335 h 426335"/>
                <a:gd name="connsiteX2" fmla="*/ 0 w 403660"/>
                <a:gd name="connsiteY2" fmla="*/ 426335 h 426335"/>
                <a:gd name="connsiteX3" fmla="*/ 7179 w 403660"/>
                <a:gd name="connsiteY3" fmla="*/ 403207 h 426335"/>
                <a:gd name="connsiteX4" fmla="*/ 287121 w 403660"/>
                <a:gd name="connsiteY4" fmla="*/ 63256 h 42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60" h="426335">
                  <a:moveTo>
                    <a:pt x="403660" y="0"/>
                  </a:moveTo>
                  <a:lnTo>
                    <a:pt x="403660" y="426335"/>
                  </a:lnTo>
                  <a:lnTo>
                    <a:pt x="0" y="426335"/>
                  </a:lnTo>
                  <a:lnTo>
                    <a:pt x="7179" y="403207"/>
                  </a:lnTo>
                  <a:cubicBezTo>
                    <a:pt x="65828" y="264546"/>
                    <a:pt x="163802" y="146568"/>
                    <a:pt x="287121" y="63256"/>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955DF93-96B0-4F76-47E3-7823232F73D0}"/>
                </a:ext>
              </a:extLst>
            </p:cNvPr>
            <p:cNvSpPr/>
            <p:nvPr userDrawn="1"/>
          </p:nvSpPr>
          <p:spPr bwMode="gray">
            <a:xfrm>
              <a:off x="6589986" y="1"/>
              <a:ext cx="1545022" cy="1072055"/>
            </a:xfrm>
            <a:custGeom>
              <a:avLst/>
              <a:gdLst>
                <a:gd name="connsiteX0" fmla="*/ 60350 w 1545022"/>
                <a:gd name="connsiteY0" fmla="*/ 0 h 1072055"/>
                <a:gd name="connsiteX1" fmla="*/ 1484672 w 1545022"/>
                <a:gd name="connsiteY1" fmla="*/ 0 h 1072055"/>
                <a:gd name="connsiteX2" fmla="*/ 1529328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8"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Graphic 41">
              <a:extLst>
                <a:ext uri="{FF2B5EF4-FFF2-40B4-BE49-F238E27FC236}">
                  <a16:creationId xmlns:a16="http://schemas.microsoft.com/office/drawing/2014/main" id="{216129F6-7635-23A0-12D0-C199AE882F29}"/>
                </a:ext>
              </a:extLst>
            </p:cNvPr>
            <p:cNvSpPr/>
            <p:nvPr/>
          </p:nvSpPr>
          <p:spPr bwMode="gray">
            <a:xfrm>
              <a:off x="10019862" y="4653979"/>
              <a:ext cx="1545336" cy="1545336"/>
            </a:xfrm>
            <a:custGeom>
              <a:avLst/>
              <a:gdLst>
                <a:gd name="connsiteX0" fmla="*/ 772668 w 1545336"/>
                <a:gd name="connsiteY0" fmla="*/ 0 h 1545336"/>
                <a:gd name="connsiteX1" fmla="*/ 0 w 1545336"/>
                <a:gd name="connsiteY1" fmla="*/ 772668 h 1545336"/>
                <a:gd name="connsiteX2" fmla="*/ 772668 w 1545336"/>
                <a:gd name="connsiteY2" fmla="*/ 1545336 h 1545336"/>
                <a:gd name="connsiteX3" fmla="*/ 1545336 w 1545336"/>
                <a:gd name="connsiteY3" fmla="*/ 772668 h 1545336"/>
                <a:gd name="connsiteX4" fmla="*/ 772668 w 1545336"/>
                <a:gd name="connsiteY4" fmla="*/ 0 h 1545336"/>
                <a:gd name="connsiteX5" fmla="*/ 772668 w 1545336"/>
                <a:gd name="connsiteY5" fmla="*/ 1170704 h 1545336"/>
                <a:gd name="connsiteX6" fmla="*/ 374632 w 1545336"/>
                <a:gd name="connsiteY6" fmla="*/ 772668 h 1545336"/>
                <a:gd name="connsiteX7" fmla="*/ 772668 w 1545336"/>
                <a:gd name="connsiteY7" fmla="*/ 374632 h 1545336"/>
                <a:gd name="connsiteX8" fmla="*/ 1170704 w 1545336"/>
                <a:gd name="connsiteY8" fmla="*/ 772668 h 1545336"/>
                <a:gd name="connsiteX9" fmla="*/ 772668 w 1545336"/>
                <a:gd name="connsiteY9" fmla="*/ 1170704 h 154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336" h="1545336">
                  <a:moveTo>
                    <a:pt x="772668" y="0"/>
                  </a:moveTo>
                  <a:cubicBezTo>
                    <a:pt x="345869" y="0"/>
                    <a:pt x="0" y="345869"/>
                    <a:pt x="0" y="772668"/>
                  </a:cubicBezTo>
                  <a:cubicBezTo>
                    <a:pt x="0" y="1199467"/>
                    <a:pt x="345869" y="1545336"/>
                    <a:pt x="772668" y="1545336"/>
                  </a:cubicBezTo>
                  <a:cubicBezTo>
                    <a:pt x="1199467" y="1545336"/>
                    <a:pt x="1545336" y="1199467"/>
                    <a:pt x="1545336" y="772668"/>
                  </a:cubicBezTo>
                  <a:cubicBezTo>
                    <a:pt x="1545336" y="345869"/>
                    <a:pt x="1199467" y="0"/>
                    <a:pt x="772668" y="0"/>
                  </a:cubicBezTo>
                  <a:close/>
                  <a:moveTo>
                    <a:pt x="772668" y="1170704"/>
                  </a:moveTo>
                  <a:cubicBezTo>
                    <a:pt x="552927" y="1170704"/>
                    <a:pt x="374632" y="992409"/>
                    <a:pt x="374632" y="772668"/>
                  </a:cubicBezTo>
                  <a:cubicBezTo>
                    <a:pt x="374632" y="552927"/>
                    <a:pt x="552927" y="374632"/>
                    <a:pt x="772668" y="374632"/>
                  </a:cubicBezTo>
                  <a:cubicBezTo>
                    <a:pt x="992409" y="374632"/>
                    <a:pt x="1170704" y="552927"/>
                    <a:pt x="1170704" y="772668"/>
                  </a:cubicBezTo>
                  <a:cubicBezTo>
                    <a:pt x="1170704" y="992409"/>
                    <a:pt x="992588" y="1170704"/>
                    <a:pt x="772668" y="1170704"/>
                  </a:cubicBezTo>
                  <a:close/>
                </a:path>
              </a:pathLst>
            </a:custGeom>
            <a:solidFill>
              <a:schemeClr val="tx2"/>
            </a:solidFill>
            <a:ln w="1784" cap="flat">
              <a:noFill/>
              <a:prstDash val="solid"/>
              <a:miter/>
            </a:ln>
          </p:spPr>
          <p:txBody>
            <a:bodyPr rtlCol="0" anchor="ctr"/>
            <a:lstStyle/>
            <a:p>
              <a:endParaRPr lang="en-US"/>
            </a:p>
          </p:txBody>
        </p:sp>
      </p:grpSp>
      <p:sp>
        <p:nvSpPr>
          <p:cNvPr id="6" name="Date Placeholder 5">
            <a:extLst>
              <a:ext uri="{FF2B5EF4-FFF2-40B4-BE49-F238E27FC236}">
                <a16:creationId xmlns:a16="http://schemas.microsoft.com/office/drawing/2014/main" id="{E23FAE9B-982D-41B9-BBD2-74E842A46071}"/>
              </a:ext>
            </a:extLst>
          </p:cNvPr>
          <p:cNvSpPr>
            <a:spLocks noGrp="1"/>
          </p:cNvSpPr>
          <p:nvPr userDrawn="1">
            <p:ph type="dt" sz="half" idx="12"/>
          </p:nvPr>
        </p:nvSpPr>
        <p:spPr bwMode="gray"/>
        <p:txBody>
          <a:bodyPr/>
          <a:lstStyle/>
          <a:p>
            <a:fld id="{3DE87C2F-1778-4BC0-B35E-C52C6F5752DA}"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userDrawn="1">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userDrawn="1">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18917720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 Circl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grpSp>
        <p:nvGrpSpPr>
          <p:cNvPr id="48" name="Group 47">
            <a:extLst>
              <a:ext uri="{FF2B5EF4-FFF2-40B4-BE49-F238E27FC236}">
                <a16:creationId xmlns:a16="http://schemas.microsoft.com/office/drawing/2014/main" id="{3EA1B8D7-9ADB-3DDE-9371-85C6645E7BB3}"/>
              </a:ext>
              <a:ext uri="{C183D7F6-B498-43B3-948B-1728B52AA6E4}">
                <adec:decorative xmlns:adec="http://schemas.microsoft.com/office/drawing/2017/decorative" val="1"/>
              </a:ext>
            </a:extLst>
          </p:cNvPr>
          <p:cNvGrpSpPr/>
          <p:nvPr userDrawn="1"/>
        </p:nvGrpSpPr>
        <p:grpSpPr bwMode="gray">
          <a:xfrm>
            <a:off x="54842" y="0"/>
            <a:ext cx="12082315" cy="1973843"/>
            <a:chOff x="54842" y="0"/>
            <a:chExt cx="12082315" cy="1973843"/>
          </a:xfrm>
        </p:grpSpPr>
        <p:sp>
          <p:nvSpPr>
            <p:cNvPr id="11" name="Oval 10">
              <a:extLst>
                <a:ext uri="{FF2B5EF4-FFF2-40B4-BE49-F238E27FC236}">
                  <a16:creationId xmlns:a16="http://schemas.microsoft.com/office/drawing/2014/main" id="{45408BF3-12B3-5EB8-575C-D8497B369C05}"/>
                </a:ext>
              </a:extLst>
            </p:cNvPr>
            <p:cNvSpPr/>
            <p:nvPr userDrawn="1"/>
          </p:nvSpPr>
          <p:spPr bwMode="gray">
            <a:xfrm>
              <a:off x="54842"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2" name="Oval 11">
              <a:extLst>
                <a:ext uri="{FF2B5EF4-FFF2-40B4-BE49-F238E27FC236}">
                  <a16:creationId xmlns:a16="http://schemas.microsoft.com/office/drawing/2014/main" id="{E0D13DA4-81E2-50FD-CB8F-F687CAAFE983}"/>
                </a:ext>
              </a:extLst>
            </p:cNvPr>
            <p:cNvSpPr/>
            <p:nvPr userDrawn="1"/>
          </p:nvSpPr>
          <p:spPr bwMode="gray">
            <a:xfrm>
              <a:off x="1583593"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13D90D3F-2BA4-1458-10B8-EA8D4976B63A}"/>
                </a:ext>
              </a:extLst>
            </p:cNvPr>
            <p:cNvSpPr/>
            <p:nvPr userDrawn="1"/>
          </p:nvSpPr>
          <p:spPr bwMode="gray">
            <a:xfrm>
              <a:off x="4641095"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4" name="Oval 13">
              <a:extLst>
                <a:ext uri="{FF2B5EF4-FFF2-40B4-BE49-F238E27FC236}">
                  <a16:creationId xmlns:a16="http://schemas.microsoft.com/office/drawing/2014/main" id="{4DCB16C8-9803-2EA0-612C-645E80D42A45}"/>
                </a:ext>
              </a:extLst>
            </p:cNvPr>
            <p:cNvSpPr/>
            <p:nvPr userDrawn="1"/>
          </p:nvSpPr>
          <p:spPr bwMode="gray">
            <a:xfrm>
              <a:off x="616984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5" name="Oval 14">
              <a:extLst>
                <a:ext uri="{FF2B5EF4-FFF2-40B4-BE49-F238E27FC236}">
                  <a16:creationId xmlns:a16="http://schemas.microsoft.com/office/drawing/2014/main" id="{4B1A2BF2-54F2-4603-370F-41FCBB67DF1E}"/>
                </a:ext>
              </a:extLst>
            </p:cNvPr>
            <p:cNvSpPr/>
            <p:nvPr userDrawn="1"/>
          </p:nvSpPr>
          <p:spPr bwMode="gray">
            <a:xfrm>
              <a:off x="7698597"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6" name="Oval 15">
              <a:extLst>
                <a:ext uri="{FF2B5EF4-FFF2-40B4-BE49-F238E27FC236}">
                  <a16:creationId xmlns:a16="http://schemas.microsoft.com/office/drawing/2014/main" id="{B0643C41-E924-5D4F-863E-8D12F4E2CB6A}"/>
                </a:ext>
              </a:extLst>
            </p:cNvPr>
            <p:cNvSpPr/>
            <p:nvPr userDrawn="1"/>
          </p:nvSpPr>
          <p:spPr bwMode="gray">
            <a:xfrm>
              <a:off x="1075609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7" name="Freeform: Shape 36">
              <a:extLst>
                <a:ext uri="{FF2B5EF4-FFF2-40B4-BE49-F238E27FC236}">
                  <a16:creationId xmlns:a16="http://schemas.microsoft.com/office/drawing/2014/main" id="{04FA45B6-F11B-DD60-D08A-B84E5DDDD7E0}"/>
                </a:ext>
              </a:extLst>
            </p:cNvPr>
            <p:cNvSpPr/>
            <p:nvPr userDrawn="1"/>
          </p:nvSpPr>
          <p:spPr bwMode="gray">
            <a:xfrm>
              <a:off x="3159090"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5" name="Freeform: Shape 44">
              <a:extLst>
                <a:ext uri="{FF2B5EF4-FFF2-40B4-BE49-F238E27FC236}">
                  <a16:creationId xmlns:a16="http://schemas.microsoft.com/office/drawing/2014/main" id="{D47E8F51-03A8-7D64-A4F0-A5D1EEFB69C4}"/>
                </a:ext>
              </a:extLst>
            </p:cNvPr>
            <p:cNvSpPr/>
            <p:nvPr userDrawn="1"/>
          </p:nvSpPr>
          <p:spPr bwMode="gray">
            <a:xfrm>
              <a:off x="9274094" y="0"/>
              <a:ext cx="1287570" cy="445969"/>
            </a:xfrm>
            <a:custGeom>
              <a:avLst/>
              <a:gdLst>
                <a:gd name="connsiteX0" fmla="*/ 0 w 1287570"/>
                <a:gd name="connsiteY0" fmla="*/ 0 h 445969"/>
                <a:gd name="connsiteX1" fmla="*/ 1287570 w 1287570"/>
                <a:gd name="connsiteY1" fmla="*/ 0 h 445969"/>
                <a:gd name="connsiteX2" fmla="*/ 1280051 w 1287570"/>
                <a:gd name="connsiteY2" fmla="*/ 24224 h 445969"/>
                <a:gd name="connsiteX3" fmla="*/ 643785 w 1287570"/>
                <a:gd name="connsiteY3" fmla="*/ 445969 h 445969"/>
                <a:gd name="connsiteX4" fmla="*/ 7519 w 1287570"/>
                <a:gd name="connsiteY4" fmla="*/ 24224 h 4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0" h="445969">
                  <a:moveTo>
                    <a:pt x="0" y="0"/>
                  </a:moveTo>
                  <a:lnTo>
                    <a:pt x="1287570" y="0"/>
                  </a:lnTo>
                  <a:lnTo>
                    <a:pt x="1280051" y="24224"/>
                  </a:lnTo>
                  <a:cubicBezTo>
                    <a:pt x="1175222" y="272066"/>
                    <a:pt x="929813" y="445969"/>
                    <a:pt x="643785" y="445969"/>
                  </a:cubicBezTo>
                  <a:cubicBezTo>
                    <a:pt x="357758" y="445969"/>
                    <a:pt x="112348" y="272066"/>
                    <a:pt x="7519" y="24224"/>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301D317-D650-835D-E843-610B1410E873}"/>
                </a:ext>
              </a:extLst>
            </p:cNvPr>
            <p:cNvSpPr/>
            <p:nvPr userDrawn="1"/>
          </p:nvSpPr>
          <p:spPr bwMode="gray">
            <a:xfrm>
              <a:off x="1630339"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Freeform: Shape 38">
              <a:extLst>
                <a:ext uri="{FF2B5EF4-FFF2-40B4-BE49-F238E27FC236}">
                  <a16:creationId xmlns:a16="http://schemas.microsoft.com/office/drawing/2014/main" id="{D8CD8AD1-D226-9098-AAF5-5580EC402165}"/>
                </a:ext>
              </a:extLst>
            </p:cNvPr>
            <p:cNvSpPr/>
            <p:nvPr userDrawn="1"/>
          </p:nvSpPr>
          <p:spPr bwMode="gray">
            <a:xfrm>
              <a:off x="4687841"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3" name="Freeform: Shape 42">
              <a:extLst>
                <a:ext uri="{FF2B5EF4-FFF2-40B4-BE49-F238E27FC236}">
                  <a16:creationId xmlns:a16="http://schemas.microsoft.com/office/drawing/2014/main" id="{B158F4A7-6BA7-CC17-BB62-B5E4100D9A53}"/>
                </a:ext>
              </a:extLst>
            </p:cNvPr>
            <p:cNvSpPr/>
            <p:nvPr userDrawn="1"/>
          </p:nvSpPr>
          <p:spPr bwMode="gray">
            <a:xfrm>
              <a:off x="7745343"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7" name="Freeform: Shape 46">
              <a:extLst>
                <a:ext uri="{FF2B5EF4-FFF2-40B4-BE49-F238E27FC236}">
                  <a16:creationId xmlns:a16="http://schemas.microsoft.com/office/drawing/2014/main" id="{17DCDF6A-7249-E2C8-1CB5-B494A4E164E3}"/>
                </a:ext>
              </a:extLst>
            </p:cNvPr>
            <p:cNvSpPr/>
            <p:nvPr userDrawn="1"/>
          </p:nvSpPr>
          <p:spPr bwMode="gray">
            <a:xfrm>
              <a:off x="1080284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2" y="445970"/>
                    <a:pt x="643785" y="445970"/>
                  </a:cubicBezTo>
                  <a:cubicBezTo>
                    <a:pt x="357757"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7" name="Oval 26">
              <a:extLst>
                <a:ext uri="{FF2B5EF4-FFF2-40B4-BE49-F238E27FC236}">
                  <a16:creationId xmlns:a16="http://schemas.microsoft.com/office/drawing/2014/main" id="{A328CB48-1B54-5D23-0AB7-4050CABD63F1}"/>
                </a:ext>
              </a:extLst>
            </p:cNvPr>
            <p:cNvSpPr/>
            <p:nvPr userDrawn="1"/>
          </p:nvSpPr>
          <p:spPr bwMode="gray">
            <a:xfrm>
              <a:off x="9227348" y="592781"/>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A0F393-6517-E06B-9907-C58C26748CD0}"/>
                </a:ext>
              </a:extLst>
            </p:cNvPr>
            <p:cNvSpPr/>
            <p:nvPr userDrawn="1"/>
          </p:nvSpPr>
          <p:spPr bwMode="gray">
            <a:xfrm>
              <a:off x="3112344" y="592782"/>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6858B6D-2655-C36D-B14D-F569CE3262A2}"/>
                </a:ext>
              </a:extLst>
            </p:cNvPr>
            <p:cNvSpPr/>
            <p:nvPr userDrawn="1"/>
          </p:nvSpPr>
          <p:spPr bwMode="gray">
            <a:xfrm>
              <a:off x="621659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3A9E9836-C3C6-0546-359F-6C32FAD43B35}"/>
                </a:ext>
              </a:extLst>
            </p:cNvPr>
            <p:cNvSpPr/>
            <p:nvPr userDrawn="1"/>
          </p:nvSpPr>
          <p:spPr bwMode="gray">
            <a:xfrm>
              <a:off x="101588"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EEFEE250-C736-4C0D-A5A6-5DD6B2A9E1DE}" type="datetime1">
              <a:rPr lang="en-US" smtClean="0"/>
              <a:t>7/21/2025</a:t>
            </a:fld>
            <a:endParaRPr lang="en-US" dirty="0"/>
          </a:p>
        </p:txBody>
      </p:sp>
    </p:spTree>
    <p:extLst>
      <p:ext uri="{BB962C8B-B14F-4D97-AF65-F5344CB8AC3E}">
        <p14:creationId xmlns:p14="http://schemas.microsoft.com/office/powerpoint/2010/main" val="18111562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p:bg bwMode="gray">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149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 Step">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318425"/>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3891266"/>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4998635"/>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pic>
        <p:nvPicPr>
          <p:cNvPr id="22" name="Picture 21">
            <a:extLst>
              <a:ext uri="{FF2B5EF4-FFF2-40B4-BE49-F238E27FC236}">
                <a16:creationId xmlns:a16="http://schemas.microsoft.com/office/drawing/2014/main" id="{A818EC75-4789-C17B-2BE9-99476EB3DC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260080" y="0"/>
            <a:ext cx="3931920" cy="6858000"/>
          </a:xfrm>
          <a:prstGeom prst="rect">
            <a:avLst/>
          </a:prstGeom>
        </p:spPr>
      </p:pic>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0F3F6321-2FF5-402F-BD1A-EB495DAA4CE2}"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389250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2248" userDrawn="1">
          <p15:clr>
            <a:srgbClr val="FBAE40"/>
          </p15:clr>
        </p15:guide>
        <p15:guide id="4" orient="horz" pos="24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018ADF08-66C4-7A27-5941-438B95462B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6037330" cy="6858000"/>
          </a:xfrm>
          <a:custGeom>
            <a:avLst/>
            <a:gdLst>
              <a:gd name="connsiteX0" fmla="*/ 0 w 6037330"/>
              <a:gd name="connsiteY0" fmla="*/ 0 h 6858000"/>
              <a:gd name="connsiteX1" fmla="*/ 3835988 w 6037330"/>
              <a:gd name="connsiteY1" fmla="*/ 0 h 6858000"/>
              <a:gd name="connsiteX2" fmla="*/ 4114800 w 6037330"/>
              <a:gd name="connsiteY2" fmla="*/ 0 h 6858000"/>
              <a:gd name="connsiteX3" fmla="*/ 6037330 w 6037330"/>
              <a:gd name="connsiteY3" fmla="*/ 0 h 6858000"/>
              <a:gd name="connsiteX4" fmla="*/ 5982904 w 6037330"/>
              <a:gd name="connsiteY4" fmla="*/ 57086 h 6858000"/>
              <a:gd name="connsiteX5" fmla="*/ 4680119 w 6037330"/>
              <a:gd name="connsiteY5" fmla="*/ 3429000 h 6858000"/>
              <a:gd name="connsiteX6" fmla="*/ 5982904 w 6037330"/>
              <a:gd name="connsiteY6" fmla="*/ 6800914 h 6858000"/>
              <a:gd name="connsiteX7" fmla="*/ 6037330 w 6037330"/>
              <a:gd name="connsiteY7" fmla="*/ 6858000 h 6858000"/>
              <a:gd name="connsiteX8" fmla="*/ 4114800 w 6037330"/>
              <a:gd name="connsiteY8" fmla="*/ 6858000 h 6858000"/>
              <a:gd name="connsiteX9" fmla="*/ 3835988 w 6037330"/>
              <a:gd name="connsiteY9" fmla="*/ 6858000 h 6858000"/>
              <a:gd name="connsiteX10" fmla="*/ 0 w 603733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7330" h="6858000">
                <a:moveTo>
                  <a:pt x="0" y="0"/>
                </a:moveTo>
                <a:lnTo>
                  <a:pt x="3835988" y="0"/>
                </a:lnTo>
                <a:lnTo>
                  <a:pt x="4114800" y="0"/>
                </a:lnTo>
                <a:lnTo>
                  <a:pt x="6037330" y="0"/>
                </a:lnTo>
                <a:lnTo>
                  <a:pt x="5982904" y="57086"/>
                </a:lnTo>
                <a:cubicBezTo>
                  <a:pt x="5173461" y="947670"/>
                  <a:pt x="4680119" y="2130722"/>
                  <a:pt x="4680119" y="3429000"/>
                </a:cubicBezTo>
                <a:cubicBezTo>
                  <a:pt x="4680119" y="4727278"/>
                  <a:pt x="5173461" y="5910330"/>
                  <a:pt x="5982904" y="6800914"/>
                </a:cubicBezTo>
                <a:lnTo>
                  <a:pt x="6037330" y="6858000"/>
                </a:lnTo>
                <a:lnTo>
                  <a:pt x="4114800" y="6858000"/>
                </a:lnTo>
                <a:lnTo>
                  <a:pt x="3835988" y="6858000"/>
                </a:lnTo>
                <a:lnTo>
                  <a:pt x="0" y="6858000"/>
                </a:ln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Optum logo" descr="Optum">
            <a:extLst>
              <a:ext uri="{FF2B5EF4-FFF2-40B4-BE49-F238E27FC236}">
                <a16:creationId xmlns:a16="http://schemas.microsoft.com/office/drawing/2014/main" id="{FA968874-41BB-1E3A-AF0C-1B4952106FCF}"/>
              </a:ext>
              <a:ext uri="{C183D7F6-B498-43B3-948B-1728B52AA6E4}">
                <adec:decorative xmlns:adec="http://schemas.microsoft.com/office/drawing/2017/decorative" val="0"/>
              </a:ext>
            </a:extLst>
          </p:cNvPr>
          <p:cNvSpPr/>
          <p:nvPr/>
        </p:nvSpPr>
        <p:spPr bwMode="gray">
          <a:xfrm>
            <a:off x="937990" y="3019667"/>
            <a:ext cx="2827354" cy="819585"/>
          </a:xfrm>
          <a:custGeom>
            <a:avLst/>
            <a:gdLst>
              <a:gd name="connsiteX0" fmla="*/ 2101736 w 2827354"/>
              <a:gd name="connsiteY0" fmla="*/ 633489 h 819585"/>
              <a:gd name="connsiteX1" fmla="*/ 2101736 w 2827354"/>
              <a:gd name="connsiteY1" fmla="*/ 153909 h 819585"/>
              <a:gd name="connsiteX2" fmla="*/ 2253848 w 2827354"/>
              <a:gd name="connsiteY2" fmla="*/ 153909 h 819585"/>
              <a:gd name="connsiteX3" fmla="*/ 2254727 w 2827354"/>
              <a:gd name="connsiteY3" fmla="*/ 211176 h 819585"/>
              <a:gd name="connsiteX4" fmla="*/ 2381800 w 2827354"/>
              <a:gd name="connsiteY4" fmla="*/ 146761 h 819585"/>
              <a:gd name="connsiteX5" fmla="*/ 2518697 w 2827354"/>
              <a:gd name="connsiteY5" fmla="*/ 224594 h 819585"/>
              <a:gd name="connsiteX6" fmla="*/ 2665418 w 2827354"/>
              <a:gd name="connsiteY6" fmla="*/ 146761 h 819585"/>
              <a:gd name="connsiteX7" fmla="*/ 2827354 w 2827354"/>
              <a:gd name="connsiteY7" fmla="*/ 324831 h 819585"/>
              <a:gd name="connsiteX8" fmla="*/ 2827354 w 2827354"/>
              <a:gd name="connsiteY8" fmla="*/ 633528 h 819585"/>
              <a:gd name="connsiteX9" fmla="*/ 2672566 w 2827354"/>
              <a:gd name="connsiteY9" fmla="*/ 633528 h 819585"/>
              <a:gd name="connsiteX10" fmla="*/ 2672566 w 2827354"/>
              <a:gd name="connsiteY10" fmla="*/ 348073 h 819585"/>
              <a:gd name="connsiteX11" fmla="*/ 2607233 w 2827354"/>
              <a:gd name="connsiteY11" fmla="*/ 273794 h 819585"/>
              <a:gd name="connsiteX12" fmla="*/ 2541899 w 2827354"/>
              <a:gd name="connsiteY12" fmla="*/ 348073 h 819585"/>
              <a:gd name="connsiteX13" fmla="*/ 2541899 w 2827354"/>
              <a:gd name="connsiteY13" fmla="*/ 633489 h 819585"/>
              <a:gd name="connsiteX14" fmla="*/ 2387111 w 2827354"/>
              <a:gd name="connsiteY14" fmla="*/ 633489 h 819585"/>
              <a:gd name="connsiteX15" fmla="*/ 2387111 w 2827354"/>
              <a:gd name="connsiteY15" fmla="*/ 348073 h 819585"/>
              <a:gd name="connsiteX16" fmla="*/ 2321778 w 2827354"/>
              <a:gd name="connsiteY16" fmla="*/ 273794 h 819585"/>
              <a:gd name="connsiteX17" fmla="*/ 2256444 w 2827354"/>
              <a:gd name="connsiteY17" fmla="*/ 348073 h 819585"/>
              <a:gd name="connsiteX18" fmla="*/ 2256444 w 2827354"/>
              <a:gd name="connsiteY18" fmla="*/ 633489 h 819585"/>
              <a:gd name="connsiteX19" fmla="*/ 2101736 w 2827354"/>
              <a:gd name="connsiteY19" fmla="*/ 633489 h 819585"/>
              <a:gd name="connsiteX20" fmla="*/ 2049861 w 2827354"/>
              <a:gd name="connsiteY20" fmla="*/ 450946 h 819585"/>
              <a:gd name="connsiteX21" fmla="*/ 1826185 w 2827354"/>
              <a:gd name="connsiteY21" fmla="*/ 644231 h 819585"/>
              <a:gd name="connsiteX22" fmla="*/ 1602509 w 2827354"/>
              <a:gd name="connsiteY22" fmla="*/ 450946 h 819585"/>
              <a:gd name="connsiteX23" fmla="*/ 1602509 w 2827354"/>
              <a:gd name="connsiteY23" fmla="*/ 153909 h 819585"/>
              <a:gd name="connsiteX24" fmla="*/ 1758216 w 2827354"/>
              <a:gd name="connsiteY24" fmla="*/ 153909 h 819585"/>
              <a:gd name="connsiteX25" fmla="*/ 1758216 w 2827354"/>
              <a:gd name="connsiteY25" fmla="*/ 446513 h 819585"/>
              <a:gd name="connsiteX26" fmla="*/ 1826225 w 2827354"/>
              <a:gd name="connsiteY26" fmla="*/ 515401 h 819585"/>
              <a:gd name="connsiteX27" fmla="*/ 1894234 w 2827354"/>
              <a:gd name="connsiteY27" fmla="*/ 446513 h 819585"/>
              <a:gd name="connsiteX28" fmla="*/ 1894234 w 2827354"/>
              <a:gd name="connsiteY28" fmla="*/ 153909 h 819585"/>
              <a:gd name="connsiteX29" fmla="*/ 2049941 w 2827354"/>
              <a:gd name="connsiteY29" fmla="*/ 153909 h 819585"/>
              <a:gd name="connsiteX30" fmla="*/ 2049941 w 2827354"/>
              <a:gd name="connsiteY30" fmla="*/ 450946 h 819585"/>
              <a:gd name="connsiteX31" fmla="*/ 1560418 w 2827354"/>
              <a:gd name="connsiteY31" fmla="*/ 277388 h 819585"/>
              <a:gd name="connsiteX32" fmla="*/ 1560418 w 2827354"/>
              <a:gd name="connsiteY32" fmla="*/ 153909 h 819585"/>
              <a:gd name="connsiteX33" fmla="*/ 1432467 w 2827354"/>
              <a:gd name="connsiteY33" fmla="*/ 153909 h 819585"/>
              <a:gd name="connsiteX34" fmla="*/ 1432467 w 2827354"/>
              <a:gd name="connsiteY34" fmla="*/ 31309 h 819585"/>
              <a:gd name="connsiteX35" fmla="*/ 1277679 w 2827354"/>
              <a:gd name="connsiteY35" fmla="*/ 31309 h 819585"/>
              <a:gd name="connsiteX36" fmla="*/ 1277679 w 2827354"/>
              <a:gd name="connsiteY36" fmla="*/ 461688 h 819585"/>
              <a:gd name="connsiteX37" fmla="*/ 1461978 w 2827354"/>
              <a:gd name="connsiteY37" fmla="*/ 640637 h 819585"/>
              <a:gd name="connsiteX38" fmla="*/ 1560418 w 2827354"/>
              <a:gd name="connsiteY38" fmla="*/ 624543 h 819585"/>
              <a:gd name="connsiteX39" fmla="*/ 1560418 w 2827354"/>
              <a:gd name="connsiteY39" fmla="*/ 501943 h 819585"/>
              <a:gd name="connsiteX40" fmla="*/ 1501354 w 2827354"/>
              <a:gd name="connsiteY40" fmla="*/ 511767 h 819585"/>
              <a:gd name="connsiteX41" fmla="*/ 1432467 w 2827354"/>
              <a:gd name="connsiteY41" fmla="*/ 449149 h 819585"/>
              <a:gd name="connsiteX42" fmla="*/ 1432467 w 2827354"/>
              <a:gd name="connsiteY42" fmla="*/ 277388 h 819585"/>
              <a:gd name="connsiteX43" fmla="*/ 1560418 w 2827354"/>
              <a:gd name="connsiteY43" fmla="*/ 277388 h 819585"/>
              <a:gd name="connsiteX44" fmla="*/ 1081758 w 2827354"/>
              <a:gd name="connsiteY44" fmla="*/ 393679 h 819585"/>
              <a:gd name="connsiteX45" fmla="*/ 969900 w 2827354"/>
              <a:gd name="connsiteY45" fmla="*/ 513564 h 819585"/>
              <a:gd name="connsiteX46" fmla="*/ 857164 w 2827354"/>
              <a:gd name="connsiteY46" fmla="*/ 393679 h 819585"/>
              <a:gd name="connsiteX47" fmla="*/ 969900 w 2827354"/>
              <a:gd name="connsiteY47" fmla="*/ 274673 h 819585"/>
              <a:gd name="connsiteX48" fmla="*/ 1081758 w 2827354"/>
              <a:gd name="connsiteY48" fmla="*/ 393679 h 819585"/>
              <a:gd name="connsiteX49" fmla="*/ 857164 w 2827354"/>
              <a:gd name="connsiteY49" fmla="*/ 819586 h 819585"/>
              <a:gd name="connsiteX50" fmla="*/ 857164 w 2827354"/>
              <a:gd name="connsiteY50" fmla="*/ 583370 h 819585"/>
              <a:gd name="connsiteX51" fmla="*/ 1005682 w 2827354"/>
              <a:gd name="connsiteY51" fmla="*/ 641515 h 819585"/>
              <a:gd name="connsiteX52" fmla="*/ 1237424 w 2827354"/>
              <a:gd name="connsiteY52" fmla="*/ 393679 h 819585"/>
              <a:gd name="connsiteX53" fmla="*/ 1005682 w 2827354"/>
              <a:gd name="connsiteY53" fmla="*/ 146721 h 819585"/>
              <a:gd name="connsiteX54" fmla="*/ 852691 w 2827354"/>
              <a:gd name="connsiteY54" fmla="*/ 209339 h 819585"/>
              <a:gd name="connsiteX55" fmla="*/ 851812 w 2827354"/>
              <a:gd name="connsiteY55" fmla="*/ 153869 h 819585"/>
              <a:gd name="connsiteX56" fmla="*/ 701497 w 2827354"/>
              <a:gd name="connsiteY56" fmla="*/ 153869 h 819585"/>
              <a:gd name="connsiteX57" fmla="*/ 701497 w 2827354"/>
              <a:gd name="connsiteY57" fmla="*/ 819586 h 819585"/>
              <a:gd name="connsiteX58" fmla="*/ 857164 w 2827354"/>
              <a:gd name="connsiteY58" fmla="*/ 819586 h 819585"/>
              <a:gd name="connsiteX59" fmla="*/ 490321 w 2827354"/>
              <a:gd name="connsiteY59" fmla="*/ 320318 h 819585"/>
              <a:gd name="connsiteX60" fmla="*/ 327467 w 2827354"/>
              <a:gd name="connsiteY60" fmla="*/ 492119 h 819585"/>
              <a:gd name="connsiteX61" fmla="*/ 164612 w 2827354"/>
              <a:gd name="connsiteY61" fmla="*/ 320318 h 819585"/>
              <a:gd name="connsiteX62" fmla="*/ 327467 w 2827354"/>
              <a:gd name="connsiteY62" fmla="*/ 148518 h 819585"/>
              <a:gd name="connsiteX63" fmla="*/ 490321 w 2827354"/>
              <a:gd name="connsiteY63" fmla="*/ 320318 h 819585"/>
              <a:gd name="connsiteX64" fmla="*/ 327467 w 2827354"/>
              <a:gd name="connsiteY64" fmla="*/ 0 h 819585"/>
              <a:gd name="connsiteX65" fmla="*/ 0 w 2827354"/>
              <a:gd name="connsiteY65" fmla="*/ 320318 h 819585"/>
              <a:gd name="connsiteX66" fmla="*/ 327467 w 2827354"/>
              <a:gd name="connsiteY66" fmla="*/ 640637 h 819585"/>
              <a:gd name="connsiteX67" fmla="*/ 654933 w 2827354"/>
              <a:gd name="connsiteY67" fmla="*/ 320318 h 819585"/>
              <a:gd name="connsiteX68" fmla="*/ 327467 w 2827354"/>
              <a:gd name="connsiteY68" fmla="*/ 0 h 81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27354" h="819585">
                <a:moveTo>
                  <a:pt x="2101736" y="633489"/>
                </a:moveTo>
                <a:lnTo>
                  <a:pt x="2101736" y="153909"/>
                </a:lnTo>
                <a:lnTo>
                  <a:pt x="2253848" y="153909"/>
                </a:lnTo>
                <a:lnTo>
                  <a:pt x="2254727" y="211176"/>
                </a:lnTo>
                <a:cubicBezTo>
                  <a:pt x="2285157" y="167328"/>
                  <a:pt x="2329885" y="146761"/>
                  <a:pt x="2381800" y="146761"/>
                </a:cubicBezTo>
                <a:cubicBezTo>
                  <a:pt x="2447134" y="146761"/>
                  <a:pt x="2493658" y="177191"/>
                  <a:pt x="2518697" y="224594"/>
                </a:cubicBezTo>
                <a:cubicBezTo>
                  <a:pt x="2549127" y="172679"/>
                  <a:pt x="2606394" y="146761"/>
                  <a:pt x="2665418" y="146761"/>
                </a:cubicBezTo>
                <a:cubicBezTo>
                  <a:pt x="2770088" y="146761"/>
                  <a:pt x="2827354" y="225513"/>
                  <a:pt x="2827354" y="324831"/>
                </a:cubicBezTo>
                <a:lnTo>
                  <a:pt x="2827354" y="633528"/>
                </a:lnTo>
                <a:lnTo>
                  <a:pt x="2672566" y="633528"/>
                </a:lnTo>
                <a:lnTo>
                  <a:pt x="2672566" y="348073"/>
                </a:lnTo>
                <a:cubicBezTo>
                  <a:pt x="2672566" y="301549"/>
                  <a:pt x="2643055" y="273794"/>
                  <a:pt x="2607233" y="273794"/>
                </a:cubicBezTo>
                <a:cubicBezTo>
                  <a:pt x="2571411" y="273794"/>
                  <a:pt x="2541899" y="301549"/>
                  <a:pt x="2541899" y="348073"/>
                </a:cubicBezTo>
                <a:lnTo>
                  <a:pt x="2541899" y="633489"/>
                </a:lnTo>
                <a:lnTo>
                  <a:pt x="2387111" y="633489"/>
                </a:lnTo>
                <a:lnTo>
                  <a:pt x="2387111" y="348073"/>
                </a:lnTo>
                <a:cubicBezTo>
                  <a:pt x="2387111" y="301549"/>
                  <a:pt x="2357599" y="273794"/>
                  <a:pt x="2321778" y="273794"/>
                </a:cubicBezTo>
                <a:cubicBezTo>
                  <a:pt x="2285996" y="273794"/>
                  <a:pt x="2256444" y="301549"/>
                  <a:pt x="2256444" y="348073"/>
                </a:cubicBezTo>
                <a:lnTo>
                  <a:pt x="2256444" y="633489"/>
                </a:lnTo>
                <a:lnTo>
                  <a:pt x="2101736" y="633489"/>
                </a:lnTo>
                <a:close/>
                <a:moveTo>
                  <a:pt x="2049861" y="450946"/>
                </a:moveTo>
                <a:cubicBezTo>
                  <a:pt x="2049861" y="574425"/>
                  <a:pt x="1951421" y="644231"/>
                  <a:pt x="1826185" y="644231"/>
                </a:cubicBezTo>
                <a:cubicBezTo>
                  <a:pt x="1700909" y="644231"/>
                  <a:pt x="1602509" y="574425"/>
                  <a:pt x="1602509" y="450946"/>
                </a:cubicBezTo>
                <a:lnTo>
                  <a:pt x="1602509" y="153909"/>
                </a:lnTo>
                <a:lnTo>
                  <a:pt x="1758216" y="153909"/>
                </a:lnTo>
                <a:lnTo>
                  <a:pt x="1758216" y="446513"/>
                </a:lnTo>
                <a:cubicBezTo>
                  <a:pt x="1758216" y="488564"/>
                  <a:pt x="1785971" y="515401"/>
                  <a:pt x="1826225" y="515401"/>
                </a:cubicBezTo>
                <a:cubicBezTo>
                  <a:pt x="1866479" y="515401"/>
                  <a:pt x="1894234" y="488564"/>
                  <a:pt x="1894234" y="446513"/>
                </a:cubicBezTo>
                <a:lnTo>
                  <a:pt x="1894234" y="153909"/>
                </a:lnTo>
                <a:lnTo>
                  <a:pt x="2049941" y="153909"/>
                </a:lnTo>
                <a:lnTo>
                  <a:pt x="2049941" y="450946"/>
                </a:lnTo>
                <a:close/>
                <a:moveTo>
                  <a:pt x="1560418" y="277388"/>
                </a:moveTo>
                <a:lnTo>
                  <a:pt x="1560418" y="153909"/>
                </a:lnTo>
                <a:lnTo>
                  <a:pt x="1432467" y="153909"/>
                </a:lnTo>
                <a:lnTo>
                  <a:pt x="1432467" y="31309"/>
                </a:lnTo>
                <a:lnTo>
                  <a:pt x="1277679" y="31309"/>
                </a:lnTo>
                <a:lnTo>
                  <a:pt x="1277679" y="461688"/>
                </a:lnTo>
                <a:cubicBezTo>
                  <a:pt x="1277679" y="580695"/>
                  <a:pt x="1348364" y="640637"/>
                  <a:pt x="1461978" y="640637"/>
                </a:cubicBezTo>
                <a:cubicBezTo>
                  <a:pt x="1495084" y="640637"/>
                  <a:pt x="1529988" y="637043"/>
                  <a:pt x="1560418" y="624543"/>
                </a:cubicBezTo>
                <a:lnTo>
                  <a:pt x="1560418" y="501943"/>
                </a:lnTo>
                <a:cubicBezTo>
                  <a:pt x="1538055" y="509091"/>
                  <a:pt x="1518367" y="511767"/>
                  <a:pt x="1501354" y="511767"/>
                </a:cubicBezTo>
                <a:cubicBezTo>
                  <a:pt x="1460181" y="511767"/>
                  <a:pt x="1432467" y="492957"/>
                  <a:pt x="1432467" y="449149"/>
                </a:cubicBezTo>
                <a:lnTo>
                  <a:pt x="1432467" y="277388"/>
                </a:lnTo>
                <a:lnTo>
                  <a:pt x="1560418" y="277388"/>
                </a:lnTo>
                <a:close/>
                <a:moveTo>
                  <a:pt x="1081758" y="393679"/>
                </a:moveTo>
                <a:cubicBezTo>
                  <a:pt x="1081758" y="462567"/>
                  <a:pt x="1031639" y="513564"/>
                  <a:pt x="969900" y="513564"/>
                </a:cubicBezTo>
                <a:cubicBezTo>
                  <a:pt x="907282" y="513564"/>
                  <a:pt x="857164" y="462567"/>
                  <a:pt x="857164" y="393679"/>
                </a:cubicBezTo>
                <a:cubicBezTo>
                  <a:pt x="857164" y="325670"/>
                  <a:pt x="907282" y="274673"/>
                  <a:pt x="969900" y="274673"/>
                </a:cubicBezTo>
                <a:cubicBezTo>
                  <a:pt x="1031639" y="274673"/>
                  <a:pt x="1081758" y="325710"/>
                  <a:pt x="1081758" y="393679"/>
                </a:cubicBezTo>
                <a:close/>
                <a:moveTo>
                  <a:pt x="857164" y="819586"/>
                </a:moveTo>
                <a:lnTo>
                  <a:pt x="857164" y="583370"/>
                </a:lnTo>
                <a:cubicBezTo>
                  <a:pt x="896540" y="620070"/>
                  <a:pt x="948415" y="641515"/>
                  <a:pt x="1005682" y="641515"/>
                </a:cubicBezTo>
                <a:cubicBezTo>
                  <a:pt x="1135430" y="641515"/>
                  <a:pt x="1237424" y="531455"/>
                  <a:pt x="1237424" y="393679"/>
                </a:cubicBezTo>
                <a:cubicBezTo>
                  <a:pt x="1237424" y="256782"/>
                  <a:pt x="1135430" y="146721"/>
                  <a:pt x="1005682" y="146721"/>
                </a:cubicBezTo>
                <a:cubicBezTo>
                  <a:pt x="945739" y="146721"/>
                  <a:pt x="892945" y="170003"/>
                  <a:pt x="852691" y="209339"/>
                </a:cubicBezTo>
                <a:lnTo>
                  <a:pt x="851812" y="153869"/>
                </a:lnTo>
                <a:lnTo>
                  <a:pt x="701497" y="153869"/>
                </a:lnTo>
                <a:lnTo>
                  <a:pt x="701497" y="819586"/>
                </a:lnTo>
                <a:lnTo>
                  <a:pt x="857164" y="819586"/>
                </a:lnTo>
                <a:close/>
                <a:moveTo>
                  <a:pt x="490321" y="320318"/>
                </a:moveTo>
                <a:cubicBezTo>
                  <a:pt x="490321" y="418758"/>
                  <a:pt x="417839" y="492119"/>
                  <a:pt x="327467" y="492119"/>
                </a:cubicBezTo>
                <a:cubicBezTo>
                  <a:pt x="237094" y="492119"/>
                  <a:pt x="164612" y="418758"/>
                  <a:pt x="164612" y="320318"/>
                </a:cubicBezTo>
                <a:cubicBezTo>
                  <a:pt x="164612" y="221879"/>
                  <a:pt x="237094" y="148518"/>
                  <a:pt x="327467" y="148518"/>
                </a:cubicBezTo>
                <a:cubicBezTo>
                  <a:pt x="417839" y="148518"/>
                  <a:pt x="490321" y="221919"/>
                  <a:pt x="490321" y="320318"/>
                </a:cubicBezTo>
                <a:close/>
                <a:moveTo>
                  <a:pt x="327467" y="0"/>
                </a:moveTo>
                <a:cubicBezTo>
                  <a:pt x="144045" y="0"/>
                  <a:pt x="0" y="142248"/>
                  <a:pt x="0" y="320318"/>
                </a:cubicBezTo>
                <a:cubicBezTo>
                  <a:pt x="0" y="498389"/>
                  <a:pt x="144045" y="640637"/>
                  <a:pt x="327467" y="640637"/>
                </a:cubicBezTo>
                <a:cubicBezTo>
                  <a:pt x="510888" y="640637"/>
                  <a:pt x="654933" y="498389"/>
                  <a:pt x="654933" y="320318"/>
                </a:cubicBezTo>
                <a:cubicBezTo>
                  <a:pt x="654933" y="142248"/>
                  <a:pt x="510888" y="0"/>
                  <a:pt x="327467" y="0"/>
                </a:cubicBezTo>
                <a:close/>
              </a:path>
            </a:pathLst>
          </a:custGeom>
          <a:solidFill>
            <a:schemeClr val="lt1"/>
          </a:solidFill>
          <a:ln w="1870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6594904" y="1649301"/>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6594904" y="3834665"/>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6594904" y="5396367"/>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F87A1334-A36A-4C7C-9518-D463B6987497}"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10992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152">
          <p15:clr>
            <a:srgbClr val="FFC000"/>
          </p15:clr>
        </p15:guide>
        <p15:guide id="2" pos="7120">
          <p15:clr>
            <a:srgbClr val="FFC000"/>
          </p15:clr>
        </p15:guide>
        <p15:guide id="3" orient="horz" pos="2216">
          <p15:clr>
            <a:srgbClr val="FFC000"/>
          </p15:clr>
        </p15:guide>
        <p15:guide id="4" orient="horz" pos="2408">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 Ste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7" name="Picture 6">
            <a:extLst>
              <a:ext uri="{FF2B5EF4-FFF2-40B4-BE49-F238E27FC236}">
                <a16:creationId xmlns:a16="http://schemas.microsoft.com/office/drawing/2014/main" id="{2AD17604-05E0-33BD-A562-4566C6028FE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8260080" y="0"/>
            <a:ext cx="3931920"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0CE5B43-F7D1-4E06-BCF3-44AFD6812EBF}" type="datetime1">
              <a:rPr lang="en-US" smtClean="0"/>
              <a:t>7/21/2025</a:t>
            </a:fld>
            <a:endParaRPr lang="en-US" dirty="0"/>
          </a:p>
        </p:txBody>
      </p:sp>
    </p:spTree>
    <p:extLst>
      <p:ext uri="{BB962C8B-B14F-4D97-AF65-F5344CB8AC3E}">
        <p14:creationId xmlns:p14="http://schemas.microsoft.com/office/powerpoint/2010/main" val="30201578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 Step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11" name="Picture 10">
            <a:extLst>
              <a:ext uri="{FF2B5EF4-FFF2-40B4-BE49-F238E27FC236}">
                <a16:creationId xmlns:a16="http://schemas.microsoft.com/office/drawing/2014/main" id="{7F130EE6-F73B-2227-1175-DB17997D67B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10009632" y="0"/>
            <a:ext cx="2182368"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F799BC78-4A38-48DC-ACDC-AABE982CF8C1}" type="datetime1">
              <a:rPr lang="en-US" smtClean="0"/>
              <a:t>7/21/2025</a:t>
            </a:fld>
            <a:endParaRPr lang="en-US" dirty="0"/>
          </a:p>
        </p:txBody>
      </p:sp>
    </p:spTree>
    <p:extLst>
      <p:ext uri="{BB962C8B-B14F-4D97-AF65-F5344CB8AC3E}">
        <p14:creationId xmlns:p14="http://schemas.microsoft.com/office/powerpoint/2010/main" val="37367780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8566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 3D Patter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38238A-74FD-1374-C746-5AD88BB2BC7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9D593C46-52DB-46FE-AC97-9CD87384BA29}"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2801877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 3D Pattern">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8B21494-F854-5E7F-90A1-59534F70F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pic>
        <p:nvPicPr>
          <p:cNvPr id="7" name="Optum logo" descr="Optum">
            <a:extLst>
              <a:ext uri="{FF2B5EF4-FFF2-40B4-BE49-F238E27FC236}">
                <a16:creationId xmlns:a16="http://schemas.microsoft.com/office/drawing/2014/main" id="{F96E566F-75FF-6E62-CF79-F9438EEDCF8F}"/>
              </a:ext>
              <a:ext uri="{C183D7F6-B498-43B3-948B-1728B52AA6E4}">
                <adec:decorative xmlns:adec="http://schemas.microsoft.com/office/drawing/2017/decorative" val="0"/>
              </a:ext>
            </a:extLst>
          </p:cNvPr>
          <p:cNvPicPr>
            <a:picLocks noRot="1" noChangeAspect="1" noMove="1" noResize="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61961" y="6343650"/>
            <a:ext cx="773055" cy="223837"/>
          </a:xfrm>
          <a:prstGeom prst="rect">
            <a:avLst/>
          </a:prstGeom>
        </p:spPr>
      </p:pic>
      <p:sp>
        <p:nvSpPr>
          <p:cNvPr id="8" name="Page number">
            <a:extLst>
              <a:ext uri="{FF2B5EF4-FFF2-40B4-BE49-F238E27FC236}">
                <a16:creationId xmlns:a16="http://schemas.microsoft.com/office/drawing/2014/main" id="{BA5DDE68-10CC-2627-5C8D-7C20A9ADA30A}"/>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9" name="Copyright">
            <a:extLst>
              <a:ext uri="{FF2B5EF4-FFF2-40B4-BE49-F238E27FC236}">
                <a16:creationId xmlns:a16="http://schemas.microsoft.com/office/drawing/2014/main" id="{2CBA3746-88E4-7FA3-5D41-3401A98E72FF}"/>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2DE4BCA5-2662-4827-9134-3EA3FE947924}" type="datetime1">
              <a:rPr lang="en-US" smtClean="0"/>
              <a:t>7/21/2025</a:t>
            </a:fld>
            <a:endParaRPr lang="en-US" dirty="0"/>
          </a:p>
        </p:txBody>
      </p:sp>
    </p:spTree>
    <p:extLst>
      <p:ext uri="{BB962C8B-B14F-4D97-AF65-F5344CB8AC3E}">
        <p14:creationId xmlns:p14="http://schemas.microsoft.com/office/powerpoint/2010/main" val="20874893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58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 Orange Pattern">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0AC6D-E833-ABCF-B8E2-232E02FD80C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3413760"/>
          </a:xfrm>
          <a:prstGeom prst="rect">
            <a:avLst/>
          </a:prstGeom>
        </p:spPr>
      </p:pic>
      <p:sp>
        <p:nvSpPr>
          <p:cNvPr id="3"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SpPr/>
          <p:nvPr/>
        </p:nvSpPr>
        <p:spPr bwMode="gray">
          <a:xfrm>
            <a:off x="457200" y="833151"/>
            <a:ext cx="1917863" cy="555945"/>
          </a:xfrm>
          <a:custGeom>
            <a:avLst/>
            <a:gdLst>
              <a:gd name="connsiteX0" fmla="*/ 1425659 w 1917863"/>
              <a:gd name="connsiteY0" fmla="*/ 429711 h 555945"/>
              <a:gd name="connsiteX1" fmla="*/ 1425659 w 1917863"/>
              <a:gd name="connsiteY1" fmla="*/ 104401 h 555945"/>
              <a:gd name="connsiteX2" fmla="*/ 1528841 w 1917863"/>
              <a:gd name="connsiteY2" fmla="*/ 104401 h 555945"/>
              <a:gd name="connsiteX3" fmla="*/ 1529437 w 1917863"/>
              <a:gd name="connsiteY3" fmla="*/ 143246 h 555945"/>
              <a:gd name="connsiteX4" fmla="*/ 1615634 w 1917863"/>
              <a:gd name="connsiteY4" fmla="*/ 99552 h 555945"/>
              <a:gd name="connsiteX5" fmla="*/ 1708494 w 1917863"/>
              <a:gd name="connsiteY5" fmla="*/ 152348 h 555945"/>
              <a:gd name="connsiteX6" fmla="*/ 1808019 w 1917863"/>
              <a:gd name="connsiteY6" fmla="*/ 99552 h 555945"/>
              <a:gd name="connsiteX7" fmla="*/ 1917864 w 1917863"/>
              <a:gd name="connsiteY7" fmla="*/ 220341 h 555945"/>
              <a:gd name="connsiteX8" fmla="*/ 1917864 w 1917863"/>
              <a:gd name="connsiteY8" fmla="*/ 429738 h 555945"/>
              <a:gd name="connsiteX9" fmla="*/ 1812868 w 1917863"/>
              <a:gd name="connsiteY9" fmla="*/ 429738 h 555945"/>
              <a:gd name="connsiteX10" fmla="*/ 1812868 w 1917863"/>
              <a:gd name="connsiteY10" fmla="*/ 236107 h 555945"/>
              <a:gd name="connsiteX11" fmla="*/ 1768550 w 1917863"/>
              <a:gd name="connsiteY11" fmla="*/ 185721 h 555945"/>
              <a:gd name="connsiteX12" fmla="*/ 1724233 w 1917863"/>
              <a:gd name="connsiteY12" fmla="*/ 236107 h 555945"/>
              <a:gd name="connsiteX13" fmla="*/ 1724233 w 1917863"/>
              <a:gd name="connsiteY13" fmla="*/ 429711 h 555945"/>
              <a:gd name="connsiteX14" fmla="*/ 1619236 w 1917863"/>
              <a:gd name="connsiteY14" fmla="*/ 429711 h 555945"/>
              <a:gd name="connsiteX15" fmla="*/ 1619236 w 1917863"/>
              <a:gd name="connsiteY15" fmla="*/ 236107 h 555945"/>
              <a:gd name="connsiteX16" fmla="*/ 1574919 w 1917863"/>
              <a:gd name="connsiteY16" fmla="*/ 185721 h 555945"/>
              <a:gd name="connsiteX17" fmla="*/ 1530602 w 1917863"/>
              <a:gd name="connsiteY17" fmla="*/ 236107 h 555945"/>
              <a:gd name="connsiteX18" fmla="*/ 1530602 w 1917863"/>
              <a:gd name="connsiteY18" fmla="*/ 429711 h 555945"/>
              <a:gd name="connsiteX19" fmla="*/ 1425659 w 1917863"/>
              <a:gd name="connsiteY19" fmla="*/ 429711 h 555945"/>
              <a:gd name="connsiteX20" fmla="*/ 1390471 w 1917863"/>
              <a:gd name="connsiteY20" fmla="*/ 305888 h 555945"/>
              <a:gd name="connsiteX21" fmla="*/ 1238746 w 1917863"/>
              <a:gd name="connsiteY21" fmla="*/ 436998 h 555945"/>
              <a:gd name="connsiteX22" fmla="*/ 1087022 w 1917863"/>
              <a:gd name="connsiteY22" fmla="*/ 305888 h 555945"/>
              <a:gd name="connsiteX23" fmla="*/ 1087022 w 1917863"/>
              <a:gd name="connsiteY23" fmla="*/ 104401 h 555945"/>
              <a:gd name="connsiteX24" fmla="*/ 1192641 w 1917863"/>
              <a:gd name="connsiteY24" fmla="*/ 104401 h 555945"/>
              <a:gd name="connsiteX25" fmla="*/ 1192641 w 1917863"/>
              <a:gd name="connsiteY25" fmla="*/ 302881 h 555945"/>
              <a:gd name="connsiteX26" fmla="*/ 1238773 w 1917863"/>
              <a:gd name="connsiteY26" fmla="*/ 349609 h 555945"/>
              <a:gd name="connsiteX27" fmla="*/ 1284906 w 1917863"/>
              <a:gd name="connsiteY27" fmla="*/ 302881 h 555945"/>
              <a:gd name="connsiteX28" fmla="*/ 1284906 w 1917863"/>
              <a:gd name="connsiteY28" fmla="*/ 104401 h 555945"/>
              <a:gd name="connsiteX29" fmla="*/ 1390525 w 1917863"/>
              <a:gd name="connsiteY29" fmla="*/ 104401 h 555945"/>
              <a:gd name="connsiteX30" fmla="*/ 1390525 w 1917863"/>
              <a:gd name="connsiteY30" fmla="*/ 305888 h 555945"/>
              <a:gd name="connsiteX31" fmla="*/ 1058470 w 1917863"/>
              <a:gd name="connsiteY31" fmla="*/ 188159 h 555945"/>
              <a:gd name="connsiteX32" fmla="*/ 1058470 w 1917863"/>
              <a:gd name="connsiteY32" fmla="*/ 104401 h 555945"/>
              <a:gd name="connsiteX33" fmla="*/ 971677 w 1917863"/>
              <a:gd name="connsiteY33" fmla="*/ 104401 h 555945"/>
              <a:gd name="connsiteX34" fmla="*/ 971677 w 1917863"/>
              <a:gd name="connsiteY34" fmla="*/ 21238 h 555945"/>
              <a:gd name="connsiteX35" fmla="*/ 866681 w 1917863"/>
              <a:gd name="connsiteY35" fmla="*/ 21238 h 555945"/>
              <a:gd name="connsiteX36" fmla="*/ 866681 w 1917863"/>
              <a:gd name="connsiteY36" fmla="*/ 313175 h 555945"/>
              <a:gd name="connsiteX37" fmla="*/ 991696 w 1917863"/>
              <a:gd name="connsiteY37" fmla="*/ 434560 h 555945"/>
              <a:gd name="connsiteX38" fmla="*/ 1058470 w 1917863"/>
              <a:gd name="connsiteY38" fmla="*/ 423643 h 555945"/>
              <a:gd name="connsiteX39" fmla="*/ 1058470 w 1917863"/>
              <a:gd name="connsiteY39" fmla="*/ 340480 h 555945"/>
              <a:gd name="connsiteX40" fmla="*/ 1018406 w 1917863"/>
              <a:gd name="connsiteY40" fmla="*/ 347144 h 555945"/>
              <a:gd name="connsiteX41" fmla="*/ 971677 w 1917863"/>
              <a:gd name="connsiteY41" fmla="*/ 304669 h 555945"/>
              <a:gd name="connsiteX42" fmla="*/ 971677 w 1917863"/>
              <a:gd name="connsiteY42" fmla="*/ 188159 h 555945"/>
              <a:gd name="connsiteX43" fmla="*/ 1058470 w 1917863"/>
              <a:gd name="connsiteY43" fmla="*/ 188159 h 555945"/>
              <a:gd name="connsiteX44" fmla="*/ 733783 w 1917863"/>
              <a:gd name="connsiteY44" fmla="*/ 267042 h 555945"/>
              <a:gd name="connsiteX45" fmla="*/ 657907 w 1917863"/>
              <a:gd name="connsiteY45" fmla="*/ 348363 h 555945"/>
              <a:gd name="connsiteX46" fmla="*/ 581435 w 1917863"/>
              <a:gd name="connsiteY46" fmla="*/ 267042 h 555945"/>
              <a:gd name="connsiteX47" fmla="*/ 657907 w 1917863"/>
              <a:gd name="connsiteY47" fmla="*/ 186317 h 555945"/>
              <a:gd name="connsiteX48" fmla="*/ 733783 w 1917863"/>
              <a:gd name="connsiteY48" fmla="*/ 267042 h 555945"/>
              <a:gd name="connsiteX49" fmla="*/ 581435 w 1917863"/>
              <a:gd name="connsiteY49" fmla="*/ 555945 h 555945"/>
              <a:gd name="connsiteX50" fmla="*/ 581435 w 1917863"/>
              <a:gd name="connsiteY50" fmla="*/ 395714 h 555945"/>
              <a:gd name="connsiteX51" fmla="*/ 682179 w 1917863"/>
              <a:gd name="connsiteY51" fmla="*/ 435156 h 555945"/>
              <a:gd name="connsiteX52" fmla="*/ 839375 w 1917863"/>
              <a:gd name="connsiteY52" fmla="*/ 267042 h 555945"/>
              <a:gd name="connsiteX53" fmla="*/ 682179 w 1917863"/>
              <a:gd name="connsiteY53" fmla="*/ 99525 h 555945"/>
              <a:gd name="connsiteX54" fmla="*/ 578401 w 1917863"/>
              <a:gd name="connsiteY54" fmla="*/ 142000 h 555945"/>
              <a:gd name="connsiteX55" fmla="*/ 577805 w 1917863"/>
              <a:gd name="connsiteY55" fmla="*/ 104373 h 555945"/>
              <a:gd name="connsiteX56" fmla="*/ 475843 w 1917863"/>
              <a:gd name="connsiteY56" fmla="*/ 104373 h 555945"/>
              <a:gd name="connsiteX57" fmla="*/ 475843 w 1917863"/>
              <a:gd name="connsiteY57" fmla="*/ 555945 h 555945"/>
              <a:gd name="connsiteX58" fmla="*/ 581435 w 1917863"/>
              <a:gd name="connsiteY58" fmla="*/ 555945 h 555945"/>
              <a:gd name="connsiteX59" fmla="*/ 332597 w 1917863"/>
              <a:gd name="connsiteY59" fmla="*/ 217280 h 555945"/>
              <a:gd name="connsiteX60" fmla="*/ 222129 w 1917863"/>
              <a:gd name="connsiteY60" fmla="*/ 333816 h 555945"/>
              <a:gd name="connsiteX61" fmla="*/ 111660 w 1917863"/>
              <a:gd name="connsiteY61" fmla="*/ 217280 h 555945"/>
              <a:gd name="connsiteX62" fmla="*/ 222129 w 1917863"/>
              <a:gd name="connsiteY62" fmla="*/ 100744 h 555945"/>
              <a:gd name="connsiteX63" fmla="*/ 332597 w 1917863"/>
              <a:gd name="connsiteY63" fmla="*/ 217280 h 555945"/>
              <a:gd name="connsiteX64" fmla="*/ 222129 w 1917863"/>
              <a:gd name="connsiteY64" fmla="*/ 0 h 555945"/>
              <a:gd name="connsiteX65" fmla="*/ 0 w 1917863"/>
              <a:gd name="connsiteY65" fmla="*/ 217280 h 555945"/>
              <a:gd name="connsiteX66" fmla="*/ 222129 w 1917863"/>
              <a:gd name="connsiteY66" fmla="*/ 434560 h 555945"/>
              <a:gd name="connsiteX67" fmla="*/ 444257 w 1917863"/>
              <a:gd name="connsiteY67" fmla="*/ 217280 h 555945"/>
              <a:gd name="connsiteX68" fmla="*/ 222129 w 1917863"/>
              <a:gd name="connsiteY68" fmla="*/ 0 h 5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17863" h="555945">
                <a:moveTo>
                  <a:pt x="1425659" y="429711"/>
                </a:moveTo>
                <a:lnTo>
                  <a:pt x="1425659" y="104401"/>
                </a:lnTo>
                <a:lnTo>
                  <a:pt x="1528841" y="104401"/>
                </a:lnTo>
                <a:lnTo>
                  <a:pt x="1529437" y="143246"/>
                </a:lnTo>
                <a:cubicBezTo>
                  <a:pt x="1550078" y="113502"/>
                  <a:pt x="1580418" y="99552"/>
                  <a:pt x="1615634" y="99552"/>
                </a:cubicBezTo>
                <a:cubicBezTo>
                  <a:pt x="1659951" y="99552"/>
                  <a:pt x="1691509" y="120193"/>
                  <a:pt x="1708494" y="152348"/>
                </a:cubicBezTo>
                <a:cubicBezTo>
                  <a:pt x="1729136" y="117132"/>
                  <a:pt x="1767981" y="99552"/>
                  <a:pt x="1808019" y="99552"/>
                </a:cubicBezTo>
                <a:cubicBezTo>
                  <a:pt x="1879019" y="99552"/>
                  <a:pt x="1917864" y="152971"/>
                  <a:pt x="1917864" y="220341"/>
                </a:cubicBezTo>
                <a:lnTo>
                  <a:pt x="1917864" y="429738"/>
                </a:lnTo>
                <a:lnTo>
                  <a:pt x="1812868" y="429738"/>
                </a:lnTo>
                <a:lnTo>
                  <a:pt x="1812868" y="236107"/>
                </a:lnTo>
                <a:cubicBezTo>
                  <a:pt x="1812868" y="204548"/>
                  <a:pt x="1792849" y="185721"/>
                  <a:pt x="1768550" y="185721"/>
                </a:cubicBezTo>
                <a:cubicBezTo>
                  <a:pt x="1744252" y="185721"/>
                  <a:pt x="1724233" y="204548"/>
                  <a:pt x="1724233" y="236107"/>
                </a:cubicBezTo>
                <a:lnTo>
                  <a:pt x="1724233" y="429711"/>
                </a:lnTo>
                <a:lnTo>
                  <a:pt x="1619236" y="429711"/>
                </a:lnTo>
                <a:lnTo>
                  <a:pt x="1619236" y="236107"/>
                </a:lnTo>
                <a:cubicBezTo>
                  <a:pt x="1619236" y="204548"/>
                  <a:pt x="1599218" y="185721"/>
                  <a:pt x="1574919" y="185721"/>
                </a:cubicBezTo>
                <a:cubicBezTo>
                  <a:pt x="1550647" y="185721"/>
                  <a:pt x="1530602" y="204548"/>
                  <a:pt x="1530602" y="236107"/>
                </a:cubicBezTo>
                <a:lnTo>
                  <a:pt x="1530602" y="429711"/>
                </a:lnTo>
                <a:lnTo>
                  <a:pt x="1425659" y="429711"/>
                </a:lnTo>
                <a:close/>
                <a:moveTo>
                  <a:pt x="1390471" y="305888"/>
                </a:moveTo>
                <a:cubicBezTo>
                  <a:pt x="1390471" y="389646"/>
                  <a:pt x="1323697" y="436998"/>
                  <a:pt x="1238746" y="436998"/>
                </a:cubicBezTo>
                <a:cubicBezTo>
                  <a:pt x="1153769" y="436998"/>
                  <a:pt x="1087022" y="389646"/>
                  <a:pt x="1087022" y="305888"/>
                </a:cubicBezTo>
                <a:lnTo>
                  <a:pt x="1087022" y="104401"/>
                </a:lnTo>
                <a:lnTo>
                  <a:pt x="1192641" y="104401"/>
                </a:lnTo>
                <a:lnTo>
                  <a:pt x="1192641" y="302881"/>
                </a:lnTo>
                <a:cubicBezTo>
                  <a:pt x="1192641" y="331405"/>
                  <a:pt x="1211468" y="349609"/>
                  <a:pt x="1238773" y="349609"/>
                </a:cubicBezTo>
                <a:cubicBezTo>
                  <a:pt x="1266079" y="349609"/>
                  <a:pt x="1284906" y="331405"/>
                  <a:pt x="1284906" y="302881"/>
                </a:cubicBezTo>
                <a:lnTo>
                  <a:pt x="1284906" y="104401"/>
                </a:lnTo>
                <a:lnTo>
                  <a:pt x="1390525" y="104401"/>
                </a:lnTo>
                <a:lnTo>
                  <a:pt x="1390525" y="305888"/>
                </a:lnTo>
                <a:close/>
                <a:moveTo>
                  <a:pt x="1058470" y="188159"/>
                </a:moveTo>
                <a:lnTo>
                  <a:pt x="1058470" y="104401"/>
                </a:lnTo>
                <a:lnTo>
                  <a:pt x="971677" y="104401"/>
                </a:lnTo>
                <a:lnTo>
                  <a:pt x="971677" y="21238"/>
                </a:lnTo>
                <a:lnTo>
                  <a:pt x="866681" y="21238"/>
                </a:lnTo>
                <a:lnTo>
                  <a:pt x="866681" y="313175"/>
                </a:lnTo>
                <a:cubicBezTo>
                  <a:pt x="866681" y="393899"/>
                  <a:pt x="914628" y="434560"/>
                  <a:pt x="991696" y="434560"/>
                </a:cubicBezTo>
                <a:cubicBezTo>
                  <a:pt x="1014153" y="434560"/>
                  <a:pt x="1037828" y="432122"/>
                  <a:pt x="1058470" y="423643"/>
                </a:cubicBezTo>
                <a:lnTo>
                  <a:pt x="1058470" y="340480"/>
                </a:lnTo>
                <a:cubicBezTo>
                  <a:pt x="1043300" y="345329"/>
                  <a:pt x="1029945" y="347144"/>
                  <a:pt x="1018406" y="347144"/>
                </a:cubicBezTo>
                <a:cubicBezTo>
                  <a:pt x="990477" y="347144"/>
                  <a:pt x="971677" y="334385"/>
                  <a:pt x="971677" y="304669"/>
                </a:cubicBezTo>
                <a:lnTo>
                  <a:pt x="971677" y="188159"/>
                </a:lnTo>
                <a:lnTo>
                  <a:pt x="1058470" y="188159"/>
                </a:lnTo>
                <a:close/>
                <a:moveTo>
                  <a:pt x="733783" y="267042"/>
                </a:moveTo>
                <a:cubicBezTo>
                  <a:pt x="733783" y="313770"/>
                  <a:pt x="699786" y="348363"/>
                  <a:pt x="657907" y="348363"/>
                </a:cubicBezTo>
                <a:cubicBezTo>
                  <a:pt x="615432" y="348363"/>
                  <a:pt x="581435" y="313770"/>
                  <a:pt x="581435" y="267042"/>
                </a:cubicBezTo>
                <a:cubicBezTo>
                  <a:pt x="581435" y="220910"/>
                  <a:pt x="615432" y="186317"/>
                  <a:pt x="657907" y="186317"/>
                </a:cubicBezTo>
                <a:cubicBezTo>
                  <a:pt x="699786" y="186317"/>
                  <a:pt x="733783" y="220937"/>
                  <a:pt x="733783" y="267042"/>
                </a:cubicBezTo>
                <a:close/>
                <a:moveTo>
                  <a:pt x="581435" y="555945"/>
                </a:moveTo>
                <a:lnTo>
                  <a:pt x="581435" y="395714"/>
                </a:lnTo>
                <a:cubicBezTo>
                  <a:pt x="608145" y="420609"/>
                  <a:pt x="643333" y="435156"/>
                  <a:pt x="682179" y="435156"/>
                </a:cubicBezTo>
                <a:cubicBezTo>
                  <a:pt x="770190" y="435156"/>
                  <a:pt x="839375" y="360499"/>
                  <a:pt x="839375" y="267042"/>
                </a:cubicBezTo>
                <a:cubicBezTo>
                  <a:pt x="839375" y="174182"/>
                  <a:pt x="770190" y="99525"/>
                  <a:pt x="682179" y="99525"/>
                </a:cubicBezTo>
                <a:cubicBezTo>
                  <a:pt x="641518" y="99525"/>
                  <a:pt x="605707" y="115317"/>
                  <a:pt x="578401" y="142000"/>
                </a:cubicBezTo>
                <a:lnTo>
                  <a:pt x="577805" y="104373"/>
                </a:lnTo>
                <a:lnTo>
                  <a:pt x="475843" y="104373"/>
                </a:lnTo>
                <a:lnTo>
                  <a:pt x="475843" y="555945"/>
                </a:lnTo>
                <a:lnTo>
                  <a:pt x="581435" y="555945"/>
                </a:lnTo>
                <a:close/>
                <a:moveTo>
                  <a:pt x="332597" y="217280"/>
                </a:moveTo>
                <a:cubicBezTo>
                  <a:pt x="332597" y="284054"/>
                  <a:pt x="283431" y="333816"/>
                  <a:pt x="222129" y="333816"/>
                </a:cubicBezTo>
                <a:cubicBezTo>
                  <a:pt x="160827" y="333816"/>
                  <a:pt x="111660" y="284054"/>
                  <a:pt x="111660" y="217280"/>
                </a:cubicBezTo>
                <a:cubicBezTo>
                  <a:pt x="111660" y="150506"/>
                  <a:pt x="160827" y="100744"/>
                  <a:pt x="222129" y="100744"/>
                </a:cubicBezTo>
                <a:cubicBezTo>
                  <a:pt x="283431" y="100744"/>
                  <a:pt x="332597" y="150533"/>
                  <a:pt x="332597" y="217280"/>
                </a:cubicBezTo>
                <a:close/>
                <a:moveTo>
                  <a:pt x="222129" y="0"/>
                </a:moveTo>
                <a:cubicBezTo>
                  <a:pt x="97710" y="0"/>
                  <a:pt x="0" y="96491"/>
                  <a:pt x="0" y="217280"/>
                </a:cubicBezTo>
                <a:cubicBezTo>
                  <a:pt x="0" y="338069"/>
                  <a:pt x="97710" y="434560"/>
                  <a:pt x="222129" y="434560"/>
                </a:cubicBezTo>
                <a:cubicBezTo>
                  <a:pt x="346548" y="434560"/>
                  <a:pt x="444257" y="338069"/>
                  <a:pt x="444257" y="217280"/>
                </a:cubicBezTo>
                <a:cubicBezTo>
                  <a:pt x="444257" y="96491"/>
                  <a:pt x="346548" y="0"/>
                  <a:pt x="222129" y="0"/>
                </a:cubicBezTo>
                <a:close/>
              </a:path>
            </a:pathLst>
          </a:custGeom>
          <a:solidFill>
            <a:schemeClr val="bg1"/>
          </a:solidFill>
          <a:ln w="2704"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389801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5470851"/>
            <a:ext cx="7315200" cy="276999"/>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7954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12A401BA-279A-4F98-9B66-D385A5DE97F2}"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26739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3245" userDrawn="1">
          <p15:clr>
            <a:srgbClr val="FBAE40"/>
          </p15:clr>
        </p15:guide>
        <p15:guide id="4" orient="horz" pos="34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 Orange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55FC67-8BE9-BFBF-5BCF-DFF1533546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34206"/>
          <a:stretch/>
        </p:blipFill>
        <p:spPr bwMode="gray">
          <a:xfrm>
            <a:off x="0" y="0"/>
            <a:ext cx="12192000" cy="2246047"/>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8956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7000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04CCF45-7126-4974-91E8-CDF850EEB1B8}" type="datetime1">
              <a:rPr lang="en-US" smtClean="0"/>
              <a:t>7/21/2025</a:t>
            </a:fld>
            <a:endParaRPr lang="en-US" dirty="0"/>
          </a:p>
        </p:txBody>
      </p:sp>
    </p:spTree>
    <p:extLst>
      <p:ext uri="{BB962C8B-B14F-4D97-AF65-F5344CB8AC3E}">
        <p14:creationId xmlns:p14="http://schemas.microsoft.com/office/powerpoint/2010/main" val="9024854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788" userDrawn="1">
          <p15:clr>
            <a:srgbClr val="FBAE40"/>
          </p15:clr>
        </p15:guide>
        <p15:guide id="4" orient="horz" pos="29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375092" y="231766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375092" y="3898459"/>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2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375091" y="4992329"/>
            <a:ext cx="73152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4" name="Freeform: Shape 13">
            <a:extLst>
              <a:ext uri="{FF2B5EF4-FFF2-40B4-BE49-F238E27FC236}">
                <a16:creationId xmlns:a16="http://schemas.microsoft.com/office/drawing/2014/main" id="{F33E8723-94DB-5556-1A86-67D45CBF9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3907075"/>
            <a:ext cx="12188952" cy="2950926"/>
          </a:xfrm>
          <a:custGeom>
            <a:avLst/>
            <a:gdLst>
              <a:gd name="connsiteX0" fmla="*/ 12188952 w 12188952"/>
              <a:gd name="connsiteY0" fmla="*/ 0 h 2950926"/>
              <a:gd name="connsiteX1" fmla="*/ 12188952 w 12188952"/>
              <a:gd name="connsiteY1" fmla="*/ 2950926 h 2950926"/>
              <a:gd name="connsiteX2" fmla="*/ 0 w 12188952"/>
              <a:gd name="connsiteY2" fmla="*/ 2950926 h 2950926"/>
              <a:gd name="connsiteX3" fmla="*/ 0 w 12188952"/>
              <a:gd name="connsiteY3" fmla="*/ 1951527 h 2950926"/>
              <a:gd name="connsiteX4" fmla="*/ 170764 w 12188952"/>
              <a:gd name="connsiteY4" fmla="*/ 2006967 h 2950926"/>
              <a:gd name="connsiteX5" fmla="*/ 4194949 w 12188952"/>
              <a:gd name="connsiteY5" fmla="*/ 2615366 h 2950926"/>
              <a:gd name="connsiteX6" fmla="*/ 11761160 w 12188952"/>
              <a:gd name="connsiteY6" fmla="*/ 304209 h 29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2950926">
                <a:moveTo>
                  <a:pt x="12188952" y="0"/>
                </a:moveTo>
                <a:lnTo>
                  <a:pt x="12188952" y="2950926"/>
                </a:lnTo>
                <a:lnTo>
                  <a:pt x="0" y="2950926"/>
                </a:lnTo>
                <a:lnTo>
                  <a:pt x="0" y="1951527"/>
                </a:lnTo>
                <a:lnTo>
                  <a:pt x="170764" y="2006967"/>
                </a:lnTo>
                <a:cubicBezTo>
                  <a:pt x="1442002" y="2402363"/>
                  <a:pt x="2793601" y="2615366"/>
                  <a:pt x="4194949" y="2615366"/>
                </a:cubicBezTo>
                <a:cubicBezTo>
                  <a:pt x="6997644" y="2615366"/>
                  <a:pt x="9601341" y="1763354"/>
                  <a:pt x="11761160" y="304209"/>
                </a:cubicBez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3AAC60EB-BBC2-4CF0-860A-8D4A91284465}" type="datetime1">
              <a:rPr lang="en-US" smtClean="0"/>
              <a:t>7/21/2025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15569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1496">
          <p15:clr>
            <a:srgbClr val="FBAE40"/>
          </p15:clr>
        </p15:guide>
        <p15:guide id="3" orient="horz" pos="2246">
          <p15:clr>
            <a:srgbClr val="FBAE40"/>
          </p15:clr>
        </p15:guide>
        <p15:guide id="4" orient="horz" pos="2447">
          <p15:clr>
            <a:srgbClr val="FBAE40"/>
          </p15:clr>
        </p15:guide>
        <p15:guide id="5" pos="610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10" name="Date Placeholder 9">
            <a:extLst>
              <a:ext uri="{FF2B5EF4-FFF2-40B4-BE49-F238E27FC236}">
                <a16:creationId xmlns:a16="http://schemas.microsoft.com/office/drawing/2014/main" id="{D64D994A-1F86-650F-91D1-D9CF4A6D5AF1}"/>
              </a:ext>
            </a:extLst>
          </p:cNvPr>
          <p:cNvSpPr>
            <a:spLocks noGrp="1"/>
          </p:cNvSpPr>
          <p:nvPr>
            <p:ph type="dt" sz="half" idx="16"/>
          </p:nvPr>
        </p:nvSpPr>
        <p:spPr bwMode="gray"/>
        <p:txBody>
          <a:bodyPr/>
          <a:lstStyle/>
          <a:p>
            <a:fld id="{5A9CD506-BBDE-4CF9-B632-8F7D90F3E413}" type="datetime1">
              <a:rPr lang="en-US" smtClean="0"/>
              <a:t>7/21/2025</a:t>
            </a:fld>
            <a:endParaRPr lang="en-US" dirty="0"/>
          </a:p>
        </p:txBody>
      </p:sp>
      <p:sp>
        <p:nvSpPr>
          <p:cNvPr id="12" name="Footer Placeholder 11">
            <a:extLst>
              <a:ext uri="{FF2B5EF4-FFF2-40B4-BE49-F238E27FC236}">
                <a16:creationId xmlns:a16="http://schemas.microsoft.com/office/drawing/2014/main" id="{97300FDB-6AA7-7D29-6E6C-DAB8AF3C6B3B}"/>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3" name="Slide Number Placeholder 12">
            <a:extLst>
              <a:ext uri="{FF2B5EF4-FFF2-40B4-BE49-F238E27FC236}">
                <a16:creationId xmlns:a16="http://schemas.microsoft.com/office/drawing/2014/main" id="{7FADA5F4-B71C-E968-5670-1EEE3C6C9F24}"/>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91148985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14B58E5A-BF8F-9CC6-1870-BB7839F7C399}"/>
              </a:ext>
            </a:extLst>
          </p:cNvPr>
          <p:cNvSpPr>
            <a:spLocks noGrp="1"/>
          </p:cNvSpPr>
          <p:nvPr>
            <p:ph type="dt" sz="half" idx="16"/>
          </p:nvPr>
        </p:nvSpPr>
        <p:spPr bwMode="gray"/>
        <p:txBody>
          <a:bodyPr/>
          <a:lstStyle/>
          <a:p>
            <a:fld id="{60F8F0ED-20B8-48DE-9EB5-9F456DA1A569}" type="datetime1">
              <a:rPr lang="en-US" smtClean="0"/>
              <a:t>7/21/2025</a:t>
            </a:fld>
            <a:endParaRPr lang="en-US" dirty="0"/>
          </a:p>
        </p:txBody>
      </p:sp>
      <p:sp>
        <p:nvSpPr>
          <p:cNvPr id="4" name="Footer Placeholder 3">
            <a:extLst>
              <a:ext uri="{FF2B5EF4-FFF2-40B4-BE49-F238E27FC236}">
                <a16:creationId xmlns:a16="http://schemas.microsoft.com/office/drawing/2014/main" id="{5CCAC17E-165F-4D50-26D1-8EE65CB27552}"/>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E64404C2-5DC8-B39C-1165-3141C2711ECC}"/>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5849689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9" name="Date Placeholder 8">
            <a:extLst>
              <a:ext uri="{FF2B5EF4-FFF2-40B4-BE49-F238E27FC236}">
                <a16:creationId xmlns:a16="http://schemas.microsoft.com/office/drawing/2014/main" id="{52474C07-8F5D-CC3D-9724-9A29EA763F79}"/>
              </a:ext>
            </a:extLst>
          </p:cNvPr>
          <p:cNvSpPr>
            <a:spLocks noGrp="1"/>
          </p:cNvSpPr>
          <p:nvPr>
            <p:ph type="dt" sz="half" idx="16"/>
          </p:nvPr>
        </p:nvSpPr>
        <p:spPr bwMode="gray"/>
        <p:txBody>
          <a:bodyPr/>
          <a:lstStyle/>
          <a:p>
            <a:fld id="{B28F20F1-5D0C-4198-AC00-2E91EC130C9A}" type="datetime1">
              <a:rPr lang="en-US" smtClean="0"/>
              <a:t>7/21/2025</a:t>
            </a:fld>
            <a:endParaRPr lang="en-US" dirty="0"/>
          </a:p>
        </p:txBody>
      </p:sp>
      <p:sp>
        <p:nvSpPr>
          <p:cNvPr id="10" name="Footer Placeholder 9">
            <a:extLst>
              <a:ext uri="{FF2B5EF4-FFF2-40B4-BE49-F238E27FC236}">
                <a16:creationId xmlns:a16="http://schemas.microsoft.com/office/drawing/2014/main" id="{D471F904-8B56-7EFA-3473-9DFAE1BFA581}"/>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2" name="Slide Number Placeholder 11">
            <a:extLst>
              <a:ext uri="{FF2B5EF4-FFF2-40B4-BE49-F238E27FC236}">
                <a16:creationId xmlns:a16="http://schemas.microsoft.com/office/drawing/2014/main" id="{FC8C7DF5-F873-F2E9-CB9E-9C8CF17D2CC0}"/>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8470551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93E2B6F-B0F8-598A-12EC-0815E7654FD0}"/>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9696FBF0-1B42-325E-9531-A33DF9031814}"/>
              </a:ext>
            </a:extLst>
          </p:cNvPr>
          <p:cNvSpPr>
            <a:spLocks noGrp="1"/>
          </p:cNvSpPr>
          <p:nvPr>
            <p:ph type="dt" sz="half" idx="16"/>
          </p:nvPr>
        </p:nvSpPr>
        <p:spPr bwMode="gray"/>
        <p:txBody>
          <a:bodyPr/>
          <a:lstStyle/>
          <a:p>
            <a:fld id="{FB5102C7-BEBD-4095-B13B-F4EB064AEA51}" type="datetime1">
              <a:rPr lang="en-US" smtClean="0"/>
              <a:t>7/21/2025</a:t>
            </a:fld>
            <a:endParaRPr lang="en-US" dirty="0"/>
          </a:p>
        </p:txBody>
      </p:sp>
      <p:sp>
        <p:nvSpPr>
          <p:cNvPr id="4" name="Footer Placeholder 3">
            <a:extLst>
              <a:ext uri="{FF2B5EF4-FFF2-40B4-BE49-F238E27FC236}">
                <a16:creationId xmlns:a16="http://schemas.microsoft.com/office/drawing/2014/main" id="{E529C78D-F523-2F5F-AF8F-9D18AFD1F748}"/>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2483F371-F5E3-E66E-2FC2-36252A822E65}"/>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7391921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bwMode="gray">
          <a:xfrm>
            <a:off x="461961" y="6343650"/>
            <a:ext cx="773055" cy="223837"/>
          </a:xfrm>
          <a:prstGeom prst="rect">
            <a:avLst/>
          </a:prstGeom>
        </p:spPr>
      </p:pic>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830A57F3-210F-48D5-90D0-3AA9C6D87045}" type="datetime1">
              <a:rPr lang="en-US" smtClean="0"/>
              <a:t>7/21/2025</a:t>
            </a:fld>
            <a:endParaRPr lang="en-US" dirty="0"/>
          </a:p>
        </p:txBody>
      </p:sp>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99" r:id="rId3"/>
    <p:sldLayoutId id="2147483700" r:id="rId4"/>
    <p:sldLayoutId id="2147483707" r:id="rId5"/>
    <p:sldLayoutId id="2147483705" r:id="rId6"/>
    <p:sldLayoutId id="2147483703" r:id="rId7"/>
    <p:sldLayoutId id="2147483706" r:id="rId8"/>
    <p:sldLayoutId id="2147483676" r:id="rId9"/>
    <p:sldLayoutId id="2147483685" r:id="rId10"/>
    <p:sldLayoutId id="2147483684" r:id="rId11"/>
    <p:sldLayoutId id="2147483677" r:id="rId12"/>
    <p:sldLayoutId id="2147483654" r:id="rId13"/>
    <p:sldLayoutId id="2147483662" r:id="rId14"/>
    <p:sldLayoutId id="2147483683" r:id="rId15"/>
    <p:sldLayoutId id="2147483650" r:id="rId16"/>
    <p:sldLayoutId id="2147483655" r:id="rId17"/>
    <p:sldLayoutId id="2147483678" r:id="rId18"/>
    <p:sldLayoutId id="2147483664" r:id="rId19"/>
    <p:sldLayoutId id="2147483696" r:id="rId20"/>
    <p:sldLayoutId id="2147483695" r:id="rId21"/>
    <p:sldLayoutId id="2147483697" r:id="rId22"/>
    <p:sldLayoutId id="2147483692" r:id="rId23"/>
    <p:sldLayoutId id="2147483698" r:id="rId24"/>
    <p:sldLayoutId id="2147483728" r:id="rId25"/>
    <p:sldLayoutId id="2147483708" r:id="rId26"/>
    <p:sldLayoutId id="2147483709" r:id="rId27"/>
    <p:sldLayoutId id="2147483729" r:id="rId28"/>
    <p:sldLayoutId id="2147483710" r:id="rId29"/>
    <p:sldLayoutId id="2147483727" r:id="rId30"/>
    <p:sldLayoutId id="2147483731" r:id="rId31"/>
    <p:sldLayoutId id="2147483730" r:id="rId32"/>
    <p:sldLayoutId id="2147483732" r:id="rId33"/>
    <p:sldLayoutId id="2147483733" r:id="rId34"/>
    <p:sldLayoutId id="2147483734" r:id="rId35"/>
    <p:sldLayoutId id="2147483737" r:id="rId36"/>
    <p:sldLayoutId id="2147483736" r:id="rId37"/>
    <p:sldLayoutId id="2147483680" r:id="rId38"/>
    <p:sldLayoutId id="2147483663" r:id="rId39"/>
    <p:sldLayoutId id="2147483660" r:id="rId4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D5C74-3C3D-7320-3FA4-7BC8C004E8D3}"/>
              </a:ext>
            </a:extLst>
          </p:cNvPr>
          <p:cNvSpPr>
            <a:spLocks noGrp="1"/>
          </p:cNvSpPr>
          <p:nvPr>
            <p:ph type="title"/>
          </p:nvPr>
        </p:nvSpPr>
        <p:spPr>
          <a:xfrm>
            <a:off x="463462" y="3073535"/>
            <a:ext cx="4709160" cy="1246495"/>
          </a:xfrm>
        </p:spPr>
        <p:txBody>
          <a:bodyPr/>
          <a:lstStyle/>
          <a:p>
            <a:r>
              <a:rPr lang="en-US" dirty="0"/>
              <a:t>Welcome to Open Enrollment</a:t>
            </a:r>
          </a:p>
        </p:txBody>
      </p:sp>
      <p:sp>
        <p:nvSpPr>
          <p:cNvPr id="6" name="Text Placeholder 5">
            <a:extLst>
              <a:ext uri="{FF2B5EF4-FFF2-40B4-BE49-F238E27FC236}">
                <a16:creationId xmlns:a16="http://schemas.microsoft.com/office/drawing/2014/main" id="{391936DC-853C-6B85-FC66-111A5E0B5BDC}"/>
              </a:ext>
            </a:extLst>
          </p:cNvPr>
          <p:cNvSpPr>
            <a:spLocks noGrp="1"/>
          </p:cNvSpPr>
          <p:nvPr>
            <p:ph type="body" sz="quarter" idx="10"/>
          </p:nvPr>
        </p:nvSpPr>
        <p:spPr>
          <a:xfrm>
            <a:off x="463461" y="4635651"/>
            <a:ext cx="5669709" cy="553998"/>
          </a:xfrm>
        </p:spPr>
        <p:txBody>
          <a:bodyPr/>
          <a:lstStyle/>
          <a:p>
            <a:r>
              <a:rPr lang="en-US" dirty="0"/>
              <a:t>Your introduction to financial health benefit accounts</a:t>
            </a:r>
          </a:p>
        </p:txBody>
      </p:sp>
      <p:sp>
        <p:nvSpPr>
          <p:cNvPr id="5" name="Text Placeholder 4">
            <a:extLst>
              <a:ext uri="{FF2B5EF4-FFF2-40B4-BE49-F238E27FC236}">
                <a16:creationId xmlns:a16="http://schemas.microsoft.com/office/drawing/2014/main" id="{4FAA54D3-CF8A-F47B-5212-25ADD0B4EE8D}"/>
              </a:ext>
            </a:extLst>
          </p:cNvPr>
          <p:cNvSpPr>
            <a:spLocks noGrp="1"/>
          </p:cNvSpPr>
          <p:nvPr>
            <p:ph type="body" sz="quarter" idx="11"/>
          </p:nvPr>
        </p:nvSpPr>
        <p:spPr/>
        <p:txBody>
          <a:bodyPr/>
          <a:lstStyle/>
          <a:p>
            <a:endParaRPr lang="en-US"/>
          </a:p>
        </p:txBody>
      </p:sp>
      <p:pic>
        <p:nvPicPr>
          <p:cNvPr id="9" name="Picture Placeholder 8">
            <a:extLst>
              <a:ext uri="{FF2B5EF4-FFF2-40B4-BE49-F238E27FC236}">
                <a16:creationId xmlns:a16="http://schemas.microsoft.com/office/drawing/2014/main" id="{0A5F2908-BBE3-D99E-AA70-0057A26E29A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spTree>
    <p:extLst>
      <p:ext uri="{BB962C8B-B14F-4D97-AF65-F5344CB8AC3E}">
        <p14:creationId xmlns:p14="http://schemas.microsoft.com/office/powerpoint/2010/main" val="90204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280DA500-7D23-8E3D-765D-997EE6FC748E}"/>
              </a:ext>
            </a:extLst>
          </p:cNvPr>
          <p:cNvSpPr txBox="1"/>
          <p:nvPr/>
        </p:nvSpPr>
        <p:spPr>
          <a:xfrm>
            <a:off x="457201" y="0"/>
            <a:ext cx="6705600" cy="5994400"/>
          </a:xfrm>
          <a:prstGeom prst="rect">
            <a:avLst/>
          </a:prstGeom>
          <a:noFill/>
        </p:spPr>
        <p:txBody>
          <a:bodyPr vert="horz" wrap="square" lIns="0" tIns="12700" rIns="0" bIns="0" rtlCol="0" anchor="ctr" anchorCtr="0">
            <a:noAutofit/>
          </a:bodyPr>
          <a:lstStyle/>
          <a:p>
            <a:pPr marR="30480">
              <a:lnSpc>
                <a:spcPct val="80000"/>
              </a:lnSpc>
              <a:spcBef>
                <a:spcPts val="100"/>
              </a:spcBef>
            </a:pPr>
            <a:r>
              <a:rPr lang="en-US" sz="5400" b="1" dirty="0">
                <a:solidFill>
                  <a:schemeClr val="accent6"/>
                </a:solidFill>
              </a:rPr>
              <a:t>Health account resources</a:t>
            </a:r>
          </a:p>
        </p:txBody>
      </p:sp>
      <p:pic>
        <p:nvPicPr>
          <p:cNvPr id="11" name="Graphic 10">
            <a:extLst>
              <a:ext uri="{FF2B5EF4-FFF2-40B4-BE49-F238E27FC236}">
                <a16:creationId xmlns:a16="http://schemas.microsoft.com/office/drawing/2014/main" id="{906532B5-6570-5ECB-0128-86A60B609F9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33" b="5867"/>
          <a:stretch/>
        </p:blipFill>
        <p:spPr>
          <a:xfrm>
            <a:off x="6096000" y="0"/>
            <a:ext cx="6096000" cy="5994400"/>
          </a:xfrm>
          <a:prstGeom prst="rect">
            <a:avLst/>
          </a:prstGeom>
        </p:spPr>
      </p:pic>
    </p:spTree>
    <p:extLst>
      <p:ext uri="{BB962C8B-B14F-4D97-AF65-F5344CB8AC3E}">
        <p14:creationId xmlns:p14="http://schemas.microsoft.com/office/powerpoint/2010/main" val="179159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7D6449C-6F9A-8852-2061-790AB4B52777}"/>
              </a:ext>
            </a:extLst>
          </p:cNvPr>
          <p:cNvGrpSpPr/>
          <p:nvPr/>
        </p:nvGrpSpPr>
        <p:grpSpPr>
          <a:xfrm>
            <a:off x="12700" y="0"/>
            <a:ext cx="12192000" cy="1646238"/>
            <a:chOff x="12700" y="0"/>
            <a:chExt cx="12192000" cy="1646238"/>
          </a:xfrm>
        </p:grpSpPr>
        <p:sp>
          <p:nvSpPr>
            <p:cNvPr id="2" name="Rectangle 1">
              <a:extLst>
                <a:ext uri="{FF2B5EF4-FFF2-40B4-BE49-F238E27FC236}">
                  <a16:creationId xmlns:a16="http://schemas.microsoft.com/office/drawing/2014/main" id="{B5B8521F-0265-F239-2045-A61FBE61F5F5}"/>
                </a:ext>
              </a:extLst>
            </p:cNvPr>
            <p:cNvSpPr/>
            <p:nvPr/>
          </p:nvSpPr>
          <p:spPr bwMode="gray">
            <a:xfrm>
              <a:off x="12700" y="0"/>
              <a:ext cx="12192000" cy="164623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9" name="object 2">
              <a:extLst>
                <a:ext uri="{FF2B5EF4-FFF2-40B4-BE49-F238E27FC236}">
                  <a16:creationId xmlns:a16="http://schemas.microsoft.com/office/drawing/2014/main" id="{1A34E86E-F51B-61C9-C7AF-83C340CF4695}"/>
                </a:ext>
              </a:extLst>
            </p:cNvPr>
            <p:cNvSpPr txBox="1"/>
            <p:nvPr/>
          </p:nvSpPr>
          <p:spPr>
            <a:xfrm>
              <a:off x="469900" y="464798"/>
              <a:ext cx="11261725" cy="716643"/>
            </a:xfrm>
            <a:prstGeom prst="rect">
              <a:avLst/>
            </a:prstGeom>
          </p:spPr>
          <p:txBody>
            <a:bodyPr vert="horz" wrap="square" lIns="0" tIns="0" rIns="0" bIns="0" rtlCol="0" anchor="ctr" anchorCtr="0">
              <a:noAutofit/>
            </a:bodyPr>
            <a:lstStyle/>
            <a:p>
              <a:pPr marL="0" marR="0">
                <a:spcBef>
                  <a:spcPts val="0"/>
                </a:spcBef>
                <a:spcAft>
                  <a:spcPts val="0"/>
                </a:spcAft>
              </a:pPr>
              <a:r>
                <a:rPr lang="en-US" sz="3200" b="1" dirty="0">
                  <a:solidFill>
                    <a:schemeClr val="accent6"/>
                  </a:solidFill>
                  <a:effectLst/>
                  <a:latin typeface="Arial" panose="020B0604020202020204" pitchFamily="34" charset="0"/>
                  <a:ea typeface="Times New Roman" panose="02020603050405020304" pitchFamily="18" charset="0"/>
                </a:rPr>
                <a:t>How to access your accounts</a:t>
              </a:r>
              <a:endParaRPr lang="en-US" sz="3200" dirty="0">
                <a:solidFill>
                  <a:schemeClr val="accent6"/>
                </a:solidFill>
                <a:effectLst/>
                <a:latin typeface="Times New Roman" panose="02020603050405020304" pitchFamily="18" charset="0"/>
                <a:ea typeface="Times New Roman" panose="02020603050405020304" pitchFamily="18" charset="0"/>
              </a:endParaRPr>
            </a:p>
          </p:txBody>
        </p:sp>
      </p:grpSp>
      <p:grpSp>
        <p:nvGrpSpPr>
          <p:cNvPr id="13" name="Group 12">
            <a:extLst>
              <a:ext uri="{FF2B5EF4-FFF2-40B4-BE49-F238E27FC236}">
                <a16:creationId xmlns:a16="http://schemas.microsoft.com/office/drawing/2014/main" id="{223D97EF-6B03-C627-1045-6CEE243888ED}"/>
              </a:ext>
            </a:extLst>
          </p:cNvPr>
          <p:cNvGrpSpPr/>
          <p:nvPr/>
        </p:nvGrpSpPr>
        <p:grpSpPr>
          <a:xfrm>
            <a:off x="457199" y="2225853"/>
            <a:ext cx="11137901" cy="3373436"/>
            <a:chOff x="457199" y="2225853"/>
            <a:chExt cx="11137901" cy="3373436"/>
          </a:xfrm>
        </p:grpSpPr>
        <p:grpSp>
          <p:nvGrpSpPr>
            <p:cNvPr id="11" name="Group 10">
              <a:extLst>
                <a:ext uri="{FF2B5EF4-FFF2-40B4-BE49-F238E27FC236}">
                  <a16:creationId xmlns:a16="http://schemas.microsoft.com/office/drawing/2014/main" id="{79E2997B-D279-33F3-A423-3292C80857E5}"/>
                </a:ext>
              </a:extLst>
            </p:cNvPr>
            <p:cNvGrpSpPr/>
            <p:nvPr/>
          </p:nvGrpSpPr>
          <p:grpSpPr>
            <a:xfrm>
              <a:off x="457199" y="2225853"/>
              <a:ext cx="3136901" cy="2837255"/>
              <a:chOff x="457199" y="2225853"/>
              <a:chExt cx="3136901" cy="2837255"/>
            </a:xfrm>
          </p:grpSpPr>
          <p:pic>
            <p:nvPicPr>
              <p:cNvPr id="7" name="Picture 6">
                <a:extLst>
                  <a:ext uri="{FF2B5EF4-FFF2-40B4-BE49-F238E27FC236}">
                    <a16:creationId xmlns:a16="http://schemas.microsoft.com/office/drawing/2014/main" id="{57BAC5E8-44F4-9E64-4F9A-ACA59D3AC8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gray">
              <a:xfrm>
                <a:off x="457200" y="2225853"/>
                <a:ext cx="548640" cy="548640"/>
              </a:xfrm>
              <a:prstGeom prst="rect">
                <a:avLst/>
              </a:prstGeom>
              <a:ln>
                <a:noFill/>
              </a:ln>
            </p:spPr>
          </p:pic>
          <p:sp>
            <p:nvSpPr>
              <p:cNvPr id="12" name="TextBox 11">
                <a:extLst>
                  <a:ext uri="{FF2B5EF4-FFF2-40B4-BE49-F238E27FC236}">
                    <a16:creationId xmlns:a16="http://schemas.microsoft.com/office/drawing/2014/main" id="{6F7F2BB3-30E6-6D74-2A75-9EA5CA582A5A}"/>
                  </a:ext>
                </a:extLst>
              </p:cNvPr>
              <p:cNvSpPr txBox="1"/>
              <p:nvPr/>
            </p:nvSpPr>
            <p:spPr bwMode="gray">
              <a:xfrm>
                <a:off x="1095376" y="2361525"/>
                <a:ext cx="1085618"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Online</a:t>
                </a:r>
                <a:endParaRPr lang="en-US" sz="2000" b="1" dirty="0">
                  <a:solidFill>
                    <a:schemeClr val="accent6"/>
                  </a:solidFill>
                </a:endParaRPr>
              </a:p>
            </p:txBody>
          </p:sp>
          <p:sp>
            <p:nvSpPr>
              <p:cNvPr id="21" name="TextBox 20">
                <a:extLst>
                  <a:ext uri="{FF2B5EF4-FFF2-40B4-BE49-F238E27FC236}">
                    <a16:creationId xmlns:a16="http://schemas.microsoft.com/office/drawing/2014/main" id="{FA261EA0-DCA4-16CF-9495-12B5DD233219}"/>
                  </a:ext>
                </a:extLst>
              </p:cNvPr>
              <p:cNvSpPr txBox="1"/>
              <p:nvPr/>
            </p:nvSpPr>
            <p:spPr bwMode="gray">
              <a:xfrm>
                <a:off x="457199" y="2958083"/>
                <a:ext cx="3136901" cy="2105025"/>
              </a:xfrm>
              <a:prstGeom prst="rect">
                <a:avLst/>
              </a:prstGeom>
              <a:noFill/>
              <a:ln>
                <a:noFill/>
              </a:ln>
            </p:spPr>
            <p:txBody>
              <a:bodyPr vert="horz" wrap="square" lIns="0" tIns="0" rIns="0" bIns="0" rtlCol="0">
                <a:noAutofit/>
              </a:bodyPr>
              <a:lstStyle/>
              <a:p>
                <a:pPr marL="171450" indent="-171450">
                  <a:lnSpc>
                    <a:spcPct val="110000"/>
                  </a:lnSpc>
                  <a:spcBef>
                    <a:spcPts val="300"/>
                  </a:spcBef>
                  <a:buFont typeface="Arial" panose="020B0604020202020204" pitchFamily="34" charset="0"/>
                  <a:buChar char="•"/>
                </a:pPr>
                <a:r>
                  <a:rPr lang="en-US" sz="1600" kern="100" dirty="0"/>
                  <a:t>Check your balance</a:t>
                </a:r>
              </a:p>
              <a:p>
                <a:pPr marL="171450" indent="-171450">
                  <a:lnSpc>
                    <a:spcPct val="110000"/>
                  </a:lnSpc>
                  <a:spcBef>
                    <a:spcPts val="300"/>
                  </a:spcBef>
                  <a:buFont typeface="Arial" panose="020B0604020202020204" pitchFamily="34" charset="0"/>
                  <a:buChar char="•"/>
                </a:pPr>
                <a:r>
                  <a:rPr lang="en-US" sz="1600" kern="100" dirty="0"/>
                  <a:t>Make deposits</a:t>
                </a:r>
              </a:p>
              <a:p>
                <a:pPr marL="171450" indent="-171450">
                  <a:lnSpc>
                    <a:spcPct val="110000"/>
                  </a:lnSpc>
                  <a:spcBef>
                    <a:spcPts val="300"/>
                  </a:spcBef>
                  <a:buFont typeface="Arial" panose="020B0604020202020204" pitchFamily="34" charset="0"/>
                  <a:buChar char="•"/>
                </a:pPr>
                <a:r>
                  <a:rPr lang="en-US" sz="1600" kern="100" dirty="0"/>
                  <a:t>Pay bills</a:t>
                </a:r>
              </a:p>
              <a:p>
                <a:pPr marL="171450" indent="-171450">
                  <a:lnSpc>
                    <a:spcPct val="110000"/>
                  </a:lnSpc>
                  <a:spcBef>
                    <a:spcPts val="300"/>
                  </a:spcBef>
                  <a:buFont typeface="Arial" panose="020B0604020202020204" pitchFamily="34" charset="0"/>
                  <a:buChar char="•"/>
                </a:pPr>
                <a:r>
                  <a:rPr lang="en-US" sz="1600" kern="100" dirty="0"/>
                  <a:t>Submit receipts</a:t>
                </a:r>
              </a:p>
              <a:p>
                <a:pPr marL="171450" indent="-171450">
                  <a:lnSpc>
                    <a:spcPct val="110000"/>
                  </a:lnSpc>
                  <a:spcBef>
                    <a:spcPts val="300"/>
                  </a:spcBef>
                  <a:buFont typeface="Arial" panose="020B0604020202020204" pitchFamily="34" charset="0"/>
                  <a:buChar char="•"/>
                </a:pPr>
                <a:r>
                  <a:rPr lang="en-US" sz="1600" kern="100" dirty="0"/>
                  <a:t>Reimburse yourself</a:t>
                </a:r>
              </a:p>
              <a:p>
                <a:pPr marL="171450" indent="-171450">
                  <a:lnSpc>
                    <a:spcPct val="110000"/>
                  </a:lnSpc>
                  <a:spcBef>
                    <a:spcPts val="300"/>
                  </a:spcBef>
                  <a:buFont typeface="Arial" panose="020B0604020202020204" pitchFamily="34" charset="0"/>
                  <a:buChar char="•"/>
                </a:pPr>
                <a:r>
                  <a:rPr lang="en-US" sz="1600" kern="100" dirty="0"/>
                  <a:t>Manage your investment activity</a:t>
                </a:r>
              </a:p>
            </p:txBody>
          </p:sp>
        </p:grpSp>
        <p:grpSp>
          <p:nvGrpSpPr>
            <p:cNvPr id="5" name="Group 4">
              <a:extLst>
                <a:ext uri="{FF2B5EF4-FFF2-40B4-BE49-F238E27FC236}">
                  <a16:creationId xmlns:a16="http://schemas.microsoft.com/office/drawing/2014/main" id="{C272EA3C-AD12-6232-026B-1B5FC6201340}"/>
                </a:ext>
              </a:extLst>
            </p:cNvPr>
            <p:cNvGrpSpPr/>
            <p:nvPr/>
          </p:nvGrpSpPr>
          <p:grpSpPr>
            <a:xfrm>
              <a:off x="4377340" y="2225853"/>
              <a:ext cx="3030918" cy="3335731"/>
              <a:chOff x="4221652" y="2225853"/>
              <a:chExt cx="3030918" cy="3335731"/>
            </a:xfrm>
          </p:grpSpPr>
          <p:pic>
            <p:nvPicPr>
              <p:cNvPr id="8" name="Picture 7">
                <a:extLst>
                  <a:ext uri="{FF2B5EF4-FFF2-40B4-BE49-F238E27FC236}">
                    <a16:creationId xmlns:a16="http://schemas.microsoft.com/office/drawing/2014/main" id="{F961AC5D-5ED6-A8EE-E15F-F3B8886289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4221652" y="2225853"/>
                <a:ext cx="548640" cy="548640"/>
              </a:xfrm>
              <a:prstGeom prst="rect">
                <a:avLst/>
              </a:prstGeom>
              <a:ln>
                <a:noFill/>
              </a:ln>
            </p:spPr>
          </p:pic>
          <p:sp>
            <p:nvSpPr>
              <p:cNvPr id="16" name="TextBox 15">
                <a:extLst>
                  <a:ext uri="{FF2B5EF4-FFF2-40B4-BE49-F238E27FC236}">
                    <a16:creationId xmlns:a16="http://schemas.microsoft.com/office/drawing/2014/main" id="{7464B3B2-1652-4A7B-4D59-9DDFC48734D9}"/>
                  </a:ext>
                </a:extLst>
              </p:cNvPr>
              <p:cNvSpPr txBox="1"/>
              <p:nvPr/>
            </p:nvSpPr>
            <p:spPr bwMode="gray">
              <a:xfrm>
                <a:off x="4804618" y="2361525"/>
                <a:ext cx="1212873"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App</a:t>
                </a:r>
                <a:endParaRPr lang="en-US" sz="2000" b="1" dirty="0">
                  <a:solidFill>
                    <a:schemeClr val="accent6"/>
                  </a:solidFill>
                </a:endParaRPr>
              </a:p>
            </p:txBody>
          </p:sp>
          <p:sp>
            <p:nvSpPr>
              <p:cNvPr id="22" name="TextBox 21">
                <a:extLst>
                  <a:ext uri="{FF2B5EF4-FFF2-40B4-BE49-F238E27FC236}">
                    <a16:creationId xmlns:a16="http://schemas.microsoft.com/office/drawing/2014/main" id="{4831A0AC-E6BA-5CB9-7C76-453BD559990B}"/>
                  </a:ext>
                </a:extLst>
              </p:cNvPr>
              <p:cNvSpPr txBox="1"/>
              <p:nvPr/>
            </p:nvSpPr>
            <p:spPr bwMode="gray">
              <a:xfrm>
                <a:off x="4306397" y="2958083"/>
                <a:ext cx="2946173" cy="2603501"/>
              </a:xfrm>
              <a:prstGeom prst="rect">
                <a:avLst/>
              </a:prstGeom>
              <a:noFill/>
              <a:ln>
                <a:noFill/>
              </a:ln>
            </p:spPr>
            <p:txBody>
              <a:bodyPr vert="horz" wrap="square" lIns="0" tIns="0" rIns="0" bIns="0" rtlCol="0">
                <a:noAutofit/>
              </a:bodyPr>
              <a:lstStyle/>
              <a:p>
                <a:pPr marL="171450" indent="-171450">
                  <a:lnSpc>
                    <a:spcPct val="110000"/>
                  </a:lnSpc>
                  <a:spcBef>
                    <a:spcPts val="300"/>
                  </a:spcBef>
                  <a:buFont typeface="Arial" panose="020B0604020202020204" pitchFamily="34" charset="0"/>
                  <a:buChar char="•"/>
                </a:pPr>
                <a:r>
                  <a:rPr lang="en-US" sz="1600" kern="100" dirty="0"/>
                  <a:t>Pay bills, track payment and reimburse yourself</a:t>
                </a:r>
              </a:p>
              <a:p>
                <a:pPr marL="171450" indent="-171450">
                  <a:lnSpc>
                    <a:spcPct val="110000"/>
                  </a:lnSpc>
                  <a:spcBef>
                    <a:spcPts val="300"/>
                  </a:spcBef>
                  <a:buFont typeface="Arial" panose="020B0604020202020204" pitchFamily="34" charset="0"/>
                  <a:buChar char="•"/>
                </a:pPr>
                <a:r>
                  <a:rPr lang="en-US" sz="1600" kern="100" dirty="0"/>
                  <a:t>Check your balance</a:t>
                </a:r>
              </a:p>
              <a:p>
                <a:pPr marL="171450" indent="-171450">
                  <a:lnSpc>
                    <a:spcPct val="110000"/>
                  </a:lnSpc>
                  <a:spcBef>
                    <a:spcPts val="300"/>
                  </a:spcBef>
                  <a:buFont typeface="Arial" panose="020B0604020202020204" pitchFamily="34" charset="0"/>
                  <a:buChar char="•"/>
                </a:pPr>
                <a:r>
                  <a:rPr lang="en-US" sz="1600" kern="100" dirty="0"/>
                  <a:t>Search for qualified medical expenses</a:t>
                </a:r>
              </a:p>
              <a:p>
                <a:pPr marL="171450" indent="-171450">
                  <a:lnSpc>
                    <a:spcPct val="110000"/>
                  </a:lnSpc>
                  <a:spcBef>
                    <a:spcPts val="300"/>
                  </a:spcBef>
                  <a:buFont typeface="Arial" panose="020B0604020202020204" pitchFamily="34" charset="0"/>
                  <a:buChar char="•"/>
                </a:pPr>
                <a:r>
                  <a:rPr lang="en-US" sz="1600" kern="100" dirty="0"/>
                  <a:t>Capture and submit receipts easily deposit funds</a:t>
                </a:r>
              </a:p>
              <a:p>
                <a:pPr marL="171450" indent="-171450">
                  <a:lnSpc>
                    <a:spcPct val="110000"/>
                  </a:lnSpc>
                  <a:spcBef>
                    <a:spcPts val="300"/>
                  </a:spcBef>
                  <a:buFont typeface="Arial" panose="020B0604020202020204" pitchFamily="34" charset="0"/>
                  <a:buChar char="•"/>
                </a:pPr>
                <a:r>
                  <a:rPr lang="en-US" sz="1600" kern="100" dirty="0"/>
                  <a:t>Calculate your contributions</a:t>
                </a:r>
              </a:p>
              <a:p>
                <a:pPr marL="171450" indent="-171450">
                  <a:lnSpc>
                    <a:spcPct val="110000"/>
                  </a:lnSpc>
                  <a:spcBef>
                    <a:spcPts val="300"/>
                  </a:spcBef>
                  <a:buFont typeface="Arial" panose="020B0604020202020204" pitchFamily="34" charset="0"/>
                  <a:buChar char="•"/>
                </a:pPr>
                <a:r>
                  <a:rPr lang="en-US" sz="1600" kern="100" dirty="0"/>
                  <a:t>Update your beneficiary</a:t>
                </a:r>
              </a:p>
            </p:txBody>
          </p:sp>
        </p:grpSp>
        <p:grpSp>
          <p:nvGrpSpPr>
            <p:cNvPr id="3" name="Group 2">
              <a:extLst>
                <a:ext uri="{FF2B5EF4-FFF2-40B4-BE49-F238E27FC236}">
                  <a16:creationId xmlns:a16="http://schemas.microsoft.com/office/drawing/2014/main" id="{7510D613-832E-AAF9-4D9C-977EC0D6F950}"/>
                </a:ext>
              </a:extLst>
            </p:cNvPr>
            <p:cNvGrpSpPr/>
            <p:nvPr/>
          </p:nvGrpSpPr>
          <p:grpSpPr>
            <a:xfrm>
              <a:off x="8191499" y="2225853"/>
              <a:ext cx="3403601" cy="1769951"/>
              <a:chOff x="8191499" y="2225853"/>
              <a:chExt cx="3403601" cy="1769951"/>
            </a:xfrm>
          </p:grpSpPr>
          <p:pic>
            <p:nvPicPr>
              <p:cNvPr id="6" name="Picture 5">
                <a:extLst>
                  <a:ext uri="{FF2B5EF4-FFF2-40B4-BE49-F238E27FC236}">
                    <a16:creationId xmlns:a16="http://schemas.microsoft.com/office/drawing/2014/main" id="{3C4352F2-A15C-5006-B249-522EBE5153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gray">
              <a:xfrm>
                <a:off x="8203818" y="2225853"/>
                <a:ext cx="548640" cy="548640"/>
              </a:xfrm>
              <a:prstGeom prst="rect">
                <a:avLst/>
              </a:prstGeom>
              <a:ln>
                <a:noFill/>
              </a:ln>
            </p:spPr>
          </p:pic>
          <p:sp>
            <p:nvSpPr>
              <p:cNvPr id="19" name="TextBox 18">
                <a:extLst>
                  <a:ext uri="{FF2B5EF4-FFF2-40B4-BE49-F238E27FC236}">
                    <a16:creationId xmlns:a16="http://schemas.microsoft.com/office/drawing/2014/main" id="{7E362705-A137-29E7-E572-51CE7671E0E3}"/>
                  </a:ext>
                </a:extLst>
              </p:cNvPr>
              <p:cNvSpPr txBox="1"/>
              <p:nvPr/>
            </p:nvSpPr>
            <p:spPr bwMode="gray">
              <a:xfrm>
                <a:off x="8867775" y="2361525"/>
                <a:ext cx="2193925"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Payment card</a:t>
                </a:r>
                <a:endParaRPr lang="en-US" sz="2000" b="1" dirty="0">
                  <a:solidFill>
                    <a:schemeClr val="accent6"/>
                  </a:solidFill>
                </a:endParaRPr>
              </a:p>
            </p:txBody>
          </p:sp>
          <p:sp>
            <p:nvSpPr>
              <p:cNvPr id="23" name="TextBox 22">
                <a:extLst>
                  <a:ext uri="{FF2B5EF4-FFF2-40B4-BE49-F238E27FC236}">
                    <a16:creationId xmlns:a16="http://schemas.microsoft.com/office/drawing/2014/main" id="{97DB108B-EBBF-93FD-2022-F5A9834C0E1E}"/>
                  </a:ext>
                </a:extLst>
              </p:cNvPr>
              <p:cNvSpPr txBox="1"/>
              <p:nvPr/>
            </p:nvSpPr>
            <p:spPr bwMode="gray">
              <a:xfrm>
                <a:off x="8191499" y="2958084"/>
                <a:ext cx="3403601" cy="1037720"/>
              </a:xfrm>
              <a:prstGeom prst="rect">
                <a:avLst/>
              </a:prstGeom>
              <a:noFill/>
              <a:ln>
                <a:noFill/>
              </a:ln>
            </p:spPr>
            <p:txBody>
              <a:bodyPr vert="horz" wrap="square" lIns="0" tIns="0" rIns="0" bIns="0" rtlCol="0">
                <a:noAutofit/>
              </a:bodyPr>
              <a:lstStyle/>
              <a:p>
                <a:pPr marL="171450" indent="-171450">
                  <a:lnSpc>
                    <a:spcPct val="110000"/>
                  </a:lnSpc>
                  <a:spcBef>
                    <a:spcPts val="300"/>
                  </a:spcBef>
                  <a:buFont typeface="Arial" panose="020B0604020202020204" pitchFamily="34" charset="0"/>
                  <a:buChar char="•"/>
                </a:pPr>
                <a:r>
                  <a:rPr lang="en-US" sz="1600" kern="100" dirty="0"/>
                  <a:t>Pay the easier way at the doctor’s office, chiropractor or pharmacy</a:t>
                </a:r>
              </a:p>
              <a:p>
                <a:pPr marL="171450" indent="-171450">
                  <a:lnSpc>
                    <a:spcPct val="110000"/>
                  </a:lnSpc>
                  <a:spcBef>
                    <a:spcPts val="300"/>
                  </a:spcBef>
                  <a:buFont typeface="Arial" panose="020B0604020202020204" pitchFamily="34" charset="0"/>
                  <a:buChar char="•"/>
                </a:pPr>
                <a:r>
                  <a:rPr lang="en-US" sz="1600" kern="100" dirty="0"/>
                  <a:t>Pay for qualified medical </a:t>
                </a:r>
                <a:br>
                  <a:rPr lang="en-US" sz="1600" kern="100" dirty="0"/>
                </a:br>
                <a:r>
                  <a:rPr lang="en-US" sz="1600" kern="100" dirty="0"/>
                  <a:t>expenses online</a:t>
                </a:r>
              </a:p>
            </p:txBody>
          </p:sp>
        </p:grpSp>
        <p:cxnSp>
          <p:nvCxnSpPr>
            <p:cNvPr id="27" name="Straight Connector 26">
              <a:extLst>
                <a:ext uri="{FF2B5EF4-FFF2-40B4-BE49-F238E27FC236}">
                  <a16:creationId xmlns:a16="http://schemas.microsoft.com/office/drawing/2014/main" id="{529DF8FF-8DE8-773D-EEB5-85364D4C273B}"/>
                </a:ext>
              </a:extLst>
            </p:cNvPr>
            <p:cNvCxnSpPr>
              <a:cxnSpLocks/>
            </p:cNvCxnSpPr>
            <p:nvPr/>
          </p:nvCxnSpPr>
          <p:spPr bwMode="gray">
            <a:xfrm>
              <a:off x="3985720" y="2280752"/>
              <a:ext cx="0" cy="3318537"/>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F3827A-7177-589B-4D66-AFA906E1C08C}"/>
                </a:ext>
              </a:extLst>
            </p:cNvPr>
            <p:cNvCxnSpPr>
              <a:cxnSpLocks/>
            </p:cNvCxnSpPr>
            <p:nvPr/>
          </p:nvCxnSpPr>
          <p:spPr bwMode="gray">
            <a:xfrm>
              <a:off x="7799878" y="2280752"/>
              <a:ext cx="0" cy="3318537"/>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31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0" y="0"/>
            <a:ext cx="12191999" cy="5994400"/>
          </a:xfrm>
          <a:prstGeom prst="rect">
            <a:avLst/>
          </a:prstGeom>
          <a:solidFill>
            <a:schemeClr val="bg2"/>
          </a:solidFill>
        </p:spPr>
        <p:txBody>
          <a:bodyPr vert="horz" wrap="square" lIns="0" tIns="0" rIns="0" bIns="0" rtlCol="0" anchor="ctr" anchorCtr="0">
            <a:noAutofit/>
          </a:bodyPr>
          <a:lstStyle/>
          <a:p>
            <a:pPr marL="12700" algn="ctr">
              <a:lnSpc>
                <a:spcPct val="100000"/>
              </a:lnSpc>
              <a:spcBef>
                <a:spcPts val="95"/>
              </a:spcBef>
            </a:pPr>
            <a:r>
              <a:rPr sz="10000" b="1" spc="-25" dirty="0">
                <a:solidFill>
                  <a:srgbClr val="002577"/>
                </a:solidFill>
                <a:latin typeface="Arial"/>
                <a:cs typeface="Arial"/>
              </a:rPr>
              <a:t>Q&amp;A</a:t>
            </a:r>
            <a:endParaRPr sz="10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5318B3-E8F3-F430-DE12-2F0EF33C2190}"/>
              </a:ext>
            </a:extLst>
          </p:cNvPr>
          <p:cNvGrpSpPr/>
          <p:nvPr/>
        </p:nvGrpSpPr>
        <p:grpSpPr>
          <a:xfrm>
            <a:off x="1703070" y="2168281"/>
            <a:ext cx="8785860" cy="2161860"/>
            <a:chOff x="1703070" y="691663"/>
            <a:chExt cx="8785860" cy="2161860"/>
          </a:xfrm>
        </p:grpSpPr>
        <p:sp>
          <p:nvSpPr>
            <p:cNvPr id="8" name="object 5">
              <a:extLst>
                <a:ext uri="{FF2B5EF4-FFF2-40B4-BE49-F238E27FC236}">
                  <a16:creationId xmlns:a16="http://schemas.microsoft.com/office/drawing/2014/main" id="{484FB686-8BC4-EEC6-0500-09A310216B62}"/>
                </a:ext>
              </a:extLst>
            </p:cNvPr>
            <p:cNvSpPr txBox="1"/>
            <p:nvPr/>
          </p:nvSpPr>
          <p:spPr>
            <a:xfrm>
              <a:off x="1703070" y="691663"/>
              <a:ext cx="8785860" cy="508656"/>
            </a:xfrm>
            <a:prstGeom prst="rect">
              <a:avLst/>
            </a:prstGeom>
            <a:ln w="12700">
              <a:solidFill>
                <a:srgbClr val="2C2C2C"/>
              </a:solidFill>
            </a:ln>
          </p:spPr>
          <p:txBody>
            <a:bodyPr vert="horz" wrap="square" lIns="0" tIns="0" rIns="0" bIns="0" rtlCol="0" anchor="ctr" anchorCtr="0">
              <a:noAutofit/>
            </a:bodyPr>
            <a:lstStyle/>
            <a:p>
              <a:pPr algn="ctr"/>
              <a:r>
                <a:rPr lang="en-US" sz="1100" dirty="0"/>
                <a:t>Investments are not a deposit, not FDIC insured, not bank issued or guaranteed by Optum Financial or its subsidiaries, including </a:t>
              </a:r>
              <a:br>
                <a:rPr lang="en-US" sz="1100" dirty="0"/>
              </a:br>
              <a:r>
                <a:rPr lang="en-US" sz="1100" dirty="0"/>
                <a:t>Optum Bank, and are subject to risk, including fluctuations in value and the possible loss of the principal amount invested.</a:t>
              </a:r>
              <a:endParaRPr sz="1100" dirty="0">
                <a:latin typeface="Times New Roman" panose="02020603050405020304" pitchFamily="18" charset="0"/>
                <a:cs typeface="Times New Roman" panose="02020603050405020304" pitchFamily="18" charset="0"/>
              </a:endParaRPr>
            </a:p>
          </p:txBody>
        </p:sp>
        <p:sp>
          <p:nvSpPr>
            <p:cNvPr id="9" name="object 6">
              <a:extLst>
                <a:ext uri="{FF2B5EF4-FFF2-40B4-BE49-F238E27FC236}">
                  <a16:creationId xmlns:a16="http://schemas.microsoft.com/office/drawing/2014/main" id="{FFC1DD17-B340-2FDA-C461-03098F7255F0}"/>
                </a:ext>
              </a:extLst>
            </p:cNvPr>
            <p:cNvSpPr txBox="1"/>
            <p:nvPr/>
          </p:nvSpPr>
          <p:spPr>
            <a:xfrm>
              <a:off x="1710510" y="1331953"/>
              <a:ext cx="8778240" cy="1521570"/>
            </a:xfrm>
            <a:prstGeom prst="rect">
              <a:avLst/>
            </a:prstGeom>
          </p:spPr>
          <p:txBody>
            <a:bodyPr vert="horz" wrap="square" lIns="0" tIns="13335" rIns="0" bIns="0" rtlCol="0">
              <a:spAutoFit/>
            </a:bodyPr>
            <a:lstStyle/>
            <a:p>
              <a:pPr>
                <a:spcBef>
                  <a:spcPts val="600"/>
                </a:spcBef>
              </a:pPr>
              <a:r>
                <a:rPr lang="en-US" sz="1100" dirty="0"/>
                <a:t>Health savings accounts (HSAs) are individual accounts held at Optum Bank</a:t>
              </a:r>
              <a:r>
                <a:rPr lang="en-US" sz="900" baseline="50000" dirty="0"/>
                <a:t>®</a:t>
              </a:r>
              <a:r>
                <a:rPr lang="en-US" sz="1100" dirty="0"/>
                <a:t> , Member FDIC, unless otherwise indicated, and administered by Optum Financial, Inc. or </a:t>
              </a:r>
              <a:r>
                <a:rPr lang="en-US" sz="1100" dirty="0" err="1"/>
                <a:t>ConnectYourCare</a:t>
              </a:r>
              <a:r>
                <a:rPr lang="en-US" sz="1100" dirty="0"/>
                <a:t>, LLC, an IRS-Designated Non-Bank Custodian of HSAs, a subsidiary of Optum Financial, Inc. Neither Optum Financial, Inc. nor </a:t>
              </a:r>
              <a:r>
                <a:rPr lang="en-US" sz="1100" dirty="0" err="1"/>
                <a:t>ConnectYourCare</a:t>
              </a:r>
              <a:r>
                <a:rPr lang="en-US" sz="1100" dirty="0"/>
                <a:t>, LLC is a bank or an FDIC insured institution. HSAs are subject to eligibility requirements and restrictions on deposits and withdrawals to avoid IRS penalties. State and/or local taxes may still apply. Fees may reduce earnings on account. Refer to your HSA account agreement for details. </a:t>
              </a:r>
            </a:p>
            <a:p>
              <a:pPr>
                <a:spcBef>
                  <a:spcPts val="600"/>
                </a:spcBef>
              </a:pPr>
              <a:r>
                <a:rPr lang="en-US" sz="1100" dirty="0"/>
                <a:t>This communication is not intended as legal or tax advice. Consult a legal or tax professional for advice on eligibility, tax treatment and restrictions. Please contact your plan administrator with questions about enrollment or plan restrictions</a:t>
              </a:r>
              <a:r>
                <a:rPr lang="en-US" sz="1100" dirty="0">
                  <a:effectLst/>
                  <a:latin typeface="Arial" panose="020B0604020202020204" pitchFamily="34" charset="0"/>
                  <a:ea typeface="Times New Roman" panose="02020603050405020304" pitchFamily="18" charset="0"/>
                </a:rPr>
                <a:t>.</a:t>
              </a:r>
            </a:p>
            <a:p>
              <a:pPr marL="0" marR="0">
                <a:spcBef>
                  <a:spcPts val="600"/>
                </a:spcBef>
              </a:pPr>
              <a:r>
                <a:rPr lang="en-US" sz="1100" dirty="0"/>
                <a:t>© 2025 Optum, Inc. All rights reserved. WF17712658 343194-052025 OHC </a:t>
              </a:r>
              <a:endParaRPr lang="en-US" sz="1100" dirty="0">
                <a:effectLst/>
                <a:latin typeface="Times New Roman" panose="02020603050405020304" pitchFamily="18" charset="0"/>
                <a:ea typeface="Times New Roman" panose="02020603050405020304" pitchFamily="18" charset="0"/>
              </a:endParaRPr>
            </a:p>
          </p:txBody>
        </p:sp>
      </p:gr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48279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2025 Optum, Inc. All rights reserved. </a:t>
            </a:r>
          </a:p>
        </p:txBody>
      </p:sp>
      <p:sp>
        <p:nvSpPr>
          <p:cNvPr id="2" name="Rectangle 1">
            <a:extLst>
              <a:ext uri="{FF2B5EF4-FFF2-40B4-BE49-F238E27FC236}">
                <a16:creationId xmlns:a16="http://schemas.microsoft.com/office/drawing/2014/main" id="{733FA73A-BA46-8C9C-F223-4E898DEDBD5A}"/>
              </a:ext>
            </a:extLst>
          </p:cNvPr>
          <p:cNvSpPr/>
          <p:nvPr/>
        </p:nvSpPr>
        <p:spPr bwMode="gray">
          <a:xfrm>
            <a:off x="4926330" y="6172200"/>
            <a:ext cx="2251710" cy="582930"/>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63BC81-55F2-1A33-F249-DDD10DAA686A}"/>
              </a:ext>
            </a:extLst>
          </p:cNvPr>
          <p:cNvGrpSpPr/>
          <p:nvPr/>
        </p:nvGrpSpPr>
        <p:grpSpPr>
          <a:xfrm>
            <a:off x="2952091" y="1602489"/>
            <a:ext cx="1725930" cy="671595"/>
            <a:chOff x="5551170" y="1018289"/>
            <a:chExt cx="1725930" cy="671595"/>
          </a:xfrm>
        </p:grpSpPr>
        <p:sp>
          <p:nvSpPr>
            <p:cNvPr id="20" name="object 3">
              <a:extLst>
                <a:ext uri="{FF2B5EF4-FFF2-40B4-BE49-F238E27FC236}">
                  <a16:creationId xmlns:a16="http://schemas.microsoft.com/office/drawing/2014/main" id="{CE0A46C2-24D1-286C-8F5C-3468E386F440}"/>
                </a:ext>
              </a:extLst>
            </p:cNvPr>
            <p:cNvSpPr txBox="1">
              <a:spLocks/>
            </p:cNvSpPr>
            <p:nvPr/>
          </p:nvSpPr>
          <p:spPr>
            <a:xfrm>
              <a:off x="5551170" y="1018289"/>
              <a:ext cx="172593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12700">
                <a:lnSpc>
                  <a:spcPct val="100000"/>
                </a:lnSpc>
                <a:spcBef>
                  <a:spcPts val="100"/>
                </a:spcBef>
              </a:pPr>
              <a:r>
                <a:rPr lang="en-US" sz="3000" spc="-10" dirty="0"/>
                <a:t>Agenda</a:t>
              </a:r>
              <a:endParaRPr lang="en-US" sz="3000" dirty="0"/>
            </a:p>
          </p:txBody>
        </p:sp>
        <p:cxnSp>
          <p:nvCxnSpPr>
            <p:cNvPr id="21" name="Straight Connector 20">
              <a:extLst>
                <a:ext uri="{FF2B5EF4-FFF2-40B4-BE49-F238E27FC236}">
                  <a16:creationId xmlns:a16="http://schemas.microsoft.com/office/drawing/2014/main" id="{520A9531-957E-DA64-9157-6D5664D6732E}"/>
                </a:ext>
                <a:ext uri="{C183D7F6-B498-43B3-948B-1728B52AA6E4}">
                  <adec:decorative xmlns:adec="http://schemas.microsoft.com/office/drawing/2017/decorative" val="1"/>
                </a:ext>
              </a:extLst>
            </p:cNvPr>
            <p:cNvCxnSpPr>
              <a:cxnSpLocks/>
            </p:cNvCxnSpPr>
            <p:nvPr/>
          </p:nvCxnSpPr>
          <p:spPr>
            <a:xfrm>
              <a:off x="5597906" y="1689884"/>
              <a:ext cx="457200"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2" name="Table 16">
            <a:extLst>
              <a:ext uri="{FF2B5EF4-FFF2-40B4-BE49-F238E27FC236}">
                <a16:creationId xmlns:a16="http://schemas.microsoft.com/office/drawing/2014/main" id="{0C368695-A3B9-BC69-2198-59E7A53B3F6E}"/>
              </a:ext>
            </a:extLst>
          </p:cNvPr>
          <p:cNvGraphicFramePr>
            <a:graphicFrameLocks noGrp="1"/>
          </p:cNvGraphicFramePr>
          <p:nvPr>
            <p:extLst>
              <p:ext uri="{D42A27DB-BD31-4B8C-83A1-F6EECF244321}">
                <p14:modId xmlns:p14="http://schemas.microsoft.com/office/powerpoint/2010/main" val="2348645862"/>
              </p:ext>
            </p:extLst>
          </p:nvPr>
        </p:nvGraphicFramePr>
        <p:xfrm>
          <a:off x="2960472" y="2388616"/>
          <a:ext cx="6175247" cy="1886276"/>
        </p:xfrm>
        <a:graphic>
          <a:graphicData uri="http://schemas.openxmlformats.org/drawingml/2006/table">
            <a:tbl>
              <a:tblPr firstRow="1" bandRow="1">
                <a:tableStyleId>{5C22544A-7EE6-4342-B048-85BDC9FD1C3A}</a:tableStyleId>
              </a:tblPr>
              <a:tblGrid>
                <a:gridCol w="5448747">
                  <a:extLst>
                    <a:ext uri="{9D8B030D-6E8A-4147-A177-3AD203B41FA5}">
                      <a16:colId xmlns:a16="http://schemas.microsoft.com/office/drawing/2014/main" val="583645574"/>
                    </a:ext>
                  </a:extLst>
                </a:gridCol>
                <a:gridCol w="726500">
                  <a:extLst>
                    <a:ext uri="{9D8B030D-6E8A-4147-A177-3AD203B41FA5}">
                      <a16:colId xmlns:a16="http://schemas.microsoft.com/office/drawing/2014/main" val="1012631316"/>
                    </a:ext>
                  </a:extLst>
                </a:gridCol>
              </a:tblGrid>
              <a:tr h="471569">
                <a:tc>
                  <a:txBody>
                    <a:bodyPr/>
                    <a:lstStyle/>
                    <a:p>
                      <a:r>
                        <a:rPr lang="en-US" sz="1600" b="0" dirty="0">
                          <a:solidFill>
                            <a:schemeClr val="accent6"/>
                          </a:solidFill>
                          <a:latin typeface="+mj-lt"/>
                          <a:ea typeface="+mn-ea"/>
                          <a:cs typeface="+mn-cs"/>
                        </a:rPr>
                        <a:t>Introduction to Optum Financial</a:t>
                      </a:r>
                      <a:r>
                        <a:rPr lang="en-US" sz="1200" b="0" baseline="50000" dirty="0">
                          <a:solidFill>
                            <a:schemeClr val="accent6"/>
                          </a:solidFill>
                          <a:latin typeface="+mj-lt"/>
                          <a:ea typeface="+mn-ea"/>
                          <a:cs typeface="+mn-cs"/>
                        </a:rPr>
                        <a:t>®</a:t>
                      </a:r>
                      <a:endParaRPr lang="en-US" sz="1600" b="0" baseline="50000" dirty="0">
                        <a:solidFill>
                          <a:schemeClr val="accent6"/>
                        </a:solidFill>
                        <a:latin typeface="+mj-lt"/>
                        <a:ea typeface="+mn-ea"/>
                        <a:cs typeface="+mn-cs"/>
                      </a:endParaRPr>
                    </a:p>
                  </a:txBody>
                  <a:tcPr marL="0" marR="0" marT="0" marB="0" anchor="ctr">
                    <a:lnL w="12700" cmpd="sng">
                      <a:noFill/>
                    </a:lnL>
                    <a:lnR w="12700" cmpd="sng">
                      <a:noFill/>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3</a:t>
                      </a:r>
                    </a:p>
                  </a:txBody>
                  <a:tcPr marL="0" marR="0" marT="0" marB="0" anchor="ctr">
                    <a:lnL w="12700" cmpd="sng">
                      <a:noFill/>
                    </a:lnL>
                    <a:lnR w="12700" cmpd="sng">
                      <a:noFill/>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552903"/>
                  </a:ext>
                </a:extLst>
              </a:tr>
              <a:tr h="471569">
                <a:tc>
                  <a:txBody>
                    <a:bodyPr/>
                    <a:lstStyle/>
                    <a:p>
                      <a:pPr lvl="0">
                        <a:buNone/>
                      </a:pPr>
                      <a:r>
                        <a:rPr lang="en-US" sz="1600" b="0" dirty="0">
                          <a:solidFill>
                            <a:schemeClr val="accent6"/>
                          </a:solidFill>
                          <a:latin typeface="+mj-lt"/>
                        </a:rPr>
                        <a:t>HSA (Health savings account)</a:t>
                      </a:r>
                      <a:endParaRPr lang="en-US" dirty="0"/>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n-lt"/>
                          <a:cs typeface="Arial"/>
                        </a:rPr>
                        <a:t>4 – 9</a:t>
                      </a:r>
                      <a:endParaRPr lang="en-US" sz="1600" b="0" dirty="0">
                        <a:solidFill>
                          <a:schemeClr val="accent6"/>
                        </a:solidFill>
                        <a:latin typeface="+mj-lt"/>
                      </a:endParaRP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48409"/>
                  </a:ext>
                </a:extLst>
              </a:tr>
              <a:tr h="471569">
                <a:tc>
                  <a:txBody>
                    <a:bodyPr/>
                    <a:lstStyle/>
                    <a:p>
                      <a:r>
                        <a:rPr lang="en-US" sz="1600" b="0" dirty="0">
                          <a:solidFill>
                            <a:schemeClr val="accent6"/>
                          </a:solidFill>
                          <a:latin typeface="+mj-lt"/>
                        </a:rPr>
                        <a:t>Health account resources</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6"/>
                          </a:solidFill>
                          <a:latin typeface="+mn-lt"/>
                          <a:ea typeface="+mn-ea"/>
                          <a:cs typeface="+mn-cs"/>
                        </a:rPr>
                        <a:t>10 </a:t>
                      </a:r>
                      <a:r>
                        <a:rPr lang="en-US" sz="1600" b="0" dirty="0">
                          <a:solidFill>
                            <a:schemeClr val="accent6"/>
                          </a:solidFill>
                          <a:latin typeface="+mn-lt"/>
                          <a:cs typeface="Arial"/>
                        </a:rPr>
                        <a:t>– </a:t>
                      </a:r>
                      <a:r>
                        <a:rPr lang="en-US" sz="1600" b="0" kern="1200" dirty="0">
                          <a:solidFill>
                            <a:schemeClr val="accent6"/>
                          </a:solidFill>
                          <a:latin typeface="+mn-lt"/>
                          <a:ea typeface="+mn-ea"/>
                          <a:cs typeface="+mn-cs"/>
                        </a:rPr>
                        <a:t>11</a:t>
                      </a:r>
                      <a:endParaRPr lang="en-US" sz="1600" b="0" dirty="0">
                        <a:solidFill>
                          <a:schemeClr val="accent6"/>
                        </a:solidFill>
                        <a:latin typeface="+mj-lt"/>
                      </a:endParaRP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44796"/>
                  </a:ext>
                </a:extLst>
              </a:tr>
              <a:tr h="471569">
                <a:tc>
                  <a:txBody>
                    <a:bodyPr/>
                    <a:lstStyle/>
                    <a:p>
                      <a:r>
                        <a:rPr lang="en-US" sz="1600" b="0" dirty="0">
                          <a:solidFill>
                            <a:schemeClr val="accent6"/>
                          </a:solidFill>
                          <a:latin typeface="+mj-lt"/>
                        </a:rPr>
                        <a:t>Q&amp;A</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12</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596025"/>
                  </a:ext>
                </a:extLst>
              </a:tr>
            </a:tbl>
          </a:graphicData>
        </a:graphic>
      </p:graphicFrame>
    </p:spTree>
    <p:extLst>
      <p:ext uri="{BB962C8B-B14F-4D97-AF65-F5344CB8AC3E}">
        <p14:creationId xmlns:p14="http://schemas.microsoft.com/office/powerpoint/2010/main" val="220309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460C7-E626-BDC2-A036-5F617333A028}"/>
              </a:ext>
            </a:extLst>
          </p:cNvPr>
          <p:cNvSpPr/>
          <p:nvPr/>
        </p:nvSpPr>
        <p:spPr bwMode="gray">
          <a:xfrm>
            <a:off x="0" y="0"/>
            <a:ext cx="12192000" cy="207264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object 3"/>
          <p:cNvSpPr txBox="1">
            <a:spLocks noGrp="1"/>
          </p:cNvSpPr>
          <p:nvPr>
            <p:ph type="title" idx="4294967295"/>
          </p:nvPr>
        </p:nvSpPr>
        <p:spPr>
          <a:xfrm>
            <a:off x="1710596" y="490951"/>
            <a:ext cx="9220640" cy="1326695"/>
          </a:xfrm>
        </p:spPr>
        <p:txBody>
          <a:bodyPr vert="horz" wrap="square" lIns="0" tIns="0" rIns="0" bIns="0" rtlCol="0" anchor="ctr" anchorCtr="0">
            <a:noAutofit/>
          </a:bodyPr>
          <a:lstStyle/>
          <a:p>
            <a:pPr marL="0" marR="0">
              <a:lnSpc>
                <a:spcPct val="100000"/>
              </a:lnSpc>
              <a:spcBef>
                <a:spcPts val="0"/>
              </a:spcBef>
              <a:spcAft>
                <a:spcPts val="0"/>
              </a:spcAft>
            </a:pPr>
            <a:r>
              <a:rPr lang="en-US" sz="2000" b="0" dirty="0">
                <a:latin typeface="Arial" panose="020B0604020202020204" pitchFamily="34" charset="0"/>
              </a:rPr>
              <a:t>Open enrollment is your once-a-year chance to choose a health plan that meets your needs and allows you to save income tax-free. An Optum Financial</a:t>
            </a:r>
            <a:r>
              <a:rPr lang="en-US" sz="1600" b="0" baseline="50000" dirty="0">
                <a:latin typeface="Arial" panose="020B0604020202020204" pitchFamily="34" charset="0"/>
              </a:rPr>
              <a:t>®</a:t>
            </a:r>
            <a:r>
              <a:rPr lang="en-US" sz="2000" b="0" dirty="0">
                <a:latin typeface="Arial" panose="020B0604020202020204" pitchFamily="34" charset="0"/>
              </a:rPr>
              <a:t> HSA helps you save on health care costs with an easy-to-use payment card and mobile app.</a:t>
            </a:r>
          </a:p>
        </p:txBody>
      </p:sp>
      <p:grpSp>
        <p:nvGrpSpPr>
          <p:cNvPr id="4" name="Group 3">
            <a:extLst>
              <a:ext uri="{FF2B5EF4-FFF2-40B4-BE49-F238E27FC236}">
                <a16:creationId xmlns:a16="http://schemas.microsoft.com/office/drawing/2014/main" id="{17E84055-822F-14C6-E47D-4869D06D1F48}"/>
              </a:ext>
            </a:extLst>
          </p:cNvPr>
          <p:cNvGrpSpPr/>
          <p:nvPr/>
        </p:nvGrpSpPr>
        <p:grpSpPr>
          <a:xfrm>
            <a:off x="1641475" y="2443163"/>
            <a:ext cx="4583961" cy="1081087"/>
            <a:chOff x="1641475" y="2443163"/>
            <a:chExt cx="4583961" cy="1081087"/>
          </a:xfrm>
        </p:grpSpPr>
        <p:pic>
          <p:nvPicPr>
            <p:cNvPr id="9" name="Picture 8">
              <a:extLst>
                <a:ext uri="{FF2B5EF4-FFF2-40B4-BE49-F238E27FC236}">
                  <a16:creationId xmlns:a16="http://schemas.microsoft.com/office/drawing/2014/main" id="{4D0B6235-6597-35A4-8670-0F03D65E005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gray">
            <a:xfrm>
              <a:off x="1641475" y="2443163"/>
              <a:ext cx="548640" cy="548640"/>
            </a:xfrm>
            <a:prstGeom prst="rect">
              <a:avLst/>
            </a:prstGeom>
            <a:ln>
              <a:noFill/>
            </a:ln>
          </p:spPr>
        </p:pic>
        <p:sp>
          <p:nvSpPr>
            <p:cNvPr id="5" name="object 5"/>
            <p:cNvSpPr txBox="1"/>
            <p:nvPr/>
          </p:nvSpPr>
          <p:spPr>
            <a:xfrm>
              <a:off x="2263537" y="2907461"/>
              <a:ext cx="3961899" cy="616789"/>
            </a:xfrm>
            <a:prstGeom prst="rect">
              <a:avLst/>
            </a:prstGeom>
            <a:ln>
              <a:noFill/>
            </a:ln>
          </p:spPr>
          <p:txBody>
            <a:bodyPr vert="horz" wrap="square" lIns="0" tIns="0" rIns="0" bIns="0" rtlCol="0">
              <a:noAutofit/>
            </a:bodyPr>
            <a:lstStyle/>
            <a:p>
              <a:pPr marR="5080">
                <a:lnSpc>
                  <a:spcPct val="100000"/>
                </a:lnSpc>
                <a:spcBef>
                  <a:spcPts val="920"/>
                </a:spcBef>
              </a:pPr>
              <a:r>
                <a:rPr lang="en-US" sz="1400" dirty="0"/>
                <a:t>An HSA (health savings account) helps you save for medical expenses, save on taxes, and save </a:t>
              </a:r>
              <a:br>
                <a:rPr lang="en-US" sz="1400" dirty="0"/>
              </a:br>
              <a:r>
                <a:rPr lang="en-US" sz="1400" dirty="0"/>
                <a:t>for retirement — all in one</a:t>
              </a:r>
              <a:endParaRPr sz="1400" dirty="0"/>
            </a:p>
          </p:txBody>
        </p:sp>
        <p:sp>
          <p:nvSpPr>
            <p:cNvPr id="23" name="TextBox 22">
              <a:extLst>
                <a:ext uri="{FF2B5EF4-FFF2-40B4-BE49-F238E27FC236}">
                  <a16:creationId xmlns:a16="http://schemas.microsoft.com/office/drawing/2014/main" id="{118A214C-8800-C88C-B3BD-5E5647C9A3A4}"/>
                </a:ext>
              </a:extLst>
            </p:cNvPr>
            <p:cNvSpPr txBox="1"/>
            <p:nvPr/>
          </p:nvSpPr>
          <p:spPr bwMode="gray">
            <a:xfrm>
              <a:off x="2263536" y="2563595"/>
              <a:ext cx="3260963"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The smar</a:t>
              </a:r>
              <a:r>
                <a:rPr lang="en-US" b="1" dirty="0">
                  <a:solidFill>
                    <a:schemeClr val="accent6"/>
                  </a:solidFill>
                  <a:latin typeface="Arial" panose="020B0604020202020204" pitchFamily="34" charset="0"/>
                </a:rPr>
                <a:t>t savings account</a:t>
              </a:r>
              <a:endParaRPr lang="en-US" b="1" dirty="0">
                <a:solidFill>
                  <a:schemeClr val="accent6"/>
                </a:solidFill>
              </a:endParaRPr>
            </a:p>
          </p:txBody>
        </p:sp>
      </p:grpSp>
      <p:grpSp>
        <p:nvGrpSpPr>
          <p:cNvPr id="44" name="Group 43">
            <a:extLst>
              <a:ext uri="{FF2B5EF4-FFF2-40B4-BE49-F238E27FC236}">
                <a16:creationId xmlns:a16="http://schemas.microsoft.com/office/drawing/2014/main" id="{038DAFF1-63D0-E7FE-B7EA-1F36E03A8E28}"/>
              </a:ext>
            </a:extLst>
          </p:cNvPr>
          <p:cNvGrpSpPr/>
          <p:nvPr/>
        </p:nvGrpSpPr>
        <p:grpSpPr>
          <a:xfrm>
            <a:off x="6645058" y="4546113"/>
            <a:ext cx="3752197" cy="1015617"/>
            <a:chOff x="6745266" y="3442778"/>
            <a:chExt cx="3752197" cy="1015617"/>
          </a:xfrm>
        </p:grpSpPr>
        <p:sp>
          <p:nvSpPr>
            <p:cNvPr id="12" name="object 5">
              <a:extLst>
                <a:ext uri="{FF2B5EF4-FFF2-40B4-BE49-F238E27FC236}">
                  <a16:creationId xmlns:a16="http://schemas.microsoft.com/office/drawing/2014/main" id="{55EE22D0-0182-9A85-731B-D6524C168419}"/>
                </a:ext>
              </a:extLst>
            </p:cNvPr>
            <p:cNvSpPr txBox="1"/>
            <p:nvPr/>
          </p:nvSpPr>
          <p:spPr>
            <a:xfrm>
              <a:off x="7374156" y="3922291"/>
              <a:ext cx="3123307" cy="536104"/>
            </a:xfrm>
            <a:prstGeom prst="rect">
              <a:avLst/>
            </a:prstGeom>
            <a:ln>
              <a:noFill/>
            </a:ln>
          </p:spPr>
          <p:txBody>
            <a:bodyPr vert="horz" wrap="square" lIns="0" tIns="0" rIns="0" bIns="0" rtlCol="0">
              <a:noAutofit/>
            </a:bodyPr>
            <a:lstStyle/>
            <a:p>
              <a:r>
                <a:rPr lang="en-US" sz="1400" dirty="0">
                  <a:solidFill>
                    <a:schemeClr val="tx1"/>
                  </a:solidFill>
                </a:rPr>
                <a:t>Information at your fingertips through engaging videos, courses, flyers, webinars and more</a:t>
              </a:r>
            </a:p>
          </p:txBody>
        </p:sp>
        <p:grpSp>
          <p:nvGrpSpPr>
            <p:cNvPr id="43" name="Group 42">
              <a:extLst>
                <a:ext uri="{FF2B5EF4-FFF2-40B4-BE49-F238E27FC236}">
                  <a16:creationId xmlns:a16="http://schemas.microsoft.com/office/drawing/2014/main" id="{15B9E158-588C-2120-D1CA-EFAE25A517DE}"/>
                </a:ext>
              </a:extLst>
            </p:cNvPr>
            <p:cNvGrpSpPr/>
            <p:nvPr/>
          </p:nvGrpSpPr>
          <p:grpSpPr>
            <a:xfrm>
              <a:off x="6745266" y="3442778"/>
              <a:ext cx="3593816" cy="548640"/>
              <a:chOff x="6745266" y="3154680"/>
              <a:chExt cx="3593816" cy="548640"/>
            </a:xfrm>
          </p:grpSpPr>
          <p:sp>
            <p:nvSpPr>
              <p:cNvPr id="13" name="TextBox 12">
                <a:extLst>
                  <a:ext uri="{FF2B5EF4-FFF2-40B4-BE49-F238E27FC236}">
                    <a16:creationId xmlns:a16="http://schemas.microsoft.com/office/drawing/2014/main" id="{D8829686-6691-C783-E2DD-A154C03DD7C1}"/>
                  </a:ext>
                </a:extLst>
              </p:cNvPr>
              <p:cNvSpPr txBox="1"/>
              <p:nvPr/>
            </p:nvSpPr>
            <p:spPr bwMode="gray">
              <a:xfrm>
                <a:off x="7374156" y="3275111"/>
                <a:ext cx="2964926"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rPr>
                  <a:t>Hands-on r</a:t>
                </a:r>
                <a:r>
                  <a:rPr lang="en-US" b="1" dirty="0">
                    <a:solidFill>
                      <a:schemeClr val="accent6"/>
                    </a:solidFill>
                    <a:latin typeface="Arial" panose="020B0604020202020204" pitchFamily="34" charset="0"/>
                    <a:cs typeface="+mn-cs"/>
                  </a:rPr>
                  <a:t>esources</a:t>
                </a:r>
                <a:endParaRPr lang="en-US" b="1" dirty="0">
                  <a:solidFill>
                    <a:schemeClr val="accent6"/>
                  </a:solidFill>
                </a:endParaRPr>
              </a:p>
            </p:txBody>
          </p:sp>
          <p:pic>
            <p:nvPicPr>
              <p:cNvPr id="30" name="Picture 29">
                <a:extLst>
                  <a:ext uri="{FF2B5EF4-FFF2-40B4-BE49-F238E27FC236}">
                    <a16:creationId xmlns:a16="http://schemas.microsoft.com/office/drawing/2014/main" id="{91F5C850-413C-09E6-DB69-0FE82D46F1E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6745266" y="3154680"/>
                <a:ext cx="548640" cy="548640"/>
              </a:xfrm>
              <a:prstGeom prst="rect">
                <a:avLst/>
              </a:prstGeom>
              <a:ln>
                <a:noFill/>
              </a:ln>
            </p:spPr>
          </p:pic>
        </p:grpSp>
      </p:grpSp>
      <p:grpSp>
        <p:nvGrpSpPr>
          <p:cNvPr id="46" name="Group 45">
            <a:extLst>
              <a:ext uri="{FF2B5EF4-FFF2-40B4-BE49-F238E27FC236}">
                <a16:creationId xmlns:a16="http://schemas.microsoft.com/office/drawing/2014/main" id="{9139764B-8AFB-CD78-A1A3-B3ACFE69B5C6}"/>
              </a:ext>
            </a:extLst>
          </p:cNvPr>
          <p:cNvGrpSpPr/>
          <p:nvPr/>
        </p:nvGrpSpPr>
        <p:grpSpPr>
          <a:xfrm>
            <a:off x="6588795" y="2455689"/>
            <a:ext cx="3745830" cy="1187377"/>
            <a:chOff x="1478176" y="4235523"/>
            <a:chExt cx="3745830" cy="1187377"/>
          </a:xfrm>
        </p:grpSpPr>
        <p:sp>
          <p:nvSpPr>
            <p:cNvPr id="21" name="object 5">
              <a:extLst>
                <a:ext uri="{FF2B5EF4-FFF2-40B4-BE49-F238E27FC236}">
                  <a16:creationId xmlns:a16="http://schemas.microsoft.com/office/drawing/2014/main" id="{80FD5644-DEAC-B6EF-B4F9-7ED526951FA9}"/>
                </a:ext>
              </a:extLst>
            </p:cNvPr>
            <p:cNvSpPr txBox="1"/>
            <p:nvPr/>
          </p:nvSpPr>
          <p:spPr>
            <a:xfrm>
              <a:off x="2159402" y="4690472"/>
              <a:ext cx="3064604" cy="732428"/>
            </a:xfrm>
            <a:prstGeom prst="rect">
              <a:avLst/>
            </a:prstGeom>
            <a:ln>
              <a:noFill/>
            </a:ln>
          </p:spPr>
          <p:txBody>
            <a:bodyPr vert="horz" wrap="square" lIns="0" tIns="0" rIns="0" bIns="0" rtlCol="0">
              <a:noAutofit/>
            </a:bodyPr>
            <a:lstStyle/>
            <a:p>
              <a:r>
                <a:rPr lang="en-US" sz="1400" dirty="0">
                  <a:solidFill>
                    <a:schemeClr val="tx1"/>
                  </a:solidFill>
                </a:rPr>
                <a:t>Payment cards that can be used most anywhere and digital wallet capabilities</a:t>
              </a:r>
            </a:p>
          </p:txBody>
        </p:sp>
        <p:sp>
          <p:nvSpPr>
            <p:cNvPr id="22" name="TextBox 21">
              <a:extLst>
                <a:ext uri="{FF2B5EF4-FFF2-40B4-BE49-F238E27FC236}">
                  <a16:creationId xmlns:a16="http://schemas.microsoft.com/office/drawing/2014/main" id="{5855C69A-ED07-25E7-2B28-4AE9E6EB5C5B}"/>
                </a:ext>
              </a:extLst>
            </p:cNvPr>
            <p:cNvSpPr txBox="1"/>
            <p:nvPr/>
          </p:nvSpPr>
          <p:spPr bwMode="gray">
            <a:xfrm>
              <a:off x="2159402" y="4341259"/>
              <a:ext cx="3064604"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Easy payments</a:t>
              </a:r>
              <a:endParaRPr lang="en-US" b="1" dirty="0">
                <a:solidFill>
                  <a:schemeClr val="accent6"/>
                </a:solidFill>
              </a:endParaRPr>
            </a:p>
          </p:txBody>
        </p:sp>
        <p:pic>
          <p:nvPicPr>
            <p:cNvPr id="31" name="Picture 30">
              <a:extLst>
                <a:ext uri="{FF2B5EF4-FFF2-40B4-BE49-F238E27FC236}">
                  <a16:creationId xmlns:a16="http://schemas.microsoft.com/office/drawing/2014/main" id="{487F1750-2FEB-4659-6DA8-8D225C12EA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gray">
            <a:xfrm>
              <a:off x="1478176" y="4235523"/>
              <a:ext cx="548640" cy="548640"/>
            </a:xfrm>
            <a:prstGeom prst="rect">
              <a:avLst/>
            </a:prstGeom>
            <a:ln>
              <a:noFill/>
            </a:ln>
          </p:spPr>
        </p:pic>
      </p:grpSp>
      <p:grpSp>
        <p:nvGrpSpPr>
          <p:cNvPr id="45" name="Group 44">
            <a:extLst>
              <a:ext uri="{FF2B5EF4-FFF2-40B4-BE49-F238E27FC236}">
                <a16:creationId xmlns:a16="http://schemas.microsoft.com/office/drawing/2014/main" id="{0549FCA3-9F1A-D25A-A498-449BDCC57AAD}"/>
              </a:ext>
            </a:extLst>
          </p:cNvPr>
          <p:cNvGrpSpPr/>
          <p:nvPr/>
        </p:nvGrpSpPr>
        <p:grpSpPr>
          <a:xfrm>
            <a:off x="1566318" y="4547535"/>
            <a:ext cx="4165408" cy="1025087"/>
            <a:chOff x="6663234" y="2366963"/>
            <a:chExt cx="4165408" cy="1025087"/>
          </a:xfrm>
        </p:grpSpPr>
        <p:sp>
          <p:nvSpPr>
            <p:cNvPr id="24" name="object 5">
              <a:extLst>
                <a:ext uri="{FF2B5EF4-FFF2-40B4-BE49-F238E27FC236}">
                  <a16:creationId xmlns:a16="http://schemas.microsoft.com/office/drawing/2014/main" id="{4A669275-1A3C-1406-B62B-D35389D870B7}"/>
                </a:ext>
              </a:extLst>
            </p:cNvPr>
            <p:cNvSpPr txBox="1"/>
            <p:nvPr/>
          </p:nvSpPr>
          <p:spPr>
            <a:xfrm>
              <a:off x="7374155" y="2860407"/>
              <a:ext cx="3454487" cy="531643"/>
            </a:xfrm>
            <a:prstGeom prst="rect">
              <a:avLst/>
            </a:prstGeom>
            <a:ln>
              <a:noFill/>
            </a:ln>
          </p:spPr>
          <p:txBody>
            <a:bodyPr vert="horz" wrap="square" lIns="0" tIns="0" rIns="0" bIns="0" rtlCol="0">
              <a:noAutofit/>
            </a:bodyPr>
            <a:lstStyle/>
            <a:p>
              <a:pPr marR="5080">
                <a:spcBef>
                  <a:spcPts val="920"/>
                </a:spcBef>
              </a:pPr>
              <a:r>
                <a:rPr lang="en-US" sz="1400" dirty="0"/>
                <a:t>Manage your account on the go </a:t>
              </a:r>
              <a:br>
                <a:rPr lang="en-US" sz="1400" dirty="0"/>
              </a:br>
              <a:r>
                <a:rPr lang="en-US" sz="1400" dirty="0"/>
                <a:t>with the easy-to-use mobile app</a:t>
              </a:r>
            </a:p>
          </p:txBody>
        </p:sp>
        <p:grpSp>
          <p:nvGrpSpPr>
            <p:cNvPr id="42" name="Group 41">
              <a:extLst>
                <a:ext uri="{FF2B5EF4-FFF2-40B4-BE49-F238E27FC236}">
                  <a16:creationId xmlns:a16="http://schemas.microsoft.com/office/drawing/2014/main" id="{16CEA704-96F5-36AF-EB30-BCBE9B05DE1E}"/>
                </a:ext>
              </a:extLst>
            </p:cNvPr>
            <p:cNvGrpSpPr/>
            <p:nvPr/>
          </p:nvGrpSpPr>
          <p:grpSpPr>
            <a:xfrm>
              <a:off x="6663234" y="2366963"/>
              <a:ext cx="3739106" cy="548640"/>
              <a:chOff x="6663234" y="2366963"/>
              <a:chExt cx="3739106" cy="548640"/>
            </a:xfrm>
          </p:grpSpPr>
          <p:sp>
            <p:nvSpPr>
              <p:cNvPr id="26" name="TextBox 25">
                <a:extLst>
                  <a:ext uri="{FF2B5EF4-FFF2-40B4-BE49-F238E27FC236}">
                    <a16:creationId xmlns:a16="http://schemas.microsoft.com/office/drawing/2014/main" id="{C6F6C4E8-47DA-3937-5984-58DD74A627EC}"/>
                  </a:ext>
                </a:extLst>
              </p:cNvPr>
              <p:cNvSpPr txBox="1"/>
              <p:nvPr/>
            </p:nvSpPr>
            <p:spPr bwMode="gray">
              <a:xfrm>
                <a:off x="7374155" y="2487395"/>
                <a:ext cx="3028185"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Easy-to-use technology</a:t>
                </a:r>
                <a:endParaRPr lang="en-US" b="1" dirty="0">
                  <a:solidFill>
                    <a:schemeClr val="accent6"/>
                  </a:solidFill>
                </a:endParaRPr>
              </a:p>
            </p:txBody>
          </p:sp>
          <p:pic>
            <p:nvPicPr>
              <p:cNvPr id="39" name="Picture 38">
                <a:extLst>
                  <a:ext uri="{FF2B5EF4-FFF2-40B4-BE49-F238E27FC236}">
                    <a16:creationId xmlns:a16="http://schemas.microsoft.com/office/drawing/2014/main" id="{3FADC4B9-8A67-AC28-124F-D5F5FA4C67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663234" y="2366963"/>
                <a:ext cx="548640" cy="548640"/>
              </a:xfrm>
              <a:prstGeom prst="rect">
                <a:avLst/>
              </a:prstGeom>
              <a:ln>
                <a:noFill/>
              </a:ln>
            </p:spPr>
          </p:pic>
        </p:grpSp>
      </p:grpSp>
    </p:spTree>
    <p:extLst>
      <p:ext uri="{BB962C8B-B14F-4D97-AF65-F5344CB8AC3E}">
        <p14:creationId xmlns:p14="http://schemas.microsoft.com/office/powerpoint/2010/main" val="40584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5">
            <a:extLst>
              <a:ext uri="{FF2B5EF4-FFF2-40B4-BE49-F238E27FC236}">
                <a16:creationId xmlns:a16="http://schemas.microsoft.com/office/drawing/2014/main" id="{822B8108-9886-56F8-121F-0ED490F8B7FA}"/>
              </a:ext>
            </a:extLst>
          </p:cNvPr>
          <p:cNvSpPr txBox="1"/>
          <p:nvPr/>
        </p:nvSpPr>
        <p:spPr>
          <a:xfrm>
            <a:off x="1409700" y="0"/>
            <a:ext cx="5788542" cy="5994400"/>
          </a:xfrm>
          <a:prstGeom prst="rect">
            <a:avLst/>
          </a:prstGeom>
          <a:noFill/>
        </p:spPr>
        <p:txBody>
          <a:bodyPr vert="horz" wrap="square" lIns="0" tIns="0" rIns="0" bIns="0" rtlCol="0" anchor="ctr" anchorCtr="0">
            <a:noAutofit/>
          </a:bodyPr>
          <a:lstStyle/>
          <a:p>
            <a:pPr marR="30480">
              <a:lnSpc>
                <a:spcPct val="80000"/>
              </a:lnSpc>
            </a:pPr>
            <a:r>
              <a:rPr lang="en-US" sz="5400" b="1" dirty="0">
                <a:solidFill>
                  <a:schemeClr val="accent6"/>
                </a:solidFill>
              </a:rPr>
              <a:t>HSA</a:t>
            </a:r>
            <a:endParaRPr lang="en-US" dirty="0">
              <a:solidFill>
                <a:schemeClr val="accent6"/>
              </a:solidFill>
            </a:endParaRPr>
          </a:p>
          <a:p>
            <a:pPr marR="30480">
              <a:lnSpc>
                <a:spcPct val="105600"/>
              </a:lnSpc>
              <a:spcBef>
                <a:spcPts val="100"/>
              </a:spcBef>
            </a:pPr>
            <a:r>
              <a:rPr lang="en-US" sz="2800" dirty="0">
                <a:solidFill>
                  <a:schemeClr val="accent6"/>
                </a:solidFill>
              </a:rPr>
              <a:t>(Health savings account)</a:t>
            </a:r>
            <a:endParaRPr lang="en-US" sz="1200" dirty="0">
              <a:solidFill>
                <a:schemeClr val="accent6"/>
              </a:solidFill>
              <a:latin typeface="Optum Sans"/>
            </a:endParaRPr>
          </a:p>
        </p:txBody>
      </p:sp>
      <p:pic>
        <p:nvPicPr>
          <p:cNvPr id="4" name="Graphic 3">
            <a:extLst>
              <a:ext uri="{FF2B5EF4-FFF2-40B4-BE49-F238E27FC236}">
                <a16:creationId xmlns:a16="http://schemas.microsoft.com/office/drawing/2014/main" id="{E69812B3-9A66-4900-7AA0-64A1909C2C3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50"/>
          <a:stretch/>
        </p:blipFill>
        <p:spPr>
          <a:xfrm>
            <a:off x="6539864" y="0"/>
            <a:ext cx="5652135" cy="599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99" y="546100"/>
            <a:ext cx="6638925" cy="5448300"/>
          </a:xfrm>
          <a:prstGeom prst="rect">
            <a:avLst/>
          </a:prstGeom>
        </p:spPr>
        <p:txBody>
          <a:bodyPr vert="horz" wrap="square" lIns="0" tIns="0" rIns="0" bIns="0" rtlCol="0" anchor="ctr" anchorCtr="0">
            <a:noAutofit/>
          </a:bodyPr>
          <a:lstStyle/>
          <a:p>
            <a:pPr marR="0">
              <a:spcBef>
                <a:spcPts val="2400"/>
              </a:spcBef>
              <a:spcAft>
                <a:spcPts val="0"/>
              </a:spcAft>
            </a:pPr>
            <a:r>
              <a:rPr lang="en-US" sz="1600" b="1" dirty="0">
                <a:effectLst/>
                <a:latin typeface="Arial"/>
                <a:ea typeface="Times New Roman" panose="02020603050405020304" pitchFamily="18" charset="0"/>
                <a:cs typeface="Arial"/>
              </a:rPr>
              <a:t>You’re eligible for an HSA if you:</a:t>
            </a:r>
          </a:p>
          <a:p>
            <a:pPr marL="174625" marR="0" indent="-174625">
              <a:spcBef>
                <a:spcPts val="1200"/>
              </a:spcBef>
              <a:buFont typeface="Arial" panose="020B0604020202020204" pitchFamily="34" charset="0"/>
              <a:buChar char="•"/>
            </a:pPr>
            <a:r>
              <a:rPr lang="en-US" sz="1600" kern="100" dirty="0"/>
              <a:t>Aren’t covered by any other health plan that is not a high-deductible health plan (HDHP)</a:t>
            </a:r>
          </a:p>
          <a:p>
            <a:pPr marL="174625" marR="0" indent="-174625">
              <a:spcBef>
                <a:spcPts val="1200"/>
              </a:spcBef>
              <a:buFont typeface="Arial" panose="020B0604020202020204" pitchFamily="34" charset="0"/>
              <a:buChar char="•"/>
            </a:pPr>
            <a:r>
              <a:rPr lang="en-US" sz="1600" kern="100" dirty="0"/>
              <a:t>Are not enrolled in Medicare, TRICARE or TRICARE for Life</a:t>
            </a:r>
          </a:p>
          <a:p>
            <a:pPr marL="174625" marR="0" indent="-174625">
              <a:spcBef>
                <a:spcPts val="1200"/>
              </a:spcBef>
              <a:buFont typeface="Arial" panose="020B0604020202020204" pitchFamily="34" charset="0"/>
              <a:buChar char="•"/>
            </a:pPr>
            <a:r>
              <a:rPr lang="en-US" sz="1600" kern="100" dirty="0"/>
              <a:t>Haven’t received Veterans Affairs (VA) benefits within the past </a:t>
            </a:r>
            <a:br>
              <a:rPr lang="en-US" sz="1600" kern="100" dirty="0"/>
            </a:br>
            <a:r>
              <a:rPr lang="en-US" sz="1600" kern="100" dirty="0"/>
              <a:t>3 months, except for preventive care; if you have a disability </a:t>
            </a:r>
            <a:br>
              <a:rPr lang="en-US" sz="1600" kern="100" dirty="0"/>
            </a:br>
            <a:r>
              <a:rPr lang="en-US" sz="1600" kern="100" dirty="0"/>
              <a:t>rating from the VA, this exclusion doesn’t apply</a:t>
            </a:r>
          </a:p>
          <a:p>
            <a:pPr marL="174625" marR="0" indent="-174625">
              <a:spcBef>
                <a:spcPts val="1200"/>
              </a:spcBef>
              <a:buFont typeface="Arial" panose="020B0604020202020204" pitchFamily="34" charset="0"/>
              <a:buChar char="•"/>
            </a:pPr>
            <a:r>
              <a:rPr lang="en-US" sz="1600" kern="100" dirty="0"/>
              <a:t>Can’t be claimed as a dependent on someone else’s tax return</a:t>
            </a:r>
          </a:p>
          <a:p>
            <a:pPr marL="174625" indent="-174625">
              <a:spcBef>
                <a:spcPts val="1200"/>
              </a:spcBef>
              <a:buFont typeface="Arial" panose="020B0604020202020204" pitchFamily="34" charset="0"/>
              <a:buChar char="•"/>
            </a:pPr>
            <a:r>
              <a:rPr lang="en-US" sz="1600" kern="100" dirty="0"/>
              <a:t>Don’t have a health care FSA (flexible spending account) or </a:t>
            </a:r>
            <a:br>
              <a:rPr lang="en-US" sz="1600" kern="100" dirty="0"/>
            </a:br>
            <a:r>
              <a:rPr lang="en-US" sz="1600" kern="100" dirty="0"/>
              <a:t>HRA (health reimbursement arrangement). Note: Alternative plan </a:t>
            </a:r>
            <a:br>
              <a:rPr lang="en-US" sz="1600" kern="100" dirty="0"/>
            </a:br>
            <a:r>
              <a:rPr lang="en-US" sz="1600" kern="100" dirty="0"/>
              <a:t>designs, such as a limited-purpose FSA or HRA, might be permitted</a:t>
            </a:r>
          </a:p>
          <a:p>
            <a:pPr marL="519113" marR="0" indent="173038">
              <a:spcBef>
                <a:spcPts val="2400"/>
              </a:spcBef>
              <a:spcAft>
                <a:spcPts val="0"/>
              </a:spcAft>
            </a:pPr>
            <a:br>
              <a:rPr lang="en-US" sz="1600"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Smart tip: </a:t>
            </a:r>
            <a:r>
              <a:rPr lang="en-US" sz="1600" dirty="0">
                <a:effectLst/>
                <a:latin typeface="Arial" panose="020B0604020202020204" pitchFamily="34" charset="0"/>
                <a:ea typeface="Times New Roman" panose="02020603050405020304" pitchFamily="18" charset="0"/>
              </a:rPr>
              <a:t>Other</a:t>
            </a:r>
            <a:r>
              <a:rPr lang="en-US" sz="1600" spc="-2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restrictions</a:t>
            </a:r>
            <a:r>
              <a:rPr lang="en-US" sz="1600" spc="-6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and</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exceptions</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may</a:t>
            </a:r>
            <a:r>
              <a:rPr lang="en-US" sz="1600" spc="-2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also</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apply.</a:t>
            </a:r>
            <a:r>
              <a:rPr lang="en-US" sz="1600" spc="-15" dirty="0">
                <a:effectLst/>
                <a:latin typeface="Arial" panose="020B0604020202020204" pitchFamily="34" charset="0"/>
                <a:ea typeface="Times New Roman" panose="02020603050405020304" pitchFamily="18" charset="0"/>
              </a:rPr>
              <a:t> </a:t>
            </a:r>
            <a:br>
              <a:rPr lang="en-US" sz="1600" spc="-15"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We</a:t>
            </a:r>
            <a:r>
              <a:rPr lang="en-US" sz="1600" spc="-4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recommend</a:t>
            </a:r>
            <a:r>
              <a:rPr lang="en-US" sz="1600" spc="-2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that</a:t>
            </a:r>
            <a:r>
              <a:rPr lang="en-US" sz="1600" spc="-2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you consult</a:t>
            </a:r>
            <a:r>
              <a:rPr lang="en-US" sz="1600" spc="-3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tax, legal or financial advisor </a:t>
            </a:r>
            <a:br>
              <a:rPr lang="en-US" sz="1600"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to discuss your personal circumstances.</a:t>
            </a:r>
            <a:endParaRPr lang="en-US" sz="1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C28788F-230E-0A21-65FC-6D59A3858E1B}"/>
              </a:ext>
            </a:extLst>
          </p:cNvPr>
          <p:cNvSpPr/>
          <p:nvPr/>
        </p:nvSpPr>
        <p:spPr bwMode="gray">
          <a:xfrm>
            <a:off x="1" y="0"/>
            <a:ext cx="46482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9" name="object 2">
            <a:extLst>
              <a:ext uri="{FF2B5EF4-FFF2-40B4-BE49-F238E27FC236}">
                <a16:creationId xmlns:a16="http://schemas.microsoft.com/office/drawing/2014/main" id="{664C0563-C715-9E42-CADA-564563C0B491}"/>
              </a:ext>
            </a:extLst>
          </p:cNvPr>
          <p:cNvSpPr txBox="1"/>
          <p:nvPr/>
        </p:nvSpPr>
        <p:spPr>
          <a:xfrm>
            <a:off x="457201" y="1320799"/>
            <a:ext cx="3945834" cy="4673601"/>
          </a:xfrm>
          <a:prstGeom prst="rect">
            <a:avLst/>
          </a:prstGeom>
        </p:spPr>
        <p:txBody>
          <a:bodyPr vert="horz" wrap="square" lIns="0" tIns="0" rIns="0" bIns="0" rtlCol="0" anchor="t" anchorCtr="0">
            <a:noAutofit/>
          </a:bodyPr>
          <a:lstStyle/>
          <a:p>
            <a:pPr marL="0" marR="0">
              <a:spcBef>
                <a:spcPts val="0"/>
              </a:spcBef>
              <a:spcAft>
                <a:spcPts val="0"/>
              </a:spcAft>
            </a:pPr>
            <a:r>
              <a:rPr lang="en-US" sz="2800" b="1" dirty="0">
                <a:solidFill>
                  <a:schemeClr val="accent6"/>
                </a:solidFill>
                <a:effectLst/>
                <a:latin typeface="Arial" panose="020B0604020202020204" pitchFamily="34" charset="0"/>
                <a:ea typeface="Times New Roman" panose="02020603050405020304" pitchFamily="18" charset="0"/>
              </a:rPr>
              <a:t>What’s an HSA?</a:t>
            </a:r>
            <a:endParaRPr lang="en-US" sz="2800" dirty="0">
              <a:solidFill>
                <a:schemeClr val="accent6"/>
              </a:solidFill>
              <a:effectLst/>
              <a:latin typeface="Times New Roman" panose="02020603050405020304" pitchFamily="18" charset="0"/>
              <a:ea typeface="Times New Roman" panose="02020603050405020304" pitchFamily="18" charset="0"/>
            </a:endParaRPr>
          </a:p>
          <a:p>
            <a:pPr>
              <a:lnSpc>
                <a:spcPct val="110000"/>
              </a:lnSpc>
              <a:spcBef>
                <a:spcPts val="1800"/>
              </a:spcBef>
            </a:pPr>
            <a:r>
              <a:rPr lang="en-US" dirty="0">
                <a:solidFill>
                  <a:schemeClr val="accent6"/>
                </a:solidFill>
                <a:latin typeface="Arial" panose="020B0604020202020204" pitchFamily="34" charset="0"/>
              </a:rPr>
              <a:t>A health savings account helps you save smarter through all stages of life. It lets you use income tax-free dollars to pay for qualified medical, dental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and vision expenses.</a:t>
            </a:r>
          </a:p>
          <a:p>
            <a:pPr>
              <a:lnSpc>
                <a:spcPct val="110000"/>
              </a:lnSpc>
              <a:spcBef>
                <a:spcPts val="1800"/>
              </a:spcBef>
            </a:pPr>
            <a:r>
              <a:rPr lang="en-US" sz="1800" kern="0" dirty="0">
                <a:solidFill>
                  <a:schemeClr val="accent6"/>
                </a:solidFill>
                <a:effectLst/>
                <a:latin typeface="+mj-lt"/>
                <a:ea typeface="Times New Roman" panose="02020603050405020304" pitchFamily="18" charset="0"/>
              </a:rPr>
              <a:t>Your HSA dollars are yours to keep. Balances carry over</a:t>
            </a:r>
            <a:r>
              <a:rPr lang="en-US" sz="1800" b="1" kern="0" dirty="0">
                <a:solidFill>
                  <a:schemeClr val="accent6"/>
                </a:solidFill>
                <a:effectLst/>
                <a:latin typeface="+mj-lt"/>
                <a:ea typeface="Times New Roman" panose="02020603050405020304" pitchFamily="18" charset="0"/>
              </a:rPr>
              <a:t> </a:t>
            </a:r>
            <a:r>
              <a:rPr lang="en-US" sz="1800" kern="0" dirty="0">
                <a:solidFill>
                  <a:schemeClr val="accent6"/>
                </a:solidFill>
                <a:effectLst/>
                <a:latin typeface="+mj-lt"/>
                <a:ea typeface="Times New Roman" panose="02020603050405020304" pitchFamily="18" charset="0"/>
              </a:rPr>
              <a:t>from year-to-year, to new jobs and</a:t>
            </a:r>
            <a:r>
              <a:rPr lang="en-US" sz="1800" kern="0" spc="-100" dirty="0">
                <a:solidFill>
                  <a:schemeClr val="accent6"/>
                </a:solidFill>
                <a:effectLst/>
                <a:latin typeface="+mj-lt"/>
                <a:ea typeface="Times New Roman" panose="02020603050405020304" pitchFamily="18" charset="0"/>
              </a:rPr>
              <a:t> even </a:t>
            </a:r>
            <a:r>
              <a:rPr lang="en-US" sz="1800" kern="0" dirty="0">
                <a:solidFill>
                  <a:schemeClr val="accent6"/>
                </a:solidFill>
                <a:effectLst/>
                <a:latin typeface="+mj-lt"/>
                <a:ea typeface="Times New Roman" panose="02020603050405020304" pitchFamily="18" charset="0"/>
              </a:rPr>
              <a:t>into</a:t>
            </a:r>
            <a:r>
              <a:rPr lang="en-US" sz="1800" kern="0" spc="-95" dirty="0">
                <a:solidFill>
                  <a:schemeClr val="accent6"/>
                </a:solidFill>
                <a:effectLst/>
                <a:latin typeface="+mj-lt"/>
                <a:ea typeface="Times New Roman" panose="02020603050405020304" pitchFamily="18" charset="0"/>
              </a:rPr>
              <a:t> </a:t>
            </a:r>
            <a:r>
              <a:rPr lang="en-US" sz="1800" kern="0" dirty="0">
                <a:solidFill>
                  <a:schemeClr val="accent6"/>
                </a:solidFill>
                <a:effectLst/>
                <a:latin typeface="+mj-lt"/>
                <a:ea typeface="Times New Roman" panose="02020603050405020304" pitchFamily="18" charset="0"/>
              </a:rPr>
              <a:t>retirement.</a:t>
            </a:r>
            <a:endParaRPr lang="en-US" dirty="0">
              <a:solidFill>
                <a:schemeClr val="accent6"/>
              </a:solidFill>
              <a:latin typeface="Arial" panose="020B0604020202020204" pitchFamily="34" charset="0"/>
            </a:endParaRPr>
          </a:p>
        </p:txBody>
      </p:sp>
      <p:cxnSp>
        <p:nvCxnSpPr>
          <p:cNvPr id="27" name="Straight Connector 26">
            <a:extLst>
              <a:ext uri="{FF2B5EF4-FFF2-40B4-BE49-F238E27FC236}">
                <a16:creationId xmlns:a16="http://schemas.microsoft.com/office/drawing/2014/main" id="{6F85F745-C150-182B-17F8-B2C99F851AE1}"/>
              </a:ext>
            </a:extLst>
          </p:cNvPr>
          <p:cNvCxnSpPr>
            <a:cxnSpLocks/>
          </p:cNvCxnSpPr>
          <p:nvPr/>
        </p:nvCxnSpPr>
        <p:spPr bwMode="gray">
          <a:xfrm>
            <a:off x="5095875" y="4637645"/>
            <a:ext cx="6635750" cy="0"/>
          </a:xfrm>
          <a:prstGeom prst="line">
            <a:avLst/>
          </a:prstGeom>
          <a:ln w="31750" cap="rnd">
            <a:solidFill>
              <a:schemeClr val="tx2"/>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3FAFE123-6E3F-1CD5-AFB7-5515EBA84D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6008" y="4858746"/>
            <a:ext cx="548640"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E258-1250-76C6-F857-A2FCB922C24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8F5A93-DBDC-C45E-68DB-0E4EE466AF88}"/>
              </a:ext>
            </a:extLst>
          </p:cNvPr>
          <p:cNvSpPr/>
          <p:nvPr/>
        </p:nvSpPr>
        <p:spPr bwMode="gray">
          <a:xfrm>
            <a:off x="6410739" y="0"/>
            <a:ext cx="5781261"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2" name="object 2">
            <a:extLst>
              <a:ext uri="{FF2B5EF4-FFF2-40B4-BE49-F238E27FC236}">
                <a16:creationId xmlns:a16="http://schemas.microsoft.com/office/drawing/2014/main" id="{91835981-4DB5-DE1D-73F0-22837FF2F21F}"/>
              </a:ext>
            </a:extLst>
          </p:cNvPr>
          <p:cNvSpPr txBox="1"/>
          <p:nvPr/>
        </p:nvSpPr>
        <p:spPr>
          <a:xfrm>
            <a:off x="457200" y="600871"/>
            <a:ext cx="5740400" cy="652458"/>
          </a:xfrm>
          <a:prstGeom prst="rect">
            <a:avLst/>
          </a:prstGeom>
        </p:spPr>
        <p:txBody>
          <a:bodyPr vert="horz" wrap="square" lIns="0" tIns="0" rIns="0" bIns="0" rtlCol="0">
            <a:noAutofit/>
          </a:bodyPr>
          <a:lstStyle/>
          <a:p>
            <a:pPr marL="0" marR="0">
              <a:lnSpc>
                <a:spcPct val="90000"/>
              </a:lnSpc>
              <a:spcBef>
                <a:spcPts val="0"/>
              </a:spcBef>
              <a:spcAft>
                <a:spcPts val="0"/>
              </a:spcAft>
            </a:pPr>
            <a:r>
              <a:rPr lang="en-US" sz="2800" b="1" dirty="0">
                <a:solidFill>
                  <a:schemeClr val="accent6"/>
                </a:solidFill>
              </a:rPr>
              <a:t>How an HSA helps </a:t>
            </a:r>
            <a:br>
              <a:rPr lang="en-US" sz="2800" b="1" dirty="0">
                <a:solidFill>
                  <a:schemeClr val="accent6"/>
                </a:solidFill>
              </a:rPr>
            </a:br>
            <a:r>
              <a:rPr lang="en-US" sz="2800" b="1" dirty="0">
                <a:solidFill>
                  <a:schemeClr val="accent6"/>
                </a:solidFill>
              </a:rPr>
              <a:t>you save money</a:t>
            </a:r>
          </a:p>
          <a:p>
            <a:pPr marL="0" marR="0">
              <a:spcBef>
                <a:spcPts val="2400"/>
              </a:spcBef>
              <a:spcAft>
                <a:spcPts val="0"/>
              </a:spcAft>
            </a:pPr>
            <a:r>
              <a:rPr lang="en-US" sz="1600" dirty="0">
                <a:effectLst/>
                <a:latin typeface="+mj-lt"/>
                <a:ea typeface="Times New Roman" panose="02020603050405020304" pitchFamily="18" charset="0"/>
              </a:rPr>
              <a:t>HSAs are triple tax advantaged accounts, helping you save,</a:t>
            </a:r>
            <a:r>
              <a:rPr lang="en-US" sz="1600" spc="-20" dirty="0">
                <a:effectLst/>
                <a:latin typeface="+mj-lt"/>
                <a:ea typeface="Times New Roman" panose="02020603050405020304" pitchFamily="18" charset="0"/>
              </a:rPr>
              <a:t> </a:t>
            </a:r>
            <a:r>
              <a:rPr lang="en-US" sz="1600" dirty="0">
                <a:effectLst/>
                <a:latin typeface="+mj-lt"/>
                <a:ea typeface="Times New Roman" panose="02020603050405020304" pitchFamily="18" charset="0"/>
              </a:rPr>
              <a:t>earn</a:t>
            </a:r>
            <a:r>
              <a:rPr lang="en-US" sz="1600" spc="-10" dirty="0">
                <a:effectLst/>
                <a:latin typeface="+mj-lt"/>
                <a:ea typeface="Times New Roman" panose="02020603050405020304" pitchFamily="18" charset="0"/>
              </a:rPr>
              <a:t> </a:t>
            </a:r>
            <a:r>
              <a:rPr lang="en-US" sz="1600" dirty="0">
                <a:effectLst/>
                <a:latin typeface="+mj-lt"/>
                <a:ea typeface="Times New Roman" panose="02020603050405020304" pitchFamily="18" charset="0"/>
              </a:rPr>
              <a:t>and</a:t>
            </a:r>
            <a:r>
              <a:rPr lang="en-US" sz="1600" spc="-15" dirty="0">
                <a:effectLst/>
                <a:latin typeface="+mj-lt"/>
                <a:ea typeface="Times New Roman" panose="02020603050405020304" pitchFamily="18" charset="0"/>
              </a:rPr>
              <a:t> </a:t>
            </a:r>
            <a:r>
              <a:rPr lang="en-US" sz="1600" dirty="0">
                <a:effectLst/>
                <a:latin typeface="+mj-lt"/>
                <a:ea typeface="Times New Roman" panose="02020603050405020304" pitchFamily="18" charset="0"/>
              </a:rPr>
              <a:t>spend income</a:t>
            </a:r>
            <a:r>
              <a:rPr lang="en-US" sz="1600" spc="-15" dirty="0">
                <a:effectLst/>
                <a:latin typeface="+mj-lt"/>
                <a:ea typeface="Times New Roman" panose="02020603050405020304" pitchFamily="18" charset="0"/>
              </a:rPr>
              <a:t> </a:t>
            </a:r>
            <a:r>
              <a:rPr lang="en-US" sz="1600" dirty="0">
                <a:effectLst/>
                <a:latin typeface="+mj-lt"/>
                <a:ea typeface="Times New Roman" panose="02020603050405020304" pitchFamily="18" charset="0"/>
              </a:rPr>
              <a:t>tax-free</a:t>
            </a:r>
            <a:r>
              <a:rPr lang="en-US" sz="1600" spc="-10" dirty="0">
                <a:effectLst/>
                <a:latin typeface="+mj-lt"/>
                <a:ea typeface="Times New Roman" panose="02020603050405020304" pitchFamily="18" charset="0"/>
              </a:rPr>
              <a:t>:</a:t>
            </a:r>
            <a:endParaRPr lang="en-US" sz="1600" dirty="0">
              <a:effectLst/>
              <a:latin typeface="+mj-lt"/>
              <a:ea typeface="Times New Roman" panose="02020603050405020304" pitchFamily="18" charset="0"/>
            </a:endParaRPr>
          </a:p>
        </p:txBody>
      </p:sp>
      <p:sp>
        <p:nvSpPr>
          <p:cNvPr id="49" name="TextBox 48">
            <a:extLst>
              <a:ext uri="{FF2B5EF4-FFF2-40B4-BE49-F238E27FC236}">
                <a16:creationId xmlns:a16="http://schemas.microsoft.com/office/drawing/2014/main" id="{C5D776DE-D381-C131-08A1-C254844D13A3}"/>
              </a:ext>
            </a:extLst>
          </p:cNvPr>
          <p:cNvSpPr txBox="1"/>
          <p:nvPr/>
        </p:nvSpPr>
        <p:spPr bwMode="gray">
          <a:xfrm>
            <a:off x="6977063" y="5159375"/>
            <a:ext cx="4719639" cy="523874"/>
          </a:xfrm>
          <a:prstGeom prst="rect">
            <a:avLst/>
          </a:prstGeom>
          <a:noFill/>
        </p:spPr>
        <p:txBody>
          <a:bodyPr vert="horz" wrap="square" lIns="0" tIns="0" rIns="0" bIns="0" rtlCol="0" anchor="t" anchorCtr="0">
            <a:noAutofit/>
          </a:bodyPr>
          <a:lstStyle/>
          <a:p>
            <a:pPr marL="111125" indent="-111125">
              <a:spcBef>
                <a:spcPts val="300"/>
              </a:spcBef>
              <a:buFont typeface="+mj-lt"/>
              <a:buAutoNum type="arabicPeriod"/>
              <a:tabLst>
                <a:tab pos="4514850" algn="r"/>
              </a:tabLst>
            </a:pPr>
            <a:r>
              <a:rPr lang="en-US" sz="700" dirty="0">
                <a:solidFill>
                  <a:schemeClr val="accent6"/>
                </a:solidFill>
                <a:latin typeface="+mj-lt"/>
              </a:rPr>
              <a:t>$2,400 (annual contribution) </a:t>
            </a:r>
            <a:r>
              <a:rPr lang="en-US" sz="700" dirty="0">
                <a:solidFill>
                  <a:schemeClr val="accent6"/>
                </a:solidFill>
                <a:latin typeface="+mj-lt"/>
                <a:cs typeface="Arial" panose="020B0604020202020204" pitchFamily="34" charset="0"/>
              </a:rPr>
              <a:t>‒</a:t>
            </a:r>
            <a:r>
              <a:rPr lang="en-US" sz="700" dirty="0">
                <a:solidFill>
                  <a:schemeClr val="accent6"/>
                </a:solidFill>
                <a:latin typeface="+mj-lt"/>
              </a:rPr>
              <a:t> $500 (annual health care costs) = $1,900</a:t>
            </a:r>
          </a:p>
          <a:p>
            <a:pPr marL="111125" indent="-111125">
              <a:spcBef>
                <a:spcPts val="300"/>
              </a:spcBef>
              <a:buFont typeface="+mj-lt"/>
              <a:buAutoNum type="arabicPeriod"/>
              <a:tabLst>
                <a:tab pos="4514850" algn="r"/>
              </a:tabLst>
            </a:pPr>
            <a:r>
              <a:rPr lang="en-US" sz="700" dirty="0">
                <a:solidFill>
                  <a:schemeClr val="accent6"/>
                </a:solidFill>
                <a:latin typeface="+mj-lt"/>
              </a:rPr>
              <a:t>$1,900 (total annual contribution) </a:t>
            </a:r>
            <a:r>
              <a:rPr lang="en-US" sz="700" i="1" kern="0" dirty="0">
                <a:solidFill>
                  <a:schemeClr val="accent6"/>
                </a:solidFill>
                <a:latin typeface="+mj-lt"/>
                <a:ea typeface="Times New Roman" panose="02020603050405020304" pitchFamily="18" charset="0"/>
                <a:cs typeface="Times New Roman" panose="02020603050405020304" pitchFamily="18" charset="0"/>
              </a:rPr>
              <a:t>×</a:t>
            </a:r>
            <a:r>
              <a:rPr lang="en-US" sz="700" dirty="0">
                <a:solidFill>
                  <a:schemeClr val="accent6"/>
                </a:solidFill>
                <a:latin typeface="+mj-lt"/>
              </a:rPr>
              <a:t> 35 (remaining years to 65) = $66,500</a:t>
            </a:r>
          </a:p>
          <a:p>
            <a:pPr marL="111125" indent="-111125">
              <a:spcBef>
                <a:spcPts val="300"/>
              </a:spcBef>
              <a:buFont typeface="+mj-lt"/>
              <a:buAutoNum type="arabicPeriod"/>
              <a:tabLst>
                <a:tab pos="4514850" algn="r"/>
              </a:tabLst>
            </a:pPr>
            <a:r>
              <a:rPr lang="en-US" sz="700" dirty="0">
                <a:solidFill>
                  <a:schemeClr val="accent6"/>
                </a:solidFill>
                <a:latin typeface="+mj-lt"/>
                <a:ea typeface="Times New Roman" panose="02020603050405020304" pitchFamily="18" charset="0"/>
              </a:rPr>
              <a:t>Income tax savings assumes 22% federal income tax and 7.65% FICA. Results and amount vary depending on individual circumstances</a:t>
            </a:r>
          </a:p>
          <a:p>
            <a:pPr marL="111125" indent="-111125">
              <a:spcBef>
                <a:spcPts val="300"/>
              </a:spcBef>
              <a:buFont typeface="+mj-lt"/>
              <a:buAutoNum type="arabicPeriod"/>
              <a:tabLst>
                <a:tab pos="4514850" algn="r"/>
              </a:tabLst>
            </a:pPr>
            <a:endParaRPr lang="en-US" sz="700" dirty="0">
              <a:solidFill>
                <a:schemeClr val="accent6"/>
              </a:solidFill>
              <a:latin typeface="+mj-lt"/>
            </a:endParaRPr>
          </a:p>
        </p:txBody>
      </p:sp>
      <p:grpSp>
        <p:nvGrpSpPr>
          <p:cNvPr id="73" name="Group 72">
            <a:extLst>
              <a:ext uri="{FF2B5EF4-FFF2-40B4-BE49-F238E27FC236}">
                <a16:creationId xmlns:a16="http://schemas.microsoft.com/office/drawing/2014/main" id="{B6581051-BDD0-6A32-91F2-1EFBD8D6C40D}"/>
              </a:ext>
            </a:extLst>
          </p:cNvPr>
          <p:cNvGrpSpPr/>
          <p:nvPr/>
        </p:nvGrpSpPr>
        <p:grpSpPr>
          <a:xfrm>
            <a:off x="457200" y="2368785"/>
            <a:ext cx="5623056" cy="3439900"/>
            <a:chOff x="457200" y="2368785"/>
            <a:chExt cx="5623056" cy="3439900"/>
          </a:xfrm>
        </p:grpSpPr>
        <p:grpSp>
          <p:nvGrpSpPr>
            <p:cNvPr id="60" name="Group 59">
              <a:extLst>
                <a:ext uri="{FF2B5EF4-FFF2-40B4-BE49-F238E27FC236}">
                  <a16:creationId xmlns:a16="http://schemas.microsoft.com/office/drawing/2014/main" id="{64D66423-09A1-A410-D44E-302D38E5C5EF}"/>
                </a:ext>
              </a:extLst>
            </p:cNvPr>
            <p:cNvGrpSpPr/>
            <p:nvPr/>
          </p:nvGrpSpPr>
          <p:grpSpPr>
            <a:xfrm>
              <a:off x="844827" y="5258767"/>
              <a:ext cx="5188226" cy="549918"/>
              <a:chOff x="7007802" y="4810476"/>
              <a:chExt cx="5188226" cy="549918"/>
            </a:xfrm>
          </p:grpSpPr>
          <p:sp>
            <p:nvSpPr>
              <p:cNvPr id="61" name="TextBox 60">
                <a:extLst>
                  <a:ext uri="{FF2B5EF4-FFF2-40B4-BE49-F238E27FC236}">
                    <a16:creationId xmlns:a16="http://schemas.microsoft.com/office/drawing/2014/main" id="{F6017AF9-A7F4-71AC-DC34-40D603A9F7F4}"/>
                  </a:ext>
                </a:extLst>
              </p:cNvPr>
              <p:cNvSpPr txBox="1"/>
              <p:nvPr/>
            </p:nvSpPr>
            <p:spPr bwMode="gray">
              <a:xfrm>
                <a:off x="7647710" y="4857786"/>
                <a:ext cx="4548318" cy="502608"/>
              </a:xfrm>
              <a:prstGeom prst="rect">
                <a:avLst/>
              </a:prstGeom>
              <a:noFill/>
            </p:spPr>
            <p:txBody>
              <a:bodyPr vert="horz" wrap="square" lIns="0" tIns="0" rIns="0" bIns="0" rtlCol="0">
                <a:noAutofit/>
              </a:bodyPr>
              <a:lstStyle/>
              <a:p>
                <a:pPr algn="l">
                  <a:lnSpc>
                    <a:spcPct val="110000"/>
                  </a:lnSpc>
                  <a:spcBef>
                    <a:spcPts val="600"/>
                  </a:spcBef>
                </a:pPr>
                <a:r>
                  <a:rPr lang="en-US" sz="1400" b="1" kern="0" dirty="0">
                    <a:solidFill>
                      <a:schemeClr val="accent6"/>
                    </a:solidFill>
                    <a:effectLst/>
                    <a:latin typeface="Arial" panose="020B0604020202020204" pitchFamily="34" charset="0"/>
                    <a:ea typeface="Times New Roman" panose="02020603050405020304" pitchFamily="18" charset="0"/>
                  </a:rPr>
                  <a:t>Smart tip: </a:t>
                </a:r>
                <a:r>
                  <a:rPr lang="en-US" sz="1400" kern="0" dirty="0">
                    <a:solidFill>
                      <a:schemeClr val="accent6"/>
                    </a:solidFill>
                    <a:effectLst/>
                    <a:latin typeface="Arial" panose="020B0604020202020204" pitchFamily="34" charset="0"/>
                    <a:ea typeface="Times New Roman" panose="02020603050405020304" pitchFamily="18" charset="0"/>
                  </a:rPr>
                  <a:t>Go to </a:t>
                </a:r>
                <a:r>
                  <a:rPr lang="en-US" sz="1400" b="1" kern="0" dirty="0">
                    <a:solidFill>
                      <a:schemeClr val="accent6"/>
                    </a:solidFill>
                    <a:latin typeface="Arial" panose="020B0604020202020204" pitchFamily="34" charset="0"/>
                    <a:ea typeface="Times New Roman" panose="02020603050405020304" pitchFamily="18" charset="0"/>
                  </a:rPr>
                  <a:t>optum</a:t>
                </a:r>
                <a:r>
                  <a:rPr lang="en-US" sz="1400" b="1" kern="0" dirty="0">
                    <a:solidFill>
                      <a:schemeClr val="accent6"/>
                    </a:solidFill>
                    <a:effectLst/>
                    <a:latin typeface="Arial" panose="020B0604020202020204" pitchFamily="34" charset="0"/>
                    <a:ea typeface="Times New Roman" panose="02020603050405020304" pitchFamily="18" charset="0"/>
                  </a:rPr>
                  <a:t>.com/library </a:t>
                </a:r>
                <a:r>
                  <a:rPr lang="en-US" sz="1400" kern="0" dirty="0">
                    <a:solidFill>
                      <a:schemeClr val="accent6"/>
                    </a:solidFill>
                    <a:effectLst/>
                    <a:latin typeface="Arial" panose="020B0604020202020204" pitchFamily="34" charset="0"/>
                    <a:ea typeface="Times New Roman" panose="02020603050405020304" pitchFamily="18" charset="0"/>
                  </a:rPr>
                  <a:t>for calculator tools to help determine the right contribution amount for you</a:t>
                </a:r>
                <a:endParaRPr lang="en-US" sz="1100" dirty="0">
                  <a:solidFill>
                    <a:schemeClr val="accent6"/>
                  </a:solidFill>
                </a:endParaRPr>
              </a:p>
            </p:txBody>
          </p:sp>
          <p:pic>
            <p:nvPicPr>
              <p:cNvPr id="62" name="Graphic 61">
                <a:extLst>
                  <a:ext uri="{FF2B5EF4-FFF2-40B4-BE49-F238E27FC236}">
                    <a16:creationId xmlns:a16="http://schemas.microsoft.com/office/drawing/2014/main" id="{CE4020E0-E66F-8D9E-378C-F7DE2D5422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7802" y="4810476"/>
                <a:ext cx="548640" cy="548640"/>
              </a:xfrm>
              <a:prstGeom prst="rect">
                <a:avLst/>
              </a:prstGeom>
            </p:spPr>
          </p:pic>
        </p:grpSp>
        <p:cxnSp>
          <p:nvCxnSpPr>
            <p:cNvPr id="63" name="Straight Connector 62">
              <a:extLst>
                <a:ext uri="{FF2B5EF4-FFF2-40B4-BE49-F238E27FC236}">
                  <a16:creationId xmlns:a16="http://schemas.microsoft.com/office/drawing/2014/main" id="{148A36B3-11F9-70A0-4F86-5A6861F6FCFE}"/>
                </a:ext>
              </a:extLst>
            </p:cNvPr>
            <p:cNvCxnSpPr>
              <a:cxnSpLocks/>
            </p:cNvCxnSpPr>
            <p:nvPr/>
          </p:nvCxnSpPr>
          <p:spPr bwMode="gray">
            <a:xfrm>
              <a:off x="457200" y="4964209"/>
              <a:ext cx="5486400" cy="0"/>
            </a:xfrm>
            <a:prstGeom prst="line">
              <a:avLst/>
            </a:prstGeom>
            <a:ln w="31750" cap="rnd">
              <a:solidFill>
                <a:schemeClr val="tx2"/>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9C9E03F9-DAC3-7138-ED64-F095F17455CB}"/>
                </a:ext>
              </a:extLst>
            </p:cNvPr>
            <p:cNvGrpSpPr/>
            <p:nvPr/>
          </p:nvGrpSpPr>
          <p:grpSpPr>
            <a:xfrm>
              <a:off x="457200" y="2368785"/>
              <a:ext cx="5623055" cy="441308"/>
              <a:chOff x="457200" y="2368785"/>
              <a:chExt cx="5623055" cy="441308"/>
            </a:xfrm>
          </p:grpSpPr>
          <p:sp>
            <p:nvSpPr>
              <p:cNvPr id="65" name="TextBox 64">
                <a:extLst>
                  <a:ext uri="{FF2B5EF4-FFF2-40B4-BE49-F238E27FC236}">
                    <a16:creationId xmlns:a16="http://schemas.microsoft.com/office/drawing/2014/main" id="{635AF167-FB6E-13A1-333E-A05A5F1C263E}"/>
                  </a:ext>
                </a:extLst>
              </p:cNvPr>
              <p:cNvSpPr txBox="1"/>
              <p:nvPr/>
            </p:nvSpPr>
            <p:spPr bwMode="gray">
              <a:xfrm>
                <a:off x="993913" y="2368785"/>
                <a:ext cx="5086342" cy="441308"/>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Contribute</a:t>
                </a:r>
                <a:r>
                  <a:rPr lang="en-US" sz="1600" b="1" spc="-100" dirty="0">
                    <a:effectLst/>
                    <a:latin typeface="+mj-lt"/>
                    <a:ea typeface="Times New Roman" panose="02020603050405020304" pitchFamily="18" charset="0"/>
                  </a:rPr>
                  <a:t> </a:t>
                </a:r>
                <a:r>
                  <a:rPr lang="en-US" sz="1600" dirty="0">
                    <a:effectLst/>
                    <a:latin typeface="+mj-lt"/>
                    <a:ea typeface="Times New Roman" panose="02020603050405020304" pitchFamily="18" charset="0"/>
                  </a:rPr>
                  <a:t>income tax-free money</a:t>
                </a:r>
                <a:r>
                  <a:rPr lang="en-US" sz="1600" b="1" dirty="0">
                    <a:effectLst/>
                    <a:latin typeface="+mj-lt"/>
                    <a:ea typeface="Times New Roman" panose="02020603050405020304" pitchFamily="18" charset="0"/>
                  </a:rPr>
                  <a:t> </a:t>
                </a:r>
                <a:r>
                  <a:rPr lang="en-US" sz="1600" dirty="0">
                    <a:effectLst/>
                    <a:latin typeface="+mj-lt"/>
                    <a:ea typeface="Times New Roman" panose="02020603050405020304" pitchFamily="18" charset="0"/>
                  </a:rPr>
                  <a:t>to your account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(up to IRS limits) and adjust at any time during the year.</a:t>
                </a:r>
              </a:p>
            </p:txBody>
          </p:sp>
          <p:sp>
            <p:nvSpPr>
              <p:cNvPr id="66" name="Oval 65">
                <a:extLst>
                  <a:ext uri="{FF2B5EF4-FFF2-40B4-BE49-F238E27FC236}">
                    <a16:creationId xmlns:a16="http://schemas.microsoft.com/office/drawing/2014/main" id="{A0FB4930-5B96-425B-5FDD-93048B91BF1A}"/>
                  </a:ext>
                </a:extLst>
              </p:cNvPr>
              <p:cNvSpPr/>
              <p:nvPr/>
            </p:nvSpPr>
            <p:spPr bwMode="gray">
              <a:xfrm>
                <a:off x="457200" y="2375453"/>
                <a:ext cx="357808" cy="357808"/>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chemeClr val="accent6"/>
                    </a:solidFill>
                  </a:rPr>
                  <a:t>1</a:t>
                </a:r>
              </a:p>
            </p:txBody>
          </p:sp>
        </p:grpSp>
        <p:grpSp>
          <p:nvGrpSpPr>
            <p:cNvPr id="67" name="Group 66">
              <a:extLst>
                <a:ext uri="{FF2B5EF4-FFF2-40B4-BE49-F238E27FC236}">
                  <a16:creationId xmlns:a16="http://schemas.microsoft.com/office/drawing/2014/main" id="{F7B5E49A-1DAE-5C2F-A046-C357CE504D50}"/>
                </a:ext>
              </a:extLst>
            </p:cNvPr>
            <p:cNvGrpSpPr/>
            <p:nvPr/>
          </p:nvGrpSpPr>
          <p:grpSpPr>
            <a:xfrm>
              <a:off x="457200" y="3144408"/>
              <a:ext cx="5461691" cy="441308"/>
              <a:chOff x="457200" y="3157254"/>
              <a:chExt cx="5461691" cy="441308"/>
            </a:xfrm>
          </p:grpSpPr>
          <p:sp>
            <p:nvSpPr>
              <p:cNvPr id="68" name="TextBox 67">
                <a:extLst>
                  <a:ext uri="{FF2B5EF4-FFF2-40B4-BE49-F238E27FC236}">
                    <a16:creationId xmlns:a16="http://schemas.microsoft.com/office/drawing/2014/main" id="{DD4B91A3-3532-28D3-E5FC-1DFDFE45BBCA}"/>
                  </a:ext>
                </a:extLst>
              </p:cNvPr>
              <p:cNvSpPr txBox="1"/>
              <p:nvPr/>
            </p:nvSpPr>
            <p:spPr bwMode="gray">
              <a:xfrm>
                <a:off x="993913" y="3157254"/>
                <a:ext cx="4924978" cy="441308"/>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Grow</a:t>
                </a:r>
                <a:r>
                  <a:rPr lang="en-US" sz="1600" dirty="0">
                    <a:effectLst/>
                    <a:latin typeface="+mj-lt"/>
                    <a:ea typeface="Times New Roman" panose="02020603050405020304" pitchFamily="18" charset="0"/>
                  </a:rPr>
                  <a:t> your savings with income tax-free interest and investment growth</a:t>
                </a:r>
              </a:p>
            </p:txBody>
          </p:sp>
          <p:sp>
            <p:nvSpPr>
              <p:cNvPr id="69" name="Oval 68">
                <a:extLst>
                  <a:ext uri="{FF2B5EF4-FFF2-40B4-BE49-F238E27FC236}">
                    <a16:creationId xmlns:a16="http://schemas.microsoft.com/office/drawing/2014/main" id="{F535057C-34F8-07B2-22C0-7840452D8E35}"/>
                  </a:ext>
                </a:extLst>
              </p:cNvPr>
              <p:cNvSpPr/>
              <p:nvPr/>
            </p:nvSpPr>
            <p:spPr bwMode="gray">
              <a:xfrm>
                <a:off x="457200" y="3203714"/>
                <a:ext cx="357808" cy="357808"/>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chemeClr val="accent6"/>
                    </a:solidFill>
                  </a:rPr>
                  <a:t>2</a:t>
                </a:r>
              </a:p>
            </p:txBody>
          </p:sp>
        </p:grpSp>
        <p:grpSp>
          <p:nvGrpSpPr>
            <p:cNvPr id="70" name="Group 69">
              <a:extLst>
                <a:ext uri="{FF2B5EF4-FFF2-40B4-BE49-F238E27FC236}">
                  <a16:creationId xmlns:a16="http://schemas.microsoft.com/office/drawing/2014/main" id="{7C6FBE48-C541-1902-94C1-840354F16CB3}"/>
                </a:ext>
              </a:extLst>
            </p:cNvPr>
            <p:cNvGrpSpPr/>
            <p:nvPr/>
          </p:nvGrpSpPr>
          <p:grpSpPr>
            <a:xfrm>
              <a:off x="457200" y="3920031"/>
              <a:ext cx="5623056" cy="709863"/>
              <a:chOff x="457200" y="3887504"/>
              <a:chExt cx="5623056" cy="709863"/>
            </a:xfrm>
          </p:grpSpPr>
          <p:sp>
            <p:nvSpPr>
              <p:cNvPr id="71" name="TextBox 70">
                <a:extLst>
                  <a:ext uri="{FF2B5EF4-FFF2-40B4-BE49-F238E27FC236}">
                    <a16:creationId xmlns:a16="http://schemas.microsoft.com/office/drawing/2014/main" id="{AA44CA84-5F3C-6E26-832F-A2AB2982D9F6}"/>
                  </a:ext>
                </a:extLst>
              </p:cNvPr>
              <p:cNvSpPr txBox="1"/>
              <p:nvPr/>
            </p:nvSpPr>
            <p:spPr bwMode="gray">
              <a:xfrm>
                <a:off x="993913" y="3887504"/>
                <a:ext cx="5086343" cy="709863"/>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Spend </a:t>
                </a:r>
                <a:r>
                  <a:rPr lang="en-US" sz="1600" dirty="0">
                    <a:effectLst/>
                    <a:latin typeface="+mj-lt"/>
                    <a:ea typeface="Times New Roman" panose="02020603050405020304" pitchFamily="18" charset="0"/>
                  </a:rPr>
                  <a:t>your HSA dollars on thousands of qualified medical expenses, like glasses, prescription refills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and doctor visits — all income tax-free</a:t>
                </a:r>
              </a:p>
            </p:txBody>
          </p:sp>
          <p:sp>
            <p:nvSpPr>
              <p:cNvPr id="72" name="Oval 71">
                <a:extLst>
                  <a:ext uri="{FF2B5EF4-FFF2-40B4-BE49-F238E27FC236}">
                    <a16:creationId xmlns:a16="http://schemas.microsoft.com/office/drawing/2014/main" id="{6A2205F8-11F7-2129-9CCC-BE2F43B27ACF}"/>
                  </a:ext>
                </a:extLst>
              </p:cNvPr>
              <p:cNvSpPr/>
              <p:nvPr/>
            </p:nvSpPr>
            <p:spPr bwMode="gray">
              <a:xfrm>
                <a:off x="457200" y="3899453"/>
                <a:ext cx="357808" cy="357808"/>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chemeClr val="accent6"/>
                    </a:solidFill>
                  </a:rPr>
                  <a:t>3</a:t>
                </a:r>
              </a:p>
            </p:txBody>
          </p:sp>
        </p:grpSp>
      </p:grpSp>
      <p:sp>
        <p:nvSpPr>
          <p:cNvPr id="80" name="TextBox 79">
            <a:extLst>
              <a:ext uri="{FF2B5EF4-FFF2-40B4-BE49-F238E27FC236}">
                <a16:creationId xmlns:a16="http://schemas.microsoft.com/office/drawing/2014/main" id="{57E4F89D-AC13-E95D-F082-A6ADF6B21A42}"/>
              </a:ext>
            </a:extLst>
          </p:cNvPr>
          <p:cNvSpPr txBox="1"/>
          <p:nvPr/>
        </p:nvSpPr>
        <p:spPr bwMode="gray">
          <a:xfrm>
            <a:off x="6977063" y="739140"/>
            <a:ext cx="3744277" cy="1825625"/>
          </a:xfrm>
          <a:prstGeom prst="rect">
            <a:avLst/>
          </a:prstGeom>
          <a:noFill/>
        </p:spPr>
        <p:txBody>
          <a:bodyPr vert="horz" wrap="square" lIns="0" tIns="0" rIns="0" bIns="0" rtlCol="0" anchor="t" anchorCtr="0">
            <a:noAutofit/>
          </a:bodyPr>
          <a:lstStyle/>
          <a:p>
            <a:pPr marL="0" marR="0">
              <a:lnSpc>
                <a:spcPct val="85000"/>
              </a:lnSpc>
              <a:spcBef>
                <a:spcPts val="1200"/>
              </a:spcBef>
              <a:spcAft>
                <a:spcPts val="0"/>
              </a:spcAft>
            </a:pPr>
            <a:r>
              <a:rPr lang="en-US" b="1" kern="0" dirty="0">
                <a:solidFill>
                  <a:schemeClr val="accent6"/>
                </a:solidFill>
                <a:effectLst/>
                <a:latin typeface="Arial" panose="020B0604020202020204" pitchFamily="34" charset="0"/>
                <a:ea typeface="Times New Roman" panose="02020603050405020304" pitchFamily="18" charset="0"/>
              </a:rPr>
              <a:t>See how Jai is supersizing </a:t>
            </a:r>
            <a:br>
              <a:rPr lang="en-US" b="1" kern="0" dirty="0">
                <a:solidFill>
                  <a:schemeClr val="accent6"/>
                </a:solidFill>
                <a:effectLst/>
                <a:latin typeface="Arial" panose="020B0604020202020204" pitchFamily="34" charset="0"/>
                <a:ea typeface="Times New Roman" panose="02020603050405020304" pitchFamily="18" charset="0"/>
              </a:rPr>
            </a:br>
            <a:r>
              <a:rPr lang="en-US" b="1" kern="0" dirty="0">
                <a:solidFill>
                  <a:schemeClr val="accent6"/>
                </a:solidFill>
                <a:effectLst/>
                <a:latin typeface="Arial" panose="020B0604020202020204" pitchFamily="34" charset="0"/>
                <a:ea typeface="Times New Roman" panose="02020603050405020304" pitchFamily="18" charset="0"/>
              </a:rPr>
              <a:t>her nest egg</a:t>
            </a:r>
          </a:p>
          <a:p>
            <a:pPr marL="0" marR="0">
              <a:lnSpc>
                <a:spcPct val="110000"/>
              </a:lnSpc>
              <a:spcBef>
                <a:spcPts val="1200"/>
              </a:spcBef>
              <a:spcAft>
                <a:spcPts val="0"/>
              </a:spcAft>
            </a:pPr>
            <a:r>
              <a:rPr lang="en-US" sz="1400" kern="0" dirty="0">
                <a:solidFill>
                  <a:schemeClr val="accent6"/>
                </a:solidFill>
                <a:effectLst/>
                <a:latin typeface="Arial" panose="020B0604020202020204" pitchFamily="34" charset="0"/>
                <a:ea typeface="Times New Roman" panose="02020603050405020304" pitchFamily="18" charset="0"/>
              </a:rPr>
              <a:t>Meet Jai. She’s 30 and considers herself fairly healthy. When she started her new job, she decided to open an HSA and contribute $200 per month. She uses $500 each year to cover her health costs. </a:t>
            </a:r>
          </a:p>
        </p:txBody>
      </p:sp>
      <p:sp>
        <p:nvSpPr>
          <p:cNvPr id="81" name="TextBox 80">
            <a:extLst>
              <a:ext uri="{FF2B5EF4-FFF2-40B4-BE49-F238E27FC236}">
                <a16:creationId xmlns:a16="http://schemas.microsoft.com/office/drawing/2014/main" id="{C6F8BBB2-94A6-2046-A16B-772C0A32ABE7}"/>
              </a:ext>
            </a:extLst>
          </p:cNvPr>
          <p:cNvSpPr txBox="1"/>
          <p:nvPr/>
        </p:nvSpPr>
        <p:spPr bwMode="gray">
          <a:xfrm>
            <a:off x="6977063" y="2762415"/>
            <a:ext cx="3071812" cy="387798"/>
          </a:xfrm>
          <a:prstGeom prst="rect">
            <a:avLst/>
          </a:prstGeom>
          <a:noFill/>
        </p:spPr>
        <p:txBody>
          <a:bodyPr vert="horz" wrap="square" lIns="0" tIns="0" rIns="0" bIns="0" rtlCol="0">
            <a:spAutoFit/>
          </a:bodyPr>
          <a:lstStyle/>
          <a:p>
            <a:pPr>
              <a:lnSpc>
                <a:spcPct val="90000"/>
              </a:lnSpc>
              <a:spcBef>
                <a:spcPts val="600"/>
              </a:spcBef>
            </a:pPr>
            <a:r>
              <a:rPr lang="en-US" sz="1400" b="1" kern="0" dirty="0">
                <a:solidFill>
                  <a:schemeClr val="accent6"/>
                </a:solidFill>
                <a:latin typeface="Arial" panose="020B0604020202020204" pitchFamily="34" charset="0"/>
                <a:ea typeface="Times New Roman" panose="02020603050405020304" pitchFamily="18" charset="0"/>
              </a:rPr>
              <a:t>Here’s how much Jai can save </a:t>
            </a:r>
            <a:br>
              <a:rPr lang="en-US" sz="1400" b="1" kern="0" dirty="0">
                <a:solidFill>
                  <a:schemeClr val="accent6"/>
                </a:solidFill>
                <a:latin typeface="Arial" panose="020B0604020202020204" pitchFamily="34" charset="0"/>
                <a:ea typeface="Times New Roman" panose="02020603050405020304" pitchFamily="18" charset="0"/>
              </a:rPr>
            </a:br>
            <a:r>
              <a:rPr lang="en-US" sz="1400" b="1" kern="0" dirty="0">
                <a:solidFill>
                  <a:schemeClr val="accent6"/>
                </a:solidFill>
                <a:latin typeface="Arial" panose="020B0604020202020204" pitchFamily="34" charset="0"/>
                <a:ea typeface="Times New Roman" panose="02020603050405020304" pitchFamily="18" charset="0"/>
              </a:rPr>
              <a:t>with her HSA:</a:t>
            </a:r>
            <a:endParaRPr lang="en-US" sz="1400" b="1" dirty="0"/>
          </a:p>
        </p:txBody>
      </p:sp>
      <p:grpSp>
        <p:nvGrpSpPr>
          <p:cNvPr id="82" name="Group 81">
            <a:extLst>
              <a:ext uri="{FF2B5EF4-FFF2-40B4-BE49-F238E27FC236}">
                <a16:creationId xmlns:a16="http://schemas.microsoft.com/office/drawing/2014/main" id="{FAE107F3-754A-34F0-8ECA-BC07FA82A90C}"/>
              </a:ext>
            </a:extLst>
          </p:cNvPr>
          <p:cNvGrpSpPr/>
          <p:nvPr/>
        </p:nvGrpSpPr>
        <p:grpSpPr>
          <a:xfrm>
            <a:off x="6977063" y="2968529"/>
            <a:ext cx="4754562" cy="1778103"/>
            <a:chOff x="7086600" y="3109913"/>
            <a:chExt cx="4660900" cy="1743075"/>
          </a:xfrm>
        </p:grpSpPr>
        <p:sp>
          <p:nvSpPr>
            <p:cNvPr id="83" name="Oval 82">
              <a:extLst>
                <a:ext uri="{FF2B5EF4-FFF2-40B4-BE49-F238E27FC236}">
                  <a16:creationId xmlns:a16="http://schemas.microsoft.com/office/drawing/2014/main" id="{F32CCA38-612E-FFE9-410F-78863C33E6BE}"/>
                </a:ext>
              </a:extLst>
            </p:cNvPr>
            <p:cNvSpPr/>
            <p:nvPr/>
          </p:nvSpPr>
          <p:spPr bwMode="gray">
            <a:xfrm>
              <a:off x="10004425" y="3109913"/>
              <a:ext cx="1743075" cy="1743075"/>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eaLnBrk="1" fontAlgn="auto" hangingPunct="1">
                <a:lnSpc>
                  <a:spcPct val="90000"/>
                </a:lnSpc>
                <a:spcBef>
                  <a:spcPts val="600"/>
                </a:spcBef>
                <a:spcAft>
                  <a:spcPts val="0"/>
                </a:spcAft>
              </a:pPr>
              <a:r>
                <a:rPr lang="en-US" sz="1200" i="0" u="none" baseline="0" dirty="0">
                  <a:solidFill>
                    <a:schemeClr val="accent6"/>
                  </a:solidFill>
                </a:rPr>
                <a:t>Balance </a:t>
              </a:r>
              <a:br>
                <a:rPr lang="en-US" sz="1200" i="0" u="none" baseline="0" dirty="0">
                  <a:solidFill>
                    <a:schemeClr val="accent6"/>
                  </a:solidFill>
                </a:rPr>
              </a:br>
              <a:r>
                <a:rPr lang="en-US" sz="1200" i="0" u="none" baseline="0" dirty="0">
                  <a:solidFill>
                    <a:schemeClr val="accent6"/>
                  </a:solidFill>
                </a:rPr>
                <a:t>at age 65</a:t>
              </a:r>
              <a:r>
                <a:rPr lang="en-US" sz="1200" i="0" u="none" baseline="30000" dirty="0">
                  <a:solidFill>
                    <a:schemeClr val="accent6"/>
                  </a:solidFill>
                </a:rPr>
                <a:t>2</a:t>
              </a:r>
            </a:p>
            <a:p>
              <a:pPr algn="ctr" rtl="0" eaLnBrk="1" fontAlgn="auto" hangingPunct="1">
                <a:lnSpc>
                  <a:spcPct val="100000"/>
                </a:lnSpc>
                <a:spcBef>
                  <a:spcPts val="600"/>
                </a:spcBef>
                <a:spcAft>
                  <a:spcPts val="0"/>
                </a:spcAft>
              </a:pPr>
              <a:r>
                <a:rPr lang="en-US" sz="2400" b="1" dirty="0">
                  <a:solidFill>
                    <a:schemeClr val="accent6"/>
                  </a:solidFill>
                </a:rPr>
                <a:t>$66,500</a:t>
              </a:r>
              <a:endParaRPr lang="en-US" sz="2400" b="1" i="0" u="none" baseline="0" dirty="0">
                <a:solidFill>
                  <a:schemeClr val="accent6"/>
                </a:solidFill>
              </a:endParaRPr>
            </a:p>
          </p:txBody>
        </p:sp>
        <p:grpSp>
          <p:nvGrpSpPr>
            <p:cNvPr id="84" name="Group 83">
              <a:extLst>
                <a:ext uri="{FF2B5EF4-FFF2-40B4-BE49-F238E27FC236}">
                  <a16:creationId xmlns:a16="http://schemas.microsoft.com/office/drawing/2014/main" id="{E44C2643-9A93-A71A-1C99-E7D27B23C8C9}"/>
                </a:ext>
              </a:extLst>
            </p:cNvPr>
            <p:cNvGrpSpPr/>
            <p:nvPr/>
          </p:nvGrpSpPr>
          <p:grpSpPr>
            <a:xfrm>
              <a:off x="7086600" y="3429000"/>
              <a:ext cx="1365885" cy="1104900"/>
              <a:chOff x="7086600" y="3429000"/>
              <a:chExt cx="1365885" cy="1104900"/>
            </a:xfrm>
          </p:grpSpPr>
          <p:cxnSp>
            <p:nvCxnSpPr>
              <p:cNvPr id="88" name="Straight Arrow Connector 87">
                <a:extLst>
                  <a:ext uri="{FF2B5EF4-FFF2-40B4-BE49-F238E27FC236}">
                    <a16:creationId xmlns:a16="http://schemas.microsoft.com/office/drawing/2014/main" id="{022B9A79-8FA2-F2A4-2FAD-E4474AB433A0}"/>
                  </a:ext>
                </a:extLst>
              </p:cNvPr>
              <p:cNvCxnSpPr/>
              <p:nvPr/>
            </p:nvCxnSpPr>
            <p:spPr bwMode="gray">
              <a:xfrm>
                <a:off x="8079105" y="3981450"/>
                <a:ext cx="373380" cy="0"/>
              </a:xfrm>
              <a:prstGeom prst="straightConnector1">
                <a:avLst/>
              </a:prstGeom>
              <a:ln w="1905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40988D7E-B206-3D49-F8B7-2D6D92440A08}"/>
                  </a:ext>
                </a:extLst>
              </p:cNvPr>
              <p:cNvSpPr/>
              <p:nvPr/>
            </p:nvSpPr>
            <p:spPr bwMode="gray">
              <a:xfrm>
                <a:off x="7086600" y="3429000"/>
                <a:ext cx="1104900" cy="1104900"/>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eaLnBrk="1" fontAlgn="auto" hangingPunct="1">
                  <a:lnSpc>
                    <a:spcPct val="90000"/>
                  </a:lnSpc>
                  <a:spcBef>
                    <a:spcPts val="600"/>
                  </a:spcBef>
                  <a:spcAft>
                    <a:spcPts val="0"/>
                  </a:spcAft>
                </a:pPr>
                <a:r>
                  <a:rPr lang="en-US" sz="900" i="0" u="none" baseline="0" dirty="0">
                    <a:solidFill>
                      <a:schemeClr val="accent6"/>
                    </a:solidFill>
                  </a:rPr>
                  <a:t>Monthly </a:t>
                </a:r>
                <a:br>
                  <a:rPr lang="en-US" sz="900" i="0" u="none" baseline="0" dirty="0">
                    <a:solidFill>
                      <a:schemeClr val="accent6"/>
                    </a:solidFill>
                  </a:rPr>
                </a:br>
                <a:r>
                  <a:rPr lang="en-US" sz="900" i="0" u="none" baseline="0" dirty="0">
                    <a:solidFill>
                      <a:schemeClr val="accent6"/>
                    </a:solidFill>
                  </a:rPr>
                  <a:t>contribution</a:t>
                </a:r>
              </a:p>
              <a:p>
                <a:pPr algn="ctr" rtl="0" eaLnBrk="1" fontAlgn="auto" hangingPunct="1">
                  <a:lnSpc>
                    <a:spcPct val="100000"/>
                  </a:lnSpc>
                  <a:spcBef>
                    <a:spcPts val="600"/>
                  </a:spcBef>
                  <a:spcAft>
                    <a:spcPts val="0"/>
                  </a:spcAft>
                </a:pPr>
                <a:r>
                  <a:rPr lang="en-US" sz="1400" b="1" dirty="0">
                    <a:solidFill>
                      <a:schemeClr val="accent6"/>
                    </a:solidFill>
                  </a:rPr>
                  <a:t>$200</a:t>
                </a:r>
                <a:endParaRPr lang="en-US" sz="1400" b="1" i="0" u="none" baseline="0" dirty="0">
                  <a:solidFill>
                    <a:schemeClr val="accent6"/>
                  </a:solidFill>
                </a:endParaRPr>
              </a:p>
            </p:txBody>
          </p:sp>
        </p:grpSp>
        <p:grpSp>
          <p:nvGrpSpPr>
            <p:cNvPr id="85" name="Group 84">
              <a:extLst>
                <a:ext uri="{FF2B5EF4-FFF2-40B4-BE49-F238E27FC236}">
                  <a16:creationId xmlns:a16="http://schemas.microsoft.com/office/drawing/2014/main" id="{A3618C67-955D-E9B0-2EB9-DCC9583F9E6F}"/>
                </a:ext>
              </a:extLst>
            </p:cNvPr>
            <p:cNvGrpSpPr/>
            <p:nvPr/>
          </p:nvGrpSpPr>
          <p:grpSpPr>
            <a:xfrm>
              <a:off x="8561388" y="3429000"/>
              <a:ext cx="1392237" cy="1104900"/>
              <a:chOff x="8561388" y="3429000"/>
              <a:chExt cx="1392237" cy="1104900"/>
            </a:xfrm>
          </p:grpSpPr>
          <p:cxnSp>
            <p:nvCxnSpPr>
              <p:cNvPr id="86" name="Straight Arrow Connector 85">
                <a:extLst>
                  <a:ext uri="{FF2B5EF4-FFF2-40B4-BE49-F238E27FC236}">
                    <a16:creationId xmlns:a16="http://schemas.microsoft.com/office/drawing/2014/main" id="{F3F27E1F-2129-C014-C47D-305BD57A7DF5}"/>
                  </a:ext>
                </a:extLst>
              </p:cNvPr>
              <p:cNvCxnSpPr/>
              <p:nvPr/>
            </p:nvCxnSpPr>
            <p:spPr bwMode="gray">
              <a:xfrm>
                <a:off x="9580245" y="3981450"/>
                <a:ext cx="373380" cy="0"/>
              </a:xfrm>
              <a:prstGeom prst="straightConnector1">
                <a:avLst/>
              </a:prstGeom>
              <a:ln w="1905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26FCF7F1-66F5-F378-BBA7-BF87DCAC931B}"/>
                  </a:ext>
                </a:extLst>
              </p:cNvPr>
              <p:cNvSpPr/>
              <p:nvPr/>
            </p:nvSpPr>
            <p:spPr bwMode="gray">
              <a:xfrm>
                <a:off x="8561388" y="3429000"/>
                <a:ext cx="1104900" cy="1104900"/>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rtl="0" eaLnBrk="1" fontAlgn="auto" hangingPunct="1">
                  <a:lnSpc>
                    <a:spcPct val="90000"/>
                  </a:lnSpc>
                  <a:spcBef>
                    <a:spcPts val="600"/>
                  </a:spcBef>
                  <a:spcAft>
                    <a:spcPts val="0"/>
                  </a:spcAft>
                </a:pPr>
                <a:r>
                  <a:rPr lang="en-US" sz="900" i="0" u="none" baseline="0" dirty="0">
                    <a:solidFill>
                      <a:schemeClr val="accent6"/>
                    </a:solidFill>
                  </a:rPr>
                  <a:t>Balance at </a:t>
                </a:r>
                <a:br>
                  <a:rPr lang="en-US" sz="900" i="0" u="none" baseline="0" dirty="0">
                    <a:solidFill>
                      <a:schemeClr val="accent6"/>
                    </a:solidFill>
                  </a:rPr>
                </a:br>
                <a:r>
                  <a:rPr lang="en-US" sz="900" i="0" u="none" baseline="0" dirty="0">
                    <a:solidFill>
                      <a:schemeClr val="accent6"/>
                    </a:solidFill>
                  </a:rPr>
                  <a:t>end of Year 1</a:t>
                </a:r>
                <a:r>
                  <a:rPr lang="en-US" sz="900" i="0" u="none" baseline="30000" dirty="0">
                    <a:solidFill>
                      <a:schemeClr val="accent6"/>
                    </a:solidFill>
                  </a:rPr>
                  <a:t>1</a:t>
                </a:r>
              </a:p>
              <a:p>
                <a:pPr algn="ctr">
                  <a:spcBef>
                    <a:spcPts val="600"/>
                  </a:spcBef>
                </a:pPr>
                <a:r>
                  <a:rPr lang="en-US" sz="1400" b="1" dirty="0">
                    <a:solidFill>
                      <a:schemeClr val="accent6"/>
                    </a:solidFill>
                  </a:rPr>
                  <a:t>$1,900</a:t>
                </a:r>
              </a:p>
            </p:txBody>
          </p:sp>
        </p:grpSp>
      </p:grpSp>
      <p:sp>
        <p:nvSpPr>
          <p:cNvPr id="90" name="TextBox 89">
            <a:extLst>
              <a:ext uri="{FF2B5EF4-FFF2-40B4-BE49-F238E27FC236}">
                <a16:creationId xmlns:a16="http://schemas.microsoft.com/office/drawing/2014/main" id="{F1DF987A-2D8A-52E5-B868-010974147A36}"/>
              </a:ext>
            </a:extLst>
          </p:cNvPr>
          <p:cNvSpPr txBox="1"/>
          <p:nvPr/>
        </p:nvSpPr>
        <p:spPr bwMode="gray">
          <a:xfrm>
            <a:off x="6977063" y="4532349"/>
            <a:ext cx="2563177" cy="215045"/>
          </a:xfrm>
          <a:prstGeom prst="rect">
            <a:avLst/>
          </a:prstGeom>
          <a:noFill/>
        </p:spPr>
        <p:txBody>
          <a:bodyPr vert="horz" wrap="square" lIns="0" tIns="0" rIns="0" bIns="0" rtlCol="0" anchor="t" anchorCtr="0">
            <a:noAutofit/>
          </a:bodyPr>
          <a:lstStyle/>
          <a:p>
            <a:pPr>
              <a:spcBef>
                <a:spcPts val="600"/>
              </a:spcBef>
              <a:tabLst>
                <a:tab pos="4514850" algn="r"/>
              </a:tabLst>
            </a:pPr>
            <a:r>
              <a:rPr lang="en-US" sz="1000" i="1" dirty="0">
                <a:solidFill>
                  <a:schemeClr val="accent6"/>
                </a:solidFill>
              </a:rPr>
              <a:t>Annual income tax savings: </a:t>
            </a:r>
            <a:r>
              <a:rPr lang="en-US" sz="1000" i="1" kern="0" dirty="0">
                <a:solidFill>
                  <a:schemeClr val="accent6"/>
                </a:solidFill>
                <a:cs typeface="Times New Roman" panose="02020603050405020304" pitchFamily="18" charset="0"/>
              </a:rPr>
              <a:t>$712</a:t>
            </a:r>
            <a:r>
              <a:rPr lang="en-US" sz="1000" i="1" kern="0" baseline="30000" dirty="0">
                <a:solidFill>
                  <a:schemeClr val="accent6"/>
                </a:solidFill>
                <a:cs typeface="Times New Roman" panose="02020603050405020304" pitchFamily="18" charset="0"/>
              </a:rPr>
              <a:t>3</a:t>
            </a:r>
            <a:endParaRPr lang="en-US" sz="1000" i="1" baseline="30000" dirty="0">
              <a:solidFill>
                <a:schemeClr val="accent6"/>
              </a:solidFill>
            </a:endParaRPr>
          </a:p>
        </p:txBody>
      </p:sp>
      <p:grpSp>
        <p:nvGrpSpPr>
          <p:cNvPr id="236" name="Graphic 232">
            <a:extLst>
              <a:ext uri="{FF2B5EF4-FFF2-40B4-BE49-F238E27FC236}">
                <a16:creationId xmlns:a16="http://schemas.microsoft.com/office/drawing/2014/main" id="{AFBBEB89-88EF-AC67-7498-12AAC2B0D84E}"/>
              </a:ext>
            </a:extLst>
          </p:cNvPr>
          <p:cNvGrpSpPr/>
          <p:nvPr/>
        </p:nvGrpSpPr>
        <p:grpSpPr>
          <a:xfrm>
            <a:off x="10835215" y="546100"/>
            <a:ext cx="896410" cy="2084269"/>
            <a:chOff x="1031781" y="4142143"/>
            <a:chExt cx="496756" cy="1155022"/>
          </a:xfrm>
        </p:grpSpPr>
        <p:sp>
          <p:nvSpPr>
            <p:cNvPr id="237" name="Freeform: Shape 236">
              <a:extLst>
                <a:ext uri="{FF2B5EF4-FFF2-40B4-BE49-F238E27FC236}">
                  <a16:creationId xmlns:a16="http://schemas.microsoft.com/office/drawing/2014/main" id="{9BBC3795-60AD-DD0C-281D-D8008AC8DC74}"/>
                </a:ext>
              </a:extLst>
            </p:cNvPr>
            <p:cNvSpPr/>
            <p:nvPr/>
          </p:nvSpPr>
          <p:spPr>
            <a:xfrm>
              <a:off x="1114247" y="5212228"/>
              <a:ext cx="349639" cy="84937"/>
            </a:xfrm>
            <a:custGeom>
              <a:avLst/>
              <a:gdLst>
                <a:gd name="connsiteX0" fmla="*/ 349639 w 349639"/>
                <a:gd name="connsiteY0" fmla="*/ 42469 h 84937"/>
                <a:gd name="connsiteX1" fmla="*/ 174820 w 349639"/>
                <a:gd name="connsiteY1" fmla="*/ 84938 h 84937"/>
                <a:gd name="connsiteX2" fmla="*/ 0 w 349639"/>
                <a:gd name="connsiteY2" fmla="*/ 42469 h 84937"/>
                <a:gd name="connsiteX3" fmla="*/ 174820 w 349639"/>
                <a:gd name="connsiteY3" fmla="*/ 0 h 84937"/>
                <a:gd name="connsiteX4" fmla="*/ 349639 w 349639"/>
                <a:gd name="connsiteY4" fmla="*/ 42469 h 8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639" h="84937">
                  <a:moveTo>
                    <a:pt x="349639" y="42469"/>
                  </a:moveTo>
                  <a:cubicBezTo>
                    <a:pt x="349639" y="65924"/>
                    <a:pt x="271370" y="84938"/>
                    <a:pt x="174820" y="84938"/>
                  </a:cubicBezTo>
                  <a:cubicBezTo>
                    <a:pt x="78269" y="84938"/>
                    <a:pt x="0" y="65924"/>
                    <a:pt x="0" y="42469"/>
                  </a:cubicBezTo>
                  <a:cubicBezTo>
                    <a:pt x="0" y="19014"/>
                    <a:pt x="78270" y="0"/>
                    <a:pt x="174820" y="0"/>
                  </a:cubicBezTo>
                  <a:cubicBezTo>
                    <a:pt x="271370" y="0"/>
                    <a:pt x="349639" y="19014"/>
                    <a:pt x="349639" y="42469"/>
                  </a:cubicBezTo>
                  <a:close/>
                </a:path>
              </a:pathLst>
            </a:custGeom>
            <a:solidFill>
              <a:srgbClr val="80DFEA"/>
            </a:solidFill>
            <a:ln w="3371" cap="flat">
              <a:noFill/>
              <a:prstDash val="solid"/>
              <a:miter/>
            </a:ln>
          </p:spPr>
          <p:txBody>
            <a:bodyPr rtlCol="0" anchor="ctr"/>
            <a:lstStyle/>
            <a:p>
              <a:endParaRPr lang="en-US"/>
            </a:p>
          </p:txBody>
        </p:sp>
        <p:grpSp>
          <p:nvGrpSpPr>
            <p:cNvPr id="238" name="Graphic 232">
              <a:extLst>
                <a:ext uri="{FF2B5EF4-FFF2-40B4-BE49-F238E27FC236}">
                  <a16:creationId xmlns:a16="http://schemas.microsoft.com/office/drawing/2014/main" id="{13048ED3-5C03-C6A0-80CD-48EB24CA789F}"/>
                </a:ext>
              </a:extLst>
            </p:cNvPr>
            <p:cNvGrpSpPr/>
            <p:nvPr/>
          </p:nvGrpSpPr>
          <p:grpSpPr>
            <a:xfrm>
              <a:off x="1052846" y="4832244"/>
              <a:ext cx="472372" cy="449207"/>
              <a:chOff x="1052846" y="4832244"/>
              <a:chExt cx="472372" cy="449207"/>
            </a:xfrm>
          </p:grpSpPr>
          <p:sp>
            <p:nvSpPr>
              <p:cNvPr id="239" name="Freeform: Shape 238">
                <a:extLst>
                  <a:ext uri="{FF2B5EF4-FFF2-40B4-BE49-F238E27FC236}">
                    <a16:creationId xmlns:a16="http://schemas.microsoft.com/office/drawing/2014/main" id="{E4276503-A1AE-53DD-A120-6FBFC556DE31}"/>
                  </a:ext>
                </a:extLst>
              </p:cNvPr>
              <p:cNvSpPr/>
              <p:nvPr/>
            </p:nvSpPr>
            <p:spPr>
              <a:xfrm>
                <a:off x="1092741" y="5016716"/>
                <a:ext cx="392650" cy="264701"/>
              </a:xfrm>
              <a:custGeom>
                <a:avLst/>
                <a:gdLst>
                  <a:gd name="connsiteX0" fmla="*/ 342697 w 392650"/>
                  <a:gd name="connsiteY0" fmla="*/ 225078 h 264701"/>
                  <a:gd name="connsiteX1" fmla="*/ 392650 w 392650"/>
                  <a:gd name="connsiteY1" fmla="*/ 0 h 264701"/>
                  <a:gd name="connsiteX2" fmla="*/ 196325 w 392650"/>
                  <a:gd name="connsiteY2" fmla="*/ 0 h 264701"/>
                  <a:gd name="connsiteX3" fmla="*/ 0 w 392650"/>
                  <a:gd name="connsiteY3" fmla="*/ 0 h 264701"/>
                  <a:gd name="connsiteX4" fmla="*/ 49953 w 392650"/>
                  <a:gd name="connsiteY4" fmla="*/ 225078 h 264701"/>
                  <a:gd name="connsiteX5" fmla="*/ 49953 w 392650"/>
                  <a:gd name="connsiteY5" fmla="*/ 225146 h 264701"/>
                  <a:gd name="connsiteX6" fmla="*/ 50021 w 392650"/>
                  <a:gd name="connsiteY6" fmla="*/ 225484 h 264701"/>
                  <a:gd name="connsiteX7" fmla="*/ 50021 w 392650"/>
                  <a:gd name="connsiteY7" fmla="*/ 225552 h 264701"/>
                  <a:gd name="connsiteX8" fmla="*/ 85649 w 392650"/>
                  <a:gd name="connsiteY8" fmla="*/ 252408 h 264701"/>
                  <a:gd name="connsiteX9" fmla="*/ 85784 w 392650"/>
                  <a:gd name="connsiteY9" fmla="*/ 252442 h 264701"/>
                  <a:gd name="connsiteX10" fmla="*/ 196325 w 392650"/>
                  <a:gd name="connsiteY10" fmla="*/ 264702 h 264701"/>
                  <a:gd name="connsiteX11" fmla="*/ 306866 w 392650"/>
                  <a:gd name="connsiteY11" fmla="*/ 252442 h 264701"/>
                  <a:gd name="connsiteX12" fmla="*/ 306967 w 392650"/>
                  <a:gd name="connsiteY12" fmla="*/ 252408 h 264701"/>
                  <a:gd name="connsiteX13" fmla="*/ 342595 w 392650"/>
                  <a:gd name="connsiteY13" fmla="*/ 225552 h 264701"/>
                  <a:gd name="connsiteX14" fmla="*/ 342697 w 392650"/>
                  <a:gd name="connsiteY14" fmla="*/ 225146 h 264701"/>
                  <a:gd name="connsiteX15" fmla="*/ 342697 w 392650"/>
                  <a:gd name="connsiteY15" fmla="*/ 225078 h 26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2650" h="264701">
                    <a:moveTo>
                      <a:pt x="342697" y="225078"/>
                    </a:moveTo>
                    <a:lnTo>
                      <a:pt x="392650" y="0"/>
                    </a:lnTo>
                    <a:lnTo>
                      <a:pt x="196325" y="0"/>
                    </a:lnTo>
                    <a:lnTo>
                      <a:pt x="0" y="0"/>
                    </a:lnTo>
                    <a:lnTo>
                      <a:pt x="49953" y="225078"/>
                    </a:lnTo>
                    <a:cubicBezTo>
                      <a:pt x="49953" y="225112"/>
                      <a:pt x="49953" y="225112"/>
                      <a:pt x="49953" y="225146"/>
                    </a:cubicBezTo>
                    <a:lnTo>
                      <a:pt x="50021" y="225484"/>
                    </a:lnTo>
                    <a:cubicBezTo>
                      <a:pt x="50021" y="225518"/>
                      <a:pt x="50021" y="225518"/>
                      <a:pt x="50021" y="225552"/>
                    </a:cubicBezTo>
                    <a:cubicBezTo>
                      <a:pt x="53374" y="240724"/>
                      <a:pt x="69799" y="247362"/>
                      <a:pt x="85649" y="252408"/>
                    </a:cubicBezTo>
                    <a:cubicBezTo>
                      <a:pt x="85717" y="252442"/>
                      <a:pt x="85750" y="252408"/>
                      <a:pt x="85784" y="252442"/>
                    </a:cubicBezTo>
                    <a:cubicBezTo>
                      <a:pt x="108035" y="259757"/>
                      <a:pt x="149183" y="264702"/>
                      <a:pt x="196325" y="264702"/>
                    </a:cubicBezTo>
                    <a:cubicBezTo>
                      <a:pt x="243467" y="264702"/>
                      <a:pt x="284616" y="259791"/>
                      <a:pt x="306866" y="252442"/>
                    </a:cubicBezTo>
                    <a:cubicBezTo>
                      <a:pt x="306900" y="252442"/>
                      <a:pt x="306934" y="252442"/>
                      <a:pt x="306967" y="252408"/>
                    </a:cubicBezTo>
                    <a:cubicBezTo>
                      <a:pt x="322783" y="247362"/>
                      <a:pt x="339209" y="240724"/>
                      <a:pt x="342595" y="225552"/>
                    </a:cubicBezTo>
                    <a:lnTo>
                      <a:pt x="342697" y="225146"/>
                    </a:lnTo>
                    <a:cubicBezTo>
                      <a:pt x="342697" y="225112"/>
                      <a:pt x="342697" y="225078"/>
                      <a:pt x="342697" y="225078"/>
                    </a:cubicBezTo>
                    <a:close/>
                  </a:path>
                </a:pathLst>
              </a:custGeom>
              <a:solidFill>
                <a:srgbClr val="FF612B"/>
              </a:solidFill>
              <a:ln w="3371"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DD969D6-C151-E711-AE01-4CDC0271B14B}"/>
                  </a:ext>
                </a:extLst>
              </p:cNvPr>
              <p:cNvSpPr/>
              <p:nvPr/>
            </p:nvSpPr>
            <p:spPr>
              <a:xfrm>
                <a:off x="1052846" y="4832244"/>
                <a:ext cx="472372" cy="247192"/>
              </a:xfrm>
              <a:custGeom>
                <a:avLst/>
                <a:gdLst>
                  <a:gd name="connsiteX0" fmla="*/ 472372 w 472372"/>
                  <a:gd name="connsiteY0" fmla="*/ 60452 h 247192"/>
                  <a:gd name="connsiteX1" fmla="*/ 236186 w 472372"/>
                  <a:gd name="connsiteY1" fmla="*/ 0 h 247192"/>
                  <a:gd name="connsiteX2" fmla="*/ 0 w 472372"/>
                  <a:gd name="connsiteY2" fmla="*/ 60452 h 247192"/>
                  <a:gd name="connsiteX3" fmla="*/ 203 w 472372"/>
                  <a:gd name="connsiteY3" fmla="*/ 62552 h 247192"/>
                  <a:gd name="connsiteX4" fmla="*/ 135 w 472372"/>
                  <a:gd name="connsiteY4" fmla="*/ 62552 h 247192"/>
                  <a:gd name="connsiteX5" fmla="*/ 18423 w 472372"/>
                  <a:gd name="connsiteY5" fmla="*/ 186605 h 247192"/>
                  <a:gd name="connsiteX6" fmla="*/ 36542 w 472372"/>
                  <a:gd name="connsiteY6" fmla="*/ 212852 h 247192"/>
                  <a:gd name="connsiteX7" fmla="*/ 236186 w 472372"/>
                  <a:gd name="connsiteY7" fmla="*/ 247193 h 247192"/>
                  <a:gd name="connsiteX8" fmla="*/ 435830 w 472372"/>
                  <a:gd name="connsiteY8" fmla="*/ 212852 h 247192"/>
                  <a:gd name="connsiteX9" fmla="*/ 453949 w 472372"/>
                  <a:gd name="connsiteY9" fmla="*/ 186605 h 247192"/>
                  <a:gd name="connsiteX10" fmla="*/ 472203 w 472372"/>
                  <a:gd name="connsiteY10" fmla="*/ 62789 h 247192"/>
                  <a:gd name="connsiteX11" fmla="*/ 472135 w 472372"/>
                  <a:gd name="connsiteY11" fmla="*/ 62789 h 247192"/>
                  <a:gd name="connsiteX12" fmla="*/ 472372 w 472372"/>
                  <a:gd name="connsiteY12" fmla="*/ 60452 h 24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372" h="247192">
                    <a:moveTo>
                      <a:pt x="472372" y="60452"/>
                    </a:moveTo>
                    <a:cubicBezTo>
                      <a:pt x="472372" y="27059"/>
                      <a:pt x="366641" y="0"/>
                      <a:pt x="236186" y="0"/>
                    </a:cubicBezTo>
                    <a:cubicBezTo>
                      <a:pt x="105766" y="0"/>
                      <a:pt x="0" y="27059"/>
                      <a:pt x="0" y="60452"/>
                    </a:cubicBezTo>
                    <a:cubicBezTo>
                      <a:pt x="0" y="61163"/>
                      <a:pt x="102" y="61841"/>
                      <a:pt x="203" y="62552"/>
                    </a:cubicBezTo>
                    <a:lnTo>
                      <a:pt x="135" y="62552"/>
                    </a:lnTo>
                    <a:lnTo>
                      <a:pt x="18423" y="186605"/>
                    </a:lnTo>
                    <a:cubicBezTo>
                      <a:pt x="20049" y="197714"/>
                      <a:pt x="26721" y="207399"/>
                      <a:pt x="36542" y="212852"/>
                    </a:cubicBezTo>
                    <a:cubicBezTo>
                      <a:pt x="60926" y="226365"/>
                      <a:pt x="117788" y="247193"/>
                      <a:pt x="236186" y="247193"/>
                    </a:cubicBezTo>
                    <a:cubicBezTo>
                      <a:pt x="354584" y="247193"/>
                      <a:pt x="411412" y="226331"/>
                      <a:pt x="435830" y="212852"/>
                    </a:cubicBezTo>
                    <a:cubicBezTo>
                      <a:pt x="445651" y="207433"/>
                      <a:pt x="452323" y="197714"/>
                      <a:pt x="453949" y="186605"/>
                    </a:cubicBezTo>
                    <a:lnTo>
                      <a:pt x="472203" y="62789"/>
                    </a:lnTo>
                    <a:lnTo>
                      <a:pt x="472135" y="62789"/>
                    </a:lnTo>
                    <a:cubicBezTo>
                      <a:pt x="472271" y="62010"/>
                      <a:pt x="472372" y="61231"/>
                      <a:pt x="472372" y="60452"/>
                    </a:cubicBezTo>
                    <a:close/>
                  </a:path>
                </a:pathLst>
              </a:custGeom>
              <a:solidFill>
                <a:srgbClr val="FF612B"/>
              </a:solidFill>
              <a:ln w="3371" cap="flat">
                <a:noFill/>
                <a:prstDash val="solid"/>
                <a:miter/>
              </a:ln>
            </p:spPr>
            <p:txBody>
              <a:bodyPr rtlCol="0" anchor="ctr"/>
              <a:lstStyle/>
              <a:p>
                <a:endParaRPr lang="en-US"/>
              </a:p>
            </p:txBody>
          </p:sp>
          <p:grpSp>
            <p:nvGrpSpPr>
              <p:cNvPr id="241" name="Graphic 232">
                <a:extLst>
                  <a:ext uri="{FF2B5EF4-FFF2-40B4-BE49-F238E27FC236}">
                    <a16:creationId xmlns:a16="http://schemas.microsoft.com/office/drawing/2014/main" id="{B145C93A-2D9E-AB0D-5C86-AF2312562C8A}"/>
                  </a:ext>
                </a:extLst>
              </p:cNvPr>
              <p:cNvGrpSpPr/>
              <p:nvPr/>
            </p:nvGrpSpPr>
            <p:grpSpPr>
              <a:xfrm>
                <a:off x="1135176" y="4895033"/>
                <a:ext cx="389873" cy="386418"/>
                <a:chOff x="1135176" y="4895033"/>
                <a:chExt cx="389873" cy="386418"/>
              </a:xfrm>
              <a:solidFill>
                <a:srgbClr val="EB4600"/>
              </a:solidFill>
            </p:grpSpPr>
            <p:sp>
              <p:nvSpPr>
                <p:cNvPr id="242" name="Freeform: Shape 241">
                  <a:extLst>
                    <a:ext uri="{FF2B5EF4-FFF2-40B4-BE49-F238E27FC236}">
                      <a16:creationId xmlns:a16="http://schemas.microsoft.com/office/drawing/2014/main" id="{A3CFE08E-1B36-8B8F-357F-4278D9A95DEC}"/>
                    </a:ext>
                  </a:extLst>
                </p:cNvPr>
                <p:cNvSpPr/>
                <p:nvPr/>
              </p:nvSpPr>
              <p:spPr>
                <a:xfrm>
                  <a:off x="1135176" y="5050481"/>
                  <a:ext cx="342662" cy="230970"/>
                </a:xfrm>
                <a:custGeom>
                  <a:avLst/>
                  <a:gdLst>
                    <a:gd name="connsiteX0" fmla="*/ 153890 w 342662"/>
                    <a:gd name="connsiteY0" fmla="*/ 28956 h 230970"/>
                    <a:gd name="connsiteX1" fmla="*/ 0 w 342662"/>
                    <a:gd name="connsiteY1" fmla="*/ 12260 h 230970"/>
                    <a:gd name="connsiteX2" fmla="*/ 183557 w 342662"/>
                    <a:gd name="connsiteY2" fmla="*/ 38981 h 230970"/>
                    <a:gd name="connsiteX3" fmla="*/ 290542 w 342662"/>
                    <a:gd name="connsiteY3" fmla="*/ 31936 h 230970"/>
                    <a:gd name="connsiteX4" fmla="*/ 255151 w 342662"/>
                    <a:gd name="connsiteY4" fmla="*/ 191347 h 230970"/>
                    <a:gd name="connsiteX5" fmla="*/ 255151 w 342662"/>
                    <a:gd name="connsiteY5" fmla="*/ 191414 h 230970"/>
                    <a:gd name="connsiteX6" fmla="*/ 255050 w 342662"/>
                    <a:gd name="connsiteY6" fmla="*/ 191821 h 230970"/>
                    <a:gd name="connsiteX7" fmla="*/ 219422 w 342662"/>
                    <a:gd name="connsiteY7" fmla="*/ 218677 h 230970"/>
                    <a:gd name="connsiteX8" fmla="*/ 219321 w 342662"/>
                    <a:gd name="connsiteY8" fmla="*/ 218711 h 230970"/>
                    <a:gd name="connsiteX9" fmla="*/ 131301 w 342662"/>
                    <a:gd name="connsiteY9" fmla="*/ 230564 h 230970"/>
                    <a:gd name="connsiteX10" fmla="*/ 131301 w 342662"/>
                    <a:gd name="connsiteY10" fmla="*/ 230564 h 230970"/>
                    <a:gd name="connsiteX11" fmla="*/ 141563 w 342662"/>
                    <a:gd name="connsiteY11" fmla="*/ 230835 h 230970"/>
                    <a:gd name="connsiteX12" fmla="*/ 142951 w 342662"/>
                    <a:gd name="connsiteY12" fmla="*/ 230869 h 230970"/>
                    <a:gd name="connsiteX13" fmla="*/ 153822 w 342662"/>
                    <a:gd name="connsiteY13" fmla="*/ 230971 h 230970"/>
                    <a:gd name="connsiteX14" fmla="*/ 264363 w 342662"/>
                    <a:gd name="connsiteY14" fmla="*/ 218711 h 230970"/>
                    <a:gd name="connsiteX15" fmla="*/ 264465 w 342662"/>
                    <a:gd name="connsiteY15" fmla="*/ 218677 h 230970"/>
                    <a:gd name="connsiteX16" fmla="*/ 300092 w 342662"/>
                    <a:gd name="connsiteY16" fmla="*/ 191821 h 230970"/>
                    <a:gd name="connsiteX17" fmla="*/ 300194 w 342662"/>
                    <a:gd name="connsiteY17" fmla="*/ 191414 h 230970"/>
                    <a:gd name="connsiteX18" fmla="*/ 300194 w 342662"/>
                    <a:gd name="connsiteY18" fmla="*/ 191347 h 230970"/>
                    <a:gd name="connsiteX19" fmla="*/ 337752 w 342662"/>
                    <a:gd name="connsiteY19" fmla="*/ 22183 h 230970"/>
                    <a:gd name="connsiteX20" fmla="*/ 342663 w 342662"/>
                    <a:gd name="connsiteY20" fmla="*/ 0 h 230970"/>
                    <a:gd name="connsiteX21" fmla="*/ 153890 w 342662"/>
                    <a:gd name="connsiteY21" fmla="*/ 28956 h 23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662" h="230970">
                      <a:moveTo>
                        <a:pt x="153890" y="28956"/>
                      </a:moveTo>
                      <a:cubicBezTo>
                        <a:pt x="82127" y="28956"/>
                        <a:pt x="33020" y="21302"/>
                        <a:pt x="0" y="12260"/>
                      </a:cubicBezTo>
                      <a:cubicBezTo>
                        <a:pt x="30243" y="24790"/>
                        <a:pt x="85987" y="38981"/>
                        <a:pt x="183557" y="38981"/>
                      </a:cubicBezTo>
                      <a:cubicBezTo>
                        <a:pt x="227042" y="38981"/>
                        <a:pt x="262230" y="36170"/>
                        <a:pt x="290542" y="31936"/>
                      </a:cubicBezTo>
                      <a:lnTo>
                        <a:pt x="255151" y="191347"/>
                      </a:lnTo>
                      <a:cubicBezTo>
                        <a:pt x="255151" y="191381"/>
                        <a:pt x="255151" y="191381"/>
                        <a:pt x="255151" y="191414"/>
                      </a:cubicBezTo>
                      <a:lnTo>
                        <a:pt x="255050" y="191821"/>
                      </a:lnTo>
                      <a:cubicBezTo>
                        <a:pt x="251697" y="206993"/>
                        <a:pt x="235272" y="213631"/>
                        <a:pt x="219422" y="218677"/>
                      </a:cubicBezTo>
                      <a:cubicBezTo>
                        <a:pt x="219388" y="218677"/>
                        <a:pt x="219354" y="218677"/>
                        <a:pt x="219321" y="218711"/>
                      </a:cubicBezTo>
                      <a:cubicBezTo>
                        <a:pt x="200694" y="224841"/>
                        <a:pt x="168825" y="229277"/>
                        <a:pt x="131301" y="230564"/>
                      </a:cubicBezTo>
                      <a:cubicBezTo>
                        <a:pt x="131301" y="230564"/>
                        <a:pt x="131301" y="230564"/>
                        <a:pt x="131301" y="230564"/>
                      </a:cubicBezTo>
                      <a:cubicBezTo>
                        <a:pt x="134688" y="230666"/>
                        <a:pt x="138108" y="230767"/>
                        <a:pt x="141563" y="230835"/>
                      </a:cubicBezTo>
                      <a:cubicBezTo>
                        <a:pt x="142037" y="230835"/>
                        <a:pt x="142477" y="230869"/>
                        <a:pt x="142951" y="230869"/>
                      </a:cubicBezTo>
                      <a:cubicBezTo>
                        <a:pt x="146541" y="230937"/>
                        <a:pt x="150165" y="230971"/>
                        <a:pt x="153822" y="230971"/>
                      </a:cubicBezTo>
                      <a:cubicBezTo>
                        <a:pt x="200965" y="230971"/>
                        <a:pt x="242113" y="226060"/>
                        <a:pt x="264363" y="218711"/>
                      </a:cubicBezTo>
                      <a:cubicBezTo>
                        <a:pt x="264397" y="218711"/>
                        <a:pt x="264431" y="218711"/>
                        <a:pt x="264465" y="218677"/>
                      </a:cubicBezTo>
                      <a:cubicBezTo>
                        <a:pt x="280281" y="213631"/>
                        <a:pt x="296706" y="206993"/>
                        <a:pt x="300092" y="191821"/>
                      </a:cubicBezTo>
                      <a:lnTo>
                        <a:pt x="300194" y="191414"/>
                      </a:lnTo>
                      <a:cubicBezTo>
                        <a:pt x="300194" y="191381"/>
                        <a:pt x="300194" y="191381"/>
                        <a:pt x="300194" y="191347"/>
                      </a:cubicBezTo>
                      <a:lnTo>
                        <a:pt x="337752" y="22183"/>
                      </a:lnTo>
                      <a:lnTo>
                        <a:pt x="342663" y="0"/>
                      </a:lnTo>
                      <a:cubicBezTo>
                        <a:pt x="313876" y="13005"/>
                        <a:pt x="257421" y="28956"/>
                        <a:pt x="153890" y="28956"/>
                      </a:cubicBezTo>
                      <a:close/>
                    </a:path>
                  </a:pathLst>
                </a:custGeom>
                <a:solidFill>
                  <a:srgbClr val="EB4600"/>
                </a:solidFill>
                <a:ln w="3371"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6A70527-0C1B-4322-B4A4-570370CFCBEA}"/>
                    </a:ext>
                  </a:extLst>
                </p:cNvPr>
                <p:cNvSpPr/>
                <p:nvPr/>
              </p:nvSpPr>
              <p:spPr>
                <a:xfrm>
                  <a:off x="1251203" y="4895033"/>
                  <a:ext cx="273845" cy="184403"/>
                </a:xfrm>
                <a:custGeom>
                  <a:avLst/>
                  <a:gdLst>
                    <a:gd name="connsiteX0" fmla="*/ 191719 w 273845"/>
                    <a:gd name="connsiteY0" fmla="*/ 43485 h 184403"/>
                    <a:gd name="connsiteX1" fmla="*/ 179866 w 273845"/>
                    <a:gd name="connsiteY1" fmla="*/ 123783 h 184403"/>
                    <a:gd name="connsiteX2" fmla="*/ 161747 w 273845"/>
                    <a:gd name="connsiteY2" fmla="*/ 150029 h 184403"/>
                    <a:gd name="connsiteX3" fmla="*/ 0 w 273845"/>
                    <a:gd name="connsiteY3" fmla="*/ 183625 h 184403"/>
                    <a:gd name="connsiteX4" fmla="*/ 37863 w 273845"/>
                    <a:gd name="connsiteY4" fmla="*/ 184404 h 184403"/>
                    <a:gd name="connsiteX5" fmla="*/ 237473 w 273845"/>
                    <a:gd name="connsiteY5" fmla="*/ 150029 h 184403"/>
                    <a:gd name="connsiteX6" fmla="*/ 255592 w 273845"/>
                    <a:gd name="connsiteY6" fmla="*/ 123783 h 184403"/>
                    <a:gd name="connsiteX7" fmla="*/ 273846 w 273845"/>
                    <a:gd name="connsiteY7" fmla="*/ 0 h 184403"/>
                    <a:gd name="connsiteX8" fmla="*/ 273778 w 273845"/>
                    <a:gd name="connsiteY8" fmla="*/ 0 h 184403"/>
                    <a:gd name="connsiteX9" fmla="*/ 191719 w 273845"/>
                    <a:gd name="connsiteY9" fmla="*/ 43485 h 1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184403">
                      <a:moveTo>
                        <a:pt x="191719" y="43485"/>
                      </a:moveTo>
                      <a:lnTo>
                        <a:pt x="179866" y="123783"/>
                      </a:lnTo>
                      <a:cubicBezTo>
                        <a:pt x="178240" y="134891"/>
                        <a:pt x="171569" y="144577"/>
                        <a:pt x="161747" y="150029"/>
                      </a:cubicBezTo>
                      <a:cubicBezTo>
                        <a:pt x="140106" y="162018"/>
                        <a:pt x="92930" y="179764"/>
                        <a:pt x="0" y="183625"/>
                      </a:cubicBezTo>
                      <a:cubicBezTo>
                        <a:pt x="11887" y="184133"/>
                        <a:pt x="24452" y="184404"/>
                        <a:pt x="37863" y="184404"/>
                      </a:cubicBezTo>
                      <a:cubicBezTo>
                        <a:pt x="156261" y="184404"/>
                        <a:pt x="213089" y="163542"/>
                        <a:pt x="237473" y="150029"/>
                      </a:cubicBezTo>
                      <a:cubicBezTo>
                        <a:pt x="247294" y="144611"/>
                        <a:pt x="253966" y="134925"/>
                        <a:pt x="255592" y="123783"/>
                      </a:cubicBezTo>
                      <a:lnTo>
                        <a:pt x="273846" y="0"/>
                      </a:lnTo>
                      <a:lnTo>
                        <a:pt x="273778" y="0"/>
                      </a:lnTo>
                      <a:cubicBezTo>
                        <a:pt x="271170" y="17407"/>
                        <a:pt x="239912" y="32885"/>
                        <a:pt x="191719" y="43485"/>
                      </a:cubicBezTo>
                      <a:close/>
                    </a:path>
                  </a:pathLst>
                </a:custGeom>
                <a:solidFill>
                  <a:srgbClr val="EB4600"/>
                </a:solidFill>
                <a:ln w="3371" cap="flat">
                  <a:noFill/>
                  <a:prstDash val="solid"/>
                  <a:miter/>
                </a:ln>
              </p:spPr>
              <p:txBody>
                <a:bodyPr rtlCol="0" anchor="ctr"/>
                <a:lstStyle/>
                <a:p>
                  <a:endParaRPr lang="en-US"/>
                </a:p>
              </p:txBody>
            </p:sp>
          </p:grpSp>
          <p:grpSp>
            <p:nvGrpSpPr>
              <p:cNvPr id="244" name="Graphic 232">
                <a:extLst>
                  <a:ext uri="{FF2B5EF4-FFF2-40B4-BE49-F238E27FC236}">
                    <a16:creationId xmlns:a16="http://schemas.microsoft.com/office/drawing/2014/main" id="{263BF08E-C3D2-BA7B-D121-A9A4192340D0}"/>
                  </a:ext>
                </a:extLst>
              </p:cNvPr>
              <p:cNvGrpSpPr/>
              <p:nvPr/>
            </p:nvGrpSpPr>
            <p:grpSpPr>
              <a:xfrm>
                <a:off x="1084850" y="4851447"/>
                <a:ext cx="408432" cy="82499"/>
                <a:chOff x="1084850" y="4851447"/>
                <a:chExt cx="408432" cy="82499"/>
              </a:xfrm>
            </p:grpSpPr>
            <p:sp>
              <p:nvSpPr>
                <p:cNvPr id="245" name="Freeform: Shape 244">
                  <a:extLst>
                    <a:ext uri="{FF2B5EF4-FFF2-40B4-BE49-F238E27FC236}">
                      <a16:creationId xmlns:a16="http://schemas.microsoft.com/office/drawing/2014/main" id="{2E2E5001-C384-4EDB-07DC-E8FA00EE2C91}"/>
                    </a:ext>
                  </a:extLst>
                </p:cNvPr>
                <p:cNvSpPr/>
                <p:nvPr/>
              </p:nvSpPr>
              <p:spPr>
                <a:xfrm>
                  <a:off x="1084850" y="4851447"/>
                  <a:ext cx="408432" cy="82499"/>
                </a:xfrm>
                <a:custGeom>
                  <a:avLst/>
                  <a:gdLst>
                    <a:gd name="connsiteX0" fmla="*/ 408432 w 408432"/>
                    <a:gd name="connsiteY0" fmla="*/ 41250 h 82499"/>
                    <a:gd name="connsiteX1" fmla="*/ 204216 w 408432"/>
                    <a:gd name="connsiteY1" fmla="*/ 82499 h 82499"/>
                    <a:gd name="connsiteX2" fmla="*/ 0 w 408432"/>
                    <a:gd name="connsiteY2" fmla="*/ 41250 h 82499"/>
                    <a:gd name="connsiteX3" fmla="*/ 204216 w 408432"/>
                    <a:gd name="connsiteY3" fmla="*/ 0 h 82499"/>
                    <a:gd name="connsiteX4" fmla="*/ 408432 w 408432"/>
                    <a:gd name="connsiteY4" fmla="*/ 41250 h 8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32" h="82499">
                      <a:moveTo>
                        <a:pt x="408432" y="41250"/>
                      </a:moveTo>
                      <a:cubicBezTo>
                        <a:pt x="408432" y="64031"/>
                        <a:pt x="317001" y="82499"/>
                        <a:pt x="204216" y="82499"/>
                      </a:cubicBezTo>
                      <a:cubicBezTo>
                        <a:pt x="91431" y="82499"/>
                        <a:pt x="0" y="64031"/>
                        <a:pt x="0" y="41250"/>
                      </a:cubicBezTo>
                      <a:cubicBezTo>
                        <a:pt x="0" y="18468"/>
                        <a:pt x="91431" y="0"/>
                        <a:pt x="204216" y="0"/>
                      </a:cubicBezTo>
                      <a:cubicBezTo>
                        <a:pt x="317001" y="0"/>
                        <a:pt x="408432" y="18468"/>
                        <a:pt x="408432" y="41250"/>
                      </a:cubicBezTo>
                      <a:close/>
                    </a:path>
                  </a:pathLst>
                </a:custGeom>
                <a:solidFill>
                  <a:srgbClr val="EB4600"/>
                </a:solidFill>
                <a:ln w="3371"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E6E50CA-C56E-2C97-18E2-7C50CD9FCD93}"/>
                    </a:ext>
                  </a:extLst>
                </p:cNvPr>
                <p:cNvSpPr/>
                <p:nvPr/>
              </p:nvSpPr>
              <p:spPr>
                <a:xfrm>
                  <a:off x="1100497" y="4859021"/>
                  <a:ext cx="377545" cy="74924"/>
                </a:xfrm>
                <a:custGeom>
                  <a:avLst/>
                  <a:gdLst>
                    <a:gd name="connsiteX0" fmla="*/ 0 w 377545"/>
                    <a:gd name="connsiteY0" fmla="*/ 49524 h 74924"/>
                    <a:gd name="connsiteX1" fmla="*/ 188570 w 377545"/>
                    <a:gd name="connsiteY1" fmla="*/ 74924 h 74924"/>
                    <a:gd name="connsiteX2" fmla="*/ 377546 w 377545"/>
                    <a:gd name="connsiteY2" fmla="*/ 49321 h 74924"/>
                    <a:gd name="connsiteX3" fmla="*/ 357158 w 377545"/>
                    <a:gd name="connsiteY3" fmla="*/ 37806 h 74924"/>
                    <a:gd name="connsiteX4" fmla="*/ 351570 w 377545"/>
                    <a:gd name="connsiteY4" fmla="*/ 37976 h 74924"/>
                    <a:gd name="connsiteX5" fmla="*/ 335890 w 377545"/>
                    <a:gd name="connsiteY5" fmla="*/ 29915 h 74924"/>
                    <a:gd name="connsiteX6" fmla="*/ 319837 w 377545"/>
                    <a:gd name="connsiteY6" fmla="*/ 35876 h 74924"/>
                    <a:gd name="connsiteX7" fmla="*/ 319126 w 377545"/>
                    <a:gd name="connsiteY7" fmla="*/ 35741 h 74924"/>
                    <a:gd name="connsiteX8" fmla="*/ 306460 w 377545"/>
                    <a:gd name="connsiteY8" fmla="*/ 29983 h 74924"/>
                    <a:gd name="connsiteX9" fmla="*/ 302463 w 377545"/>
                    <a:gd name="connsiteY9" fmla="*/ 30491 h 74924"/>
                    <a:gd name="connsiteX10" fmla="*/ 282956 w 377545"/>
                    <a:gd name="connsiteY10" fmla="*/ 15251 h 74924"/>
                    <a:gd name="connsiteX11" fmla="*/ 263720 w 377545"/>
                    <a:gd name="connsiteY11" fmla="*/ 24937 h 74924"/>
                    <a:gd name="connsiteX12" fmla="*/ 252781 w 377545"/>
                    <a:gd name="connsiteY12" fmla="*/ 15454 h 74924"/>
                    <a:gd name="connsiteX13" fmla="*/ 227821 w 377545"/>
                    <a:gd name="connsiteY13" fmla="*/ 22228 h 74924"/>
                    <a:gd name="connsiteX14" fmla="*/ 214986 w 377545"/>
                    <a:gd name="connsiteY14" fmla="*/ 23955 h 74924"/>
                    <a:gd name="connsiteX15" fmla="*/ 214613 w 377545"/>
                    <a:gd name="connsiteY15" fmla="*/ 23616 h 74924"/>
                    <a:gd name="connsiteX16" fmla="*/ 200965 w 377545"/>
                    <a:gd name="connsiteY16" fmla="*/ 1501 h 74924"/>
                    <a:gd name="connsiteX17" fmla="*/ 172856 w 377545"/>
                    <a:gd name="connsiteY17" fmla="*/ 13795 h 74924"/>
                    <a:gd name="connsiteX18" fmla="*/ 172754 w 377545"/>
                    <a:gd name="connsiteY18" fmla="*/ 14134 h 74924"/>
                    <a:gd name="connsiteX19" fmla="*/ 169367 w 377545"/>
                    <a:gd name="connsiteY19" fmla="*/ 12440 h 74924"/>
                    <a:gd name="connsiteX20" fmla="*/ 144577 w 377545"/>
                    <a:gd name="connsiteY20" fmla="*/ 19010 h 74924"/>
                    <a:gd name="connsiteX21" fmla="*/ 129506 w 377545"/>
                    <a:gd name="connsiteY21" fmla="*/ 23108 h 74924"/>
                    <a:gd name="connsiteX22" fmla="*/ 108678 w 377545"/>
                    <a:gd name="connsiteY22" fmla="*/ 11458 h 74924"/>
                    <a:gd name="connsiteX23" fmla="*/ 91542 w 377545"/>
                    <a:gd name="connsiteY23" fmla="*/ 26089 h 74924"/>
                    <a:gd name="connsiteX24" fmla="*/ 86428 w 377545"/>
                    <a:gd name="connsiteY24" fmla="*/ 26021 h 74924"/>
                    <a:gd name="connsiteX25" fmla="*/ 73050 w 377545"/>
                    <a:gd name="connsiteY25" fmla="*/ 33472 h 74924"/>
                    <a:gd name="connsiteX26" fmla="*/ 72576 w 377545"/>
                    <a:gd name="connsiteY26" fmla="*/ 33539 h 74924"/>
                    <a:gd name="connsiteX27" fmla="*/ 72475 w 377545"/>
                    <a:gd name="connsiteY27" fmla="*/ 31473 h 74924"/>
                    <a:gd name="connsiteX28" fmla="*/ 49886 w 377545"/>
                    <a:gd name="connsiteY28" fmla="*/ 13727 h 74924"/>
                    <a:gd name="connsiteX29" fmla="*/ 33494 w 377545"/>
                    <a:gd name="connsiteY29" fmla="*/ 26190 h 74924"/>
                    <a:gd name="connsiteX30" fmla="*/ 22657 w 377545"/>
                    <a:gd name="connsiteY30" fmla="*/ 25513 h 74924"/>
                    <a:gd name="connsiteX31" fmla="*/ 4030 w 377545"/>
                    <a:gd name="connsiteY31" fmla="*/ 40753 h 74924"/>
                    <a:gd name="connsiteX32" fmla="*/ 5317 w 377545"/>
                    <a:gd name="connsiteY32" fmla="*/ 44343 h 74924"/>
                    <a:gd name="connsiteX33" fmla="*/ 0 w 377545"/>
                    <a:gd name="connsiteY33" fmla="*/ 49524 h 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7545" h="74924">
                      <a:moveTo>
                        <a:pt x="0" y="49524"/>
                      </a:moveTo>
                      <a:cubicBezTo>
                        <a:pt x="30751" y="64426"/>
                        <a:pt x="103598" y="74924"/>
                        <a:pt x="188570" y="74924"/>
                      </a:cubicBezTo>
                      <a:cubicBezTo>
                        <a:pt x="273914" y="74924"/>
                        <a:pt x="346998" y="64358"/>
                        <a:pt x="377546" y="49321"/>
                      </a:cubicBezTo>
                      <a:cubicBezTo>
                        <a:pt x="375480" y="43225"/>
                        <a:pt x="367250" y="38348"/>
                        <a:pt x="357158" y="37806"/>
                      </a:cubicBezTo>
                      <a:cubicBezTo>
                        <a:pt x="355227" y="37705"/>
                        <a:pt x="353365" y="37773"/>
                        <a:pt x="351570" y="37976"/>
                      </a:cubicBezTo>
                      <a:cubicBezTo>
                        <a:pt x="347845" y="33370"/>
                        <a:pt x="342290" y="30288"/>
                        <a:pt x="335890" y="29915"/>
                      </a:cubicBezTo>
                      <a:cubicBezTo>
                        <a:pt x="329692" y="29577"/>
                        <a:pt x="324002" y="31914"/>
                        <a:pt x="319837" y="35876"/>
                      </a:cubicBezTo>
                      <a:cubicBezTo>
                        <a:pt x="319600" y="35842"/>
                        <a:pt x="319363" y="35808"/>
                        <a:pt x="319126" y="35741"/>
                      </a:cubicBezTo>
                      <a:cubicBezTo>
                        <a:pt x="316044" y="32219"/>
                        <a:pt x="311506" y="29983"/>
                        <a:pt x="306460" y="29983"/>
                      </a:cubicBezTo>
                      <a:cubicBezTo>
                        <a:pt x="305071" y="29983"/>
                        <a:pt x="303750" y="30153"/>
                        <a:pt x="302463" y="30491"/>
                      </a:cubicBezTo>
                      <a:cubicBezTo>
                        <a:pt x="299855" y="22092"/>
                        <a:pt x="292269" y="15759"/>
                        <a:pt x="282956" y="15251"/>
                      </a:cubicBezTo>
                      <a:cubicBezTo>
                        <a:pt x="274997" y="14811"/>
                        <a:pt x="267818" y="18740"/>
                        <a:pt x="263720" y="24937"/>
                      </a:cubicBezTo>
                      <a:cubicBezTo>
                        <a:pt x="261349" y="20772"/>
                        <a:pt x="257590" y="17351"/>
                        <a:pt x="252781" y="15454"/>
                      </a:cubicBezTo>
                      <a:cubicBezTo>
                        <a:pt x="243671" y="11865"/>
                        <a:pt x="233578" y="14913"/>
                        <a:pt x="227821" y="22228"/>
                      </a:cubicBezTo>
                      <a:cubicBezTo>
                        <a:pt x="223385" y="21449"/>
                        <a:pt x="218914" y="22126"/>
                        <a:pt x="214986" y="23955"/>
                      </a:cubicBezTo>
                      <a:cubicBezTo>
                        <a:pt x="214850" y="23853"/>
                        <a:pt x="214749" y="23718"/>
                        <a:pt x="214613" y="23616"/>
                      </a:cubicBezTo>
                      <a:cubicBezTo>
                        <a:pt x="215426" y="14269"/>
                        <a:pt x="210143" y="5091"/>
                        <a:pt x="200965" y="1501"/>
                      </a:cubicBezTo>
                      <a:cubicBezTo>
                        <a:pt x="189823" y="-2867"/>
                        <a:pt x="177224" y="2619"/>
                        <a:pt x="172856" y="13795"/>
                      </a:cubicBezTo>
                      <a:cubicBezTo>
                        <a:pt x="172822" y="13897"/>
                        <a:pt x="172788" y="14032"/>
                        <a:pt x="172754" y="14134"/>
                      </a:cubicBezTo>
                      <a:cubicBezTo>
                        <a:pt x="171704" y="13490"/>
                        <a:pt x="170553" y="12914"/>
                        <a:pt x="169367" y="12440"/>
                      </a:cubicBezTo>
                      <a:cubicBezTo>
                        <a:pt x="160325" y="8884"/>
                        <a:pt x="150368" y="11831"/>
                        <a:pt x="144577" y="19010"/>
                      </a:cubicBezTo>
                      <a:cubicBezTo>
                        <a:pt x="139057" y="18299"/>
                        <a:pt x="133672" y="19891"/>
                        <a:pt x="129506" y="23108"/>
                      </a:cubicBezTo>
                      <a:cubicBezTo>
                        <a:pt x="125916" y="15353"/>
                        <a:pt x="117619" y="10408"/>
                        <a:pt x="108678" y="11458"/>
                      </a:cubicBezTo>
                      <a:cubicBezTo>
                        <a:pt x="100313" y="12474"/>
                        <a:pt x="93709" y="18435"/>
                        <a:pt x="91542" y="26089"/>
                      </a:cubicBezTo>
                      <a:cubicBezTo>
                        <a:pt x="89882" y="25852"/>
                        <a:pt x="88155" y="25818"/>
                        <a:pt x="86428" y="26021"/>
                      </a:cubicBezTo>
                      <a:cubicBezTo>
                        <a:pt x="80941" y="26664"/>
                        <a:pt x="76268" y="29475"/>
                        <a:pt x="73050" y="33472"/>
                      </a:cubicBezTo>
                      <a:cubicBezTo>
                        <a:pt x="72881" y="33505"/>
                        <a:pt x="72746" y="33505"/>
                        <a:pt x="72576" y="33539"/>
                      </a:cubicBezTo>
                      <a:cubicBezTo>
                        <a:pt x="72576" y="32862"/>
                        <a:pt x="72542" y="32185"/>
                        <a:pt x="72475" y="31473"/>
                      </a:cubicBezTo>
                      <a:cubicBezTo>
                        <a:pt x="71154" y="20331"/>
                        <a:pt x="61028" y="12406"/>
                        <a:pt x="49886" y="13727"/>
                      </a:cubicBezTo>
                      <a:cubicBezTo>
                        <a:pt x="42299" y="14642"/>
                        <a:pt x="36203" y="19620"/>
                        <a:pt x="33494" y="26190"/>
                      </a:cubicBezTo>
                      <a:cubicBezTo>
                        <a:pt x="30277" y="25344"/>
                        <a:pt x="26551" y="25073"/>
                        <a:pt x="22657" y="25513"/>
                      </a:cubicBezTo>
                      <a:cubicBezTo>
                        <a:pt x="11515" y="26834"/>
                        <a:pt x="3183" y="33675"/>
                        <a:pt x="4030" y="40753"/>
                      </a:cubicBezTo>
                      <a:cubicBezTo>
                        <a:pt x="4199" y="42040"/>
                        <a:pt x="4640" y="43225"/>
                        <a:pt x="5317" y="44343"/>
                      </a:cubicBezTo>
                      <a:cubicBezTo>
                        <a:pt x="2946" y="45833"/>
                        <a:pt x="1185" y="47594"/>
                        <a:pt x="0" y="49524"/>
                      </a:cubicBezTo>
                      <a:close/>
                    </a:path>
                  </a:pathLst>
                </a:custGeom>
                <a:solidFill>
                  <a:srgbClr val="002677"/>
                </a:solidFill>
                <a:ln w="3371" cap="flat">
                  <a:noFill/>
                  <a:prstDash val="solid"/>
                  <a:miter/>
                </a:ln>
              </p:spPr>
              <p:txBody>
                <a:bodyPr rtlCol="0" anchor="ctr"/>
                <a:lstStyle/>
                <a:p>
                  <a:endParaRPr lang="en-US"/>
                </a:p>
              </p:txBody>
            </p:sp>
          </p:grpSp>
        </p:grpSp>
        <p:grpSp>
          <p:nvGrpSpPr>
            <p:cNvPr id="247" name="Graphic 232">
              <a:extLst>
                <a:ext uri="{FF2B5EF4-FFF2-40B4-BE49-F238E27FC236}">
                  <a16:creationId xmlns:a16="http://schemas.microsoft.com/office/drawing/2014/main" id="{DD8FCBFC-4230-BC08-B053-7D65D528D97C}"/>
                </a:ext>
              </a:extLst>
            </p:cNvPr>
            <p:cNvGrpSpPr/>
            <p:nvPr/>
          </p:nvGrpSpPr>
          <p:grpSpPr>
            <a:xfrm>
              <a:off x="1211850" y="4142143"/>
              <a:ext cx="269070" cy="269138"/>
              <a:chOff x="1211850" y="4142143"/>
              <a:chExt cx="269070" cy="269138"/>
            </a:xfrm>
          </p:grpSpPr>
          <p:sp>
            <p:nvSpPr>
              <p:cNvPr id="248" name="Freeform: Shape 247">
                <a:extLst>
                  <a:ext uri="{FF2B5EF4-FFF2-40B4-BE49-F238E27FC236}">
                    <a16:creationId xmlns:a16="http://schemas.microsoft.com/office/drawing/2014/main" id="{B5A1147B-F3FA-5D78-DE26-3DAF6413B5CD}"/>
                  </a:ext>
                </a:extLst>
              </p:cNvPr>
              <p:cNvSpPr/>
              <p:nvPr/>
            </p:nvSpPr>
            <p:spPr>
              <a:xfrm>
                <a:off x="1222349" y="4152676"/>
                <a:ext cx="258572" cy="258605"/>
              </a:xfrm>
              <a:custGeom>
                <a:avLst/>
                <a:gdLst>
                  <a:gd name="connsiteX0" fmla="*/ 220709 w 258572"/>
                  <a:gd name="connsiteY0" fmla="*/ 37829 h 258605"/>
                  <a:gd name="connsiteX1" fmla="*/ 220709 w 258572"/>
                  <a:gd name="connsiteY1" fmla="*/ 37829 h 258605"/>
                  <a:gd name="connsiteX2" fmla="*/ 208991 w 258572"/>
                  <a:gd name="connsiteY2" fmla="*/ 26145 h 258605"/>
                  <a:gd name="connsiteX3" fmla="*/ 207704 w 258572"/>
                  <a:gd name="connsiteY3" fmla="*/ 26518 h 258605"/>
                  <a:gd name="connsiteX4" fmla="*/ 129303 w 258572"/>
                  <a:gd name="connsiteY4" fmla="*/ 0 h 258605"/>
                  <a:gd name="connsiteX5" fmla="*/ 0 w 258572"/>
                  <a:gd name="connsiteY5" fmla="*/ 129303 h 258605"/>
                  <a:gd name="connsiteX6" fmla="*/ 26890 w 258572"/>
                  <a:gd name="connsiteY6" fmla="*/ 208212 h 258605"/>
                  <a:gd name="connsiteX7" fmla="*/ 26213 w 258572"/>
                  <a:gd name="connsiteY7" fmla="*/ 209093 h 258605"/>
                  <a:gd name="connsiteX8" fmla="*/ 37050 w 258572"/>
                  <a:gd name="connsiteY8" fmla="*/ 219896 h 258605"/>
                  <a:gd name="connsiteX9" fmla="*/ 38743 w 258572"/>
                  <a:gd name="connsiteY9" fmla="*/ 221590 h 258605"/>
                  <a:gd name="connsiteX10" fmla="*/ 39895 w 258572"/>
                  <a:gd name="connsiteY10" fmla="*/ 222741 h 258605"/>
                  <a:gd name="connsiteX11" fmla="*/ 39929 w 258572"/>
                  <a:gd name="connsiteY11" fmla="*/ 222707 h 258605"/>
                  <a:gd name="connsiteX12" fmla="*/ 129269 w 258572"/>
                  <a:gd name="connsiteY12" fmla="*/ 258606 h 258605"/>
                  <a:gd name="connsiteX13" fmla="*/ 258572 w 258572"/>
                  <a:gd name="connsiteY13" fmla="*/ 129303 h 258605"/>
                  <a:gd name="connsiteX14" fmla="*/ 220709 w 258572"/>
                  <a:gd name="connsiteY14" fmla="*/ 37829 h 25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572" h="258605">
                    <a:moveTo>
                      <a:pt x="220709" y="37829"/>
                    </a:moveTo>
                    <a:lnTo>
                      <a:pt x="220709" y="37829"/>
                    </a:lnTo>
                    <a:lnTo>
                      <a:pt x="208991" y="26145"/>
                    </a:lnTo>
                    <a:lnTo>
                      <a:pt x="207704" y="26518"/>
                    </a:lnTo>
                    <a:cubicBezTo>
                      <a:pt x="185962" y="9889"/>
                      <a:pt x="158767" y="0"/>
                      <a:pt x="129303" y="0"/>
                    </a:cubicBezTo>
                    <a:cubicBezTo>
                      <a:pt x="57878" y="0"/>
                      <a:pt x="0" y="57878"/>
                      <a:pt x="0" y="129303"/>
                    </a:cubicBezTo>
                    <a:cubicBezTo>
                      <a:pt x="0" y="159004"/>
                      <a:pt x="10058" y="186368"/>
                      <a:pt x="26890" y="208212"/>
                    </a:cubicBezTo>
                    <a:lnTo>
                      <a:pt x="26213" y="209093"/>
                    </a:lnTo>
                    <a:lnTo>
                      <a:pt x="37050" y="219896"/>
                    </a:lnTo>
                    <a:cubicBezTo>
                      <a:pt x="37626" y="220472"/>
                      <a:pt x="38168" y="221048"/>
                      <a:pt x="38743" y="221590"/>
                    </a:cubicBezTo>
                    <a:lnTo>
                      <a:pt x="39895" y="222741"/>
                    </a:lnTo>
                    <a:lnTo>
                      <a:pt x="39929" y="222707"/>
                    </a:lnTo>
                    <a:cubicBezTo>
                      <a:pt x="63161" y="244924"/>
                      <a:pt x="94590" y="258606"/>
                      <a:pt x="129269" y="258606"/>
                    </a:cubicBezTo>
                    <a:cubicBezTo>
                      <a:pt x="200694" y="258606"/>
                      <a:pt x="258572" y="200728"/>
                      <a:pt x="258572" y="129303"/>
                    </a:cubicBezTo>
                    <a:cubicBezTo>
                      <a:pt x="258640" y="93574"/>
                      <a:pt x="244145" y="61231"/>
                      <a:pt x="220709" y="37829"/>
                    </a:cubicBezTo>
                    <a:close/>
                  </a:path>
                </a:pathLst>
              </a:custGeom>
              <a:solidFill>
                <a:srgbClr val="F89F09"/>
              </a:solidFill>
              <a:ln w="3371"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B834567-A135-78BF-7D43-E5F6B294AE1D}"/>
                  </a:ext>
                </a:extLst>
              </p:cNvPr>
              <p:cNvSpPr/>
              <p:nvPr/>
            </p:nvSpPr>
            <p:spPr>
              <a:xfrm>
                <a:off x="1211850" y="4142143"/>
                <a:ext cx="258605" cy="258605"/>
              </a:xfrm>
              <a:custGeom>
                <a:avLst/>
                <a:gdLst>
                  <a:gd name="connsiteX0" fmla="*/ 258606 w 258605"/>
                  <a:gd name="connsiteY0" fmla="*/ 129303 h 258605"/>
                  <a:gd name="connsiteX1" fmla="*/ 129303 w 258605"/>
                  <a:gd name="connsiteY1" fmla="*/ 258606 h 258605"/>
                  <a:gd name="connsiteX2" fmla="*/ 0 w 258605"/>
                  <a:gd name="connsiteY2" fmla="*/ 129303 h 258605"/>
                  <a:gd name="connsiteX3" fmla="*/ 129303 w 258605"/>
                  <a:gd name="connsiteY3" fmla="*/ 0 h 258605"/>
                  <a:gd name="connsiteX4" fmla="*/ 258606 w 258605"/>
                  <a:gd name="connsiteY4" fmla="*/ 129303 h 25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5" h="258605">
                    <a:moveTo>
                      <a:pt x="258606" y="129303"/>
                    </a:moveTo>
                    <a:cubicBezTo>
                      <a:pt x="258606" y="200715"/>
                      <a:pt x="200715" y="258606"/>
                      <a:pt x="129303" y="258606"/>
                    </a:cubicBezTo>
                    <a:cubicBezTo>
                      <a:pt x="57891" y="258606"/>
                      <a:pt x="0" y="200715"/>
                      <a:pt x="0" y="129303"/>
                    </a:cubicBezTo>
                    <a:cubicBezTo>
                      <a:pt x="0" y="57891"/>
                      <a:pt x="57891" y="0"/>
                      <a:pt x="129303" y="0"/>
                    </a:cubicBezTo>
                    <a:cubicBezTo>
                      <a:pt x="200715" y="0"/>
                      <a:pt x="258606" y="57891"/>
                      <a:pt x="258606" y="129303"/>
                    </a:cubicBezTo>
                    <a:close/>
                  </a:path>
                </a:pathLst>
              </a:custGeom>
              <a:solidFill>
                <a:srgbClr val="F9D466"/>
              </a:solidFill>
              <a:ln w="3371"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F32D1A50-5CAE-8AB6-2C4F-7AF5897950C1}"/>
                  </a:ext>
                </a:extLst>
              </p:cNvPr>
              <p:cNvSpPr/>
              <p:nvPr/>
            </p:nvSpPr>
            <p:spPr>
              <a:xfrm>
                <a:off x="1230037" y="4160330"/>
                <a:ext cx="222233" cy="222233"/>
              </a:xfrm>
              <a:custGeom>
                <a:avLst/>
                <a:gdLst>
                  <a:gd name="connsiteX0" fmla="*/ 222233 w 222233"/>
                  <a:gd name="connsiteY0" fmla="*/ 111117 h 222233"/>
                  <a:gd name="connsiteX1" fmla="*/ 111117 w 222233"/>
                  <a:gd name="connsiteY1" fmla="*/ 222233 h 222233"/>
                  <a:gd name="connsiteX2" fmla="*/ 0 w 222233"/>
                  <a:gd name="connsiteY2" fmla="*/ 111117 h 222233"/>
                  <a:gd name="connsiteX3" fmla="*/ 111117 w 222233"/>
                  <a:gd name="connsiteY3" fmla="*/ 0 h 222233"/>
                  <a:gd name="connsiteX4" fmla="*/ 222233 w 222233"/>
                  <a:gd name="connsiteY4" fmla="*/ 111117 h 222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33" h="222233">
                    <a:moveTo>
                      <a:pt x="222233" y="111117"/>
                    </a:moveTo>
                    <a:cubicBezTo>
                      <a:pt x="222233" y="172485"/>
                      <a:pt x="172485" y="222233"/>
                      <a:pt x="111117" y="222233"/>
                    </a:cubicBezTo>
                    <a:cubicBezTo>
                      <a:pt x="49749" y="222233"/>
                      <a:pt x="0" y="172484"/>
                      <a:pt x="0" y="111117"/>
                    </a:cubicBezTo>
                    <a:cubicBezTo>
                      <a:pt x="0" y="49749"/>
                      <a:pt x="49749" y="0"/>
                      <a:pt x="111117" y="0"/>
                    </a:cubicBezTo>
                    <a:cubicBezTo>
                      <a:pt x="172485" y="0"/>
                      <a:pt x="222233" y="49749"/>
                      <a:pt x="222233" y="111117"/>
                    </a:cubicBezTo>
                    <a:close/>
                  </a:path>
                </a:pathLst>
              </a:custGeom>
              <a:solidFill>
                <a:srgbClr val="F89F09"/>
              </a:solidFill>
              <a:ln w="3371"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E23EA030-B6BA-6593-3893-B5781A2B8D7D}"/>
                  </a:ext>
                </a:extLst>
              </p:cNvPr>
              <p:cNvSpPr/>
              <p:nvPr/>
            </p:nvSpPr>
            <p:spPr>
              <a:xfrm>
                <a:off x="1235693" y="4165985"/>
                <a:ext cx="216543" cy="216543"/>
              </a:xfrm>
              <a:custGeom>
                <a:avLst/>
                <a:gdLst>
                  <a:gd name="connsiteX0" fmla="*/ 111117 w 216543"/>
                  <a:gd name="connsiteY0" fmla="*/ 0 h 216543"/>
                  <a:gd name="connsiteX1" fmla="*/ 0 w 216543"/>
                  <a:gd name="connsiteY1" fmla="*/ 111117 h 216543"/>
                  <a:gd name="connsiteX2" fmla="*/ 29769 w 216543"/>
                  <a:gd name="connsiteY2" fmla="*/ 186775 h 216543"/>
                  <a:gd name="connsiteX3" fmla="*/ 105427 w 216543"/>
                  <a:gd name="connsiteY3" fmla="*/ 216544 h 216543"/>
                  <a:gd name="connsiteX4" fmla="*/ 216543 w 216543"/>
                  <a:gd name="connsiteY4" fmla="*/ 105427 h 216543"/>
                  <a:gd name="connsiteX5" fmla="*/ 186775 w 216543"/>
                  <a:gd name="connsiteY5" fmla="*/ 29769 h 216543"/>
                  <a:gd name="connsiteX6" fmla="*/ 111117 w 216543"/>
                  <a:gd name="connsiteY6" fmla="*/ 0 h 21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43" h="216543">
                    <a:moveTo>
                      <a:pt x="111117" y="0"/>
                    </a:moveTo>
                    <a:cubicBezTo>
                      <a:pt x="49750" y="0"/>
                      <a:pt x="0" y="49750"/>
                      <a:pt x="0" y="111117"/>
                    </a:cubicBezTo>
                    <a:cubicBezTo>
                      <a:pt x="0" y="140344"/>
                      <a:pt x="11312" y="166963"/>
                      <a:pt x="29769" y="186775"/>
                    </a:cubicBezTo>
                    <a:cubicBezTo>
                      <a:pt x="49615" y="205232"/>
                      <a:pt x="76200" y="216544"/>
                      <a:pt x="105427" y="216544"/>
                    </a:cubicBezTo>
                    <a:cubicBezTo>
                      <a:pt x="166793" y="216544"/>
                      <a:pt x="216543" y="166793"/>
                      <a:pt x="216543" y="105427"/>
                    </a:cubicBezTo>
                    <a:cubicBezTo>
                      <a:pt x="216543" y="76200"/>
                      <a:pt x="205232" y="49581"/>
                      <a:pt x="186775" y="29769"/>
                    </a:cubicBezTo>
                    <a:cubicBezTo>
                      <a:pt x="166963" y="11311"/>
                      <a:pt x="140377" y="0"/>
                      <a:pt x="111117" y="0"/>
                    </a:cubicBezTo>
                    <a:close/>
                  </a:path>
                </a:pathLst>
              </a:custGeom>
              <a:solidFill>
                <a:srgbClr val="F5B700"/>
              </a:solidFill>
              <a:ln w="3371" cap="flat">
                <a:noFill/>
                <a:prstDash val="solid"/>
                <a:miter/>
              </a:ln>
            </p:spPr>
            <p:txBody>
              <a:bodyPr rtlCol="0" anchor="ctr"/>
              <a:lstStyle/>
              <a:p>
                <a:endParaRPr lang="en-US"/>
              </a:p>
            </p:txBody>
          </p:sp>
          <p:grpSp>
            <p:nvGrpSpPr>
              <p:cNvPr id="252" name="Graphic 232">
                <a:extLst>
                  <a:ext uri="{FF2B5EF4-FFF2-40B4-BE49-F238E27FC236}">
                    <a16:creationId xmlns:a16="http://schemas.microsoft.com/office/drawing/2014/main" id="{EFEFB868-85FB-A1C4-5093-B5663096B33B}"/>
                  </a:ext>
                </a:extLst>
              </p:cNvPr>
              <p:cNvGrpSpPr/>
              <p:nvPr/>
            </p:nvGrpSpPr>
            <p:grpSpPr>
              <a:xfrm>
                <a:off x="1295021" y="4198599"/>
                <a:ext cx="100396" cy="144576"/>
                <a:chOff x="1295021" y="4198599"/>
                <a:chExt cx="100396" cy="144576"/>
              </a:xfrm>
            </p:grpSpPr>
            <p:sp>
              <p:nvSpPr>
                <p:cNvPr id="253" name="Freeform: Shape 252">
                  <a:extLst>
                    <a:ext uri="{FF2B5EF4-FFF2-40B4-BE49-F238E27FC236}">
                      <a16:creationId xmlns:a16="http://schemas.microsoft.com/office/drawing/2014/main" id="{95E9D46E-31C4-BAAA-CC3B-235488DA39C9}"/>
                    </a:ext>
                  </a:extLst>
                </p:cNvPr>
                <p:cNvSpPr/>
                <p:nvPr/>
              </p:nvSpPr>
              <p:spPr>
                <a:xfrm>
                  <a:off x="1299526" y="4198599"/>
                  <a:ext cx="95891" cy="144576"/>
                </a:xfrm>
                <a:custGeom>
                  <a:avLst/>
                  <a:gdLst>
                    <a:gd name="connsiteX0" fmla="*/ 94900 w 95891"/>
                    <a:gd name="connsiteY0" fmla="*/ 83955 h 144576"/>
                    <a:gd name="connsiteX1" fmla="*/ 87483 w 95891"/>
                    <a:gd name="connsiteY1" fmla="*/ 70443 h 144576"/>
                    <a:gd name="connsiteX2" fmla="*/ 87517 w 95891"/>
                    <a:gd name="connsiteY2" fmla="*/ 70409 h 144576"/>
                    <a:gd name="connsiteX3" fmla="*/ 82911 w 95891"/>
                    <a:gd name="connsiteY3" fmla="*/ 65803 h 144576"/>
                    <a:gd name="connsiteX4" fmla="*/ 81794 w 95891"/>
                    <a:gd name="connsiteY4" fmla="*/ 66379 h 144576"/>
                    <a:gd name="connsiteX5" fmla="*/ 53210 w 95891"/>
                    <a:gd name="connsiteY5" fmla="*/ 61807 h 144576"/>
                    <a:gd name="connsiteX6" fmla="*/ 50399 w 95891"/>
                    <a:gd name="connsiteY6" fmla="*/ 61841 h 144576"/>
                    <a:gd name="connsiteX7" fmla="*/ 43389 w 95891"/>
                    <a:gd name="connsiteY7" fmla="*/ 35391 h 144576"/>
                    <a:gd name="connsiteX8" fmla="*/ 67502 w 95891"/>
                    <a:gd name="connsiteY8" fmla="*/ 41487 h 144576"/>
                    <a:gd name="connsiteX9" fmla="*/ 76307 w 95891"/>
                    <a:gd name="connsiteY9" fmla="*/ 24926 h 144576"/>
                    <a:gd name="connsiteX10" fmla="*/ 71803 w 95891"/>
                    <a:gd name="connsiteY10" fmla="*/ 20422 h 144576"/>
                    <a:gd name="connsiteX11" fmla="*/ 70550 w 95891"/>
                    <a:gd name="connsiteY11" fmla="*/ 21979 h 144576"/>
                    <a:gd name="connsiteX12" fmla="*/ 38681 w 95891"/>
                    <a:gd name="connsiteY12" fmla="*/ 17645 h 144576"/>
                    <a:gd name="connsiteX13" fmla="*/ 35193 w 95891"/>
                    <a:gd name="connsiteY13" fmla="*/ 4504 h 144576"/>
                    <a:gd name="connsiteX14" fmla="*/ 30689 w 95891"/>
                    <a:gd name="connsiteY14" fmla="*/ 0 h 144576"/>
                    <a:gd name="connsiteX15" fmla="*/ 23543 w 95891"/>
                    <a:gd name="connsiteY15" fmla="*/ 7586 h 144576"/>
                    <a:gd name="connsiteX16" fmla="*/ 26964 w 95891"/>
                    <a:gd name="connsiteY16" fmla="*/ 20557 h 144576"/>
                    <a:gd name="connsiteX17" fmla="*/ 1022 w 95891"/>
                    <a:gd name="connsiteY17" fmla="*/ 60655 h 144576"/>
                    <a:gd name="connsiteX18" fmla="*/ 3799 w 95891"/>
                    <a:gd name="connsiteY18" fmla="*/ 67699 h 144576"/>
                    <a:gd name="connsiteX19" fmla="*/ 3257 w 95891"/>
                    <a:gd name="connsiteY19" fmla="*/ 68715 h 144576"/>
                    <a:gd name="connsiteX20" fmla="*/ 7355 w 95891"/>
                    <a:gd name="connsiteY20" fmla="*/ 72779 h 144576"/>
                    <a:gd name="connsiteX21" fmla="*/ 7355 w 95891"/>
                    <a:gd name="connsiteY21" fmla="*/ 72779 h 144576"/>
                    <a:gd name="connsiteX22" fmla="*/ 39223 w 95891"/>
                    <a:gd name="connsiteY22" fmla="*/ 82906 h 144576"/>
                    <a:gd name="connsiteX23" fmla="*/ 43389 w 95891"/>
                    <a:gd name="connsiteY23" fmla="*/ 82669 h 144576"/>
                    <a:gd name="connsiteX24" fmla="*/ 51178 w 95891"/>
                    <a:gd name="connsiteY24" fmla="*/ 112065 h 144576"/>
                    <a:gd name="connsiteX25" fmla="*/ 22933 w 95891"/>
                    <a:gd name="connsiteY25" fmla="*/ 106341 h 144576"/>
                    <a:gd name="connsiteX26" fmla="*/ 10200 w 95891"/>
                    <a:gd name="connsiteY26" fmla="*/ 118601 h 144576"/>
                    <a:gd name="connsiteX27" fmla="*/ 14704 w 95891"/>
                    <a:gd name="connsiteY27" fmla="*/ 123105 h 144576"/>
                    <a:gd name="connsiteX28" fmla="*/ 55683 w 95891"/>
                    <a:gd name="connsiteY28" fmla="*/ 129134 h 144576"/>
                    <a:gd name="connsiteX29" fmla="*/ 55276 w 95891"/>
                    <a:gd name="connsiteY29" fmla="*/ 140073 h 144576"/>
                    <a:gd name="connsiteX30" fmla="*/ 59780 w 95891"/>
                    <a:gd name="connsiteY30" fmla="*/ 144577 h 144576"/>
                    <a:gd name="connsiteX31" fmla="*/ 71430 w 95891"/>
                    <a:gd name="connsiteY31" fmla="*/ 141495 h 144576"/>
                    <a:gd name="connsiteX32" fmla="*/ 67299 w 95891"/>
                    <a:gd name="connsiteY32" fmla="*/ 125882 h 144576"/>
                    <a:gd name="connsiteX33" fmla="*/ 94900 w 95891"/>
                    <a:gd name="connsiteY33" fmla="*/ 83955 h 144576"/>
                    <a:gd name="connsiteX34" fmla="*/ 21274 w 95891"/>
                    <a:gd name="connsiteY34" fmla="*/ 53509 h 144576"/>
                    <a:gd name="connsiteX35" fmla="*/ 31536 w 95891"/>
                    <a:gd name="connsiteY35" fmla="*/ 37795 h 144576"/>
                    <a:gd name="connsiteX36" fmla="*/ 38004 w 95891"/>
                    <a:gd name="connsiteY36" fmla="*/ 62281 h 144576"/>
                    <a:gd name="connsiteX37" fmla="*/ 21274 w 95891"/>
                    <a:gd name="connsiteY37" fmla="*/ 53509 h 144576"/>
                    <a:gd name="connsiteX38" fmla="*/ 62930 w 95891"/>
                    <a:gd name="connsiteY38" fmla="*/ 109288 h 144576"/>
                    <a:gd name="connsiteX39" fmla="*/ 55750 w 95891"/>
                    <a:gd name="connsiteY39" fmla="*/ 82194 h 144576"/>
                    <a:gd name="connsiteX40" fmla="*/ 74648 w 95891"/>
                    <a:gd name="connsiteY40" fmla="*/ 91779 h 144576"/>
                    <a:gd name="connsiteX41" fmla="*/ 62930 w 95891"/>
                    <a:gd name="connsiteY41" fmla="*/ 109288 h 1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891" h="144576">
                      <a:moveTo>
                        <a:pt x="94900" y="83955"/>
                      </a:moveTo>
                      <a:cubicBezTo>
                        <a:pt x="93410" y="78334"/>
                        <a:pt x="91039" y="73863"/>
                        <a:pt x="87483" y="70443"/>
                      </a:cubicBezTo>
                      <a:lnTo>
                        <a:pt x="87517" y="70409"/>
                      </a:lnTo>
                      <a:lnTo>
                        <a:pt x="82911" y="65803"/>
                      </a:lnTo>
                      <a:lnTo>
                        <a:pt x="81794" y="66379"/>
                      </a:lnTo>
                      <a:cubicBezTo>
                        <a:pt x="75224" y="62958"/>
                        <a:pt x="66012" y="61468"/>
                        <a:pt x="53210" y="61807"/>
                      </a:cubicBezTo>
                      <a:lnTo>
                        <a:pt x="50399" y="61841"/>
                      </a:lnTo>
                      <a:lnTo>
                        <a:pt x="43389" y="35391"/>
                      </a:lnTo>
                      <a:cubicBezTo>
                        <a:pt x="51178" y="34917"/>
                        <a:pt x="59577" y="36745"/>
                        <a:pt x="67502" y="41487"/>
                      </a:cubicBezTo>
                      <a:lnTo>
                        <a:pt x="76307" y="24926"/>
                      </a:lnTo>
                      <a:lnTo>
                        <a:pt x="71803" y="20422"/>
                      </a:lnTo>
                      <a:lnTo>
                        <a:pt x="70550" y="21979"/>
                      </a:lnTo>
                      <a:cubicBezTo>
                        <a:pt x="60627" y="17475"/>
                        <a:pt x="49857" y="16019"/>
                        <a:pt x="38681" y="17645"/>
                      </a:cubicBezTo>
                      <a:lnTo>
                        <a:pt x="35193" y="4504"/>
                      </a:lnTo>
                      <a:lnTo>
                        <a:pt x="30689" y="0"/>
                      </a:lnTo>
                      <a:lnTo>
                        <a:pt x="23543" y="7586"/>
                      </a:lnTo>
                      <a:lnTo>
                        <a:pt x="26964" y="20557"/>
                      </a:lnTo>
                      <a:cubicBezTo>
                        <a:pt x="5763" y="28109"/>
                        <a:pt x="-3212" y="44704"/>
                        <a:pt x="1022" y="60655"/>
                      </a:cubicBezTo>
                      <a:cubicBezTo>
                        <a:pt x="1699" y="63195"/>
                        <a:pt x="2613" y="65566"/>
                        <a:pt x="3799" y="67699"/>
                      </a:cubicBezTo>
                      <a:lnTo>
                        <a:pt x="3257" y="68715"/>
                      </a:lnTo>
                      <a:lnTo>
                        <a:pt x="7355" y="72779"/>
                      </a:lnTo>
                      <a:lnTo>
                        <a:pt x="7355" y="72779"/>
                      </a:lnTo>
                      <a:cubicBezTo>
                        <a:pt x="13620" y="79654"/>
                        <a:pt x="23882" y="83278"/>
                        <a:pt x="39223" y="82906"/>
                      </a:cubicBezTo>
                      <a:lnTo>
                        <a:pt x="43389" y="82669"/>
                      </a:lnTo>
                      <a:lnTo>
                        <a:pt x="51178" y="112065"/>
                      </a:lnTo>
                      <a:cubicBezTo>
                        <a:pt x="41255" y="113115"/>
                        <a:pt x="31874" y="110846"/>
                        <a:pt x="22933" y="106341"/>
                      </a:cubicBezTo>
                      <a:lnTo>
                        <a:pt x="10200" y="118601"/>
                      </a:lnTo>
                      <a:lnTo>
                        <a:pt x="14704" y="123105"/>
                      </a:lnTo>
                      <a:cubicBezTo>
                        <a:pt x="26388" y="129337"/>
                        <a:pt x="40205" y="131809"/>
                        <a:pt x="55683" y="129134"/>
                      </a:cubicBezTo>
                      <a:lnTo>
                        <a:pt x="55276" y="140073"/>
                      </a:lnTo>
                      <a:lnTo>
                        <a:pt x="59780" y="144577"/>
                      </a:lnTo>
                      <a:lnTo>
                        <a:pt x="71430" y="141495"/>
                      </a:lnTo>
                      <a:lnTo>
                        <a:pt x="67299" y="125882"/>
                      </a:lnTo>
                      <a:cubicBezTo>
                        <a:pt x="88669" y="118127"/>
                        <a:pt x="99337" y="100719"/>
                        <a:pt x="94900" y="83955"/>
                      </a:cubicBezTo>
                      <a:close/>
                      <a:moveTo>
                        <a:pt x="21274" y="53509"/>
                      </a:moveTo>
                      <a:cubicBezTo>
                        <a:pt x="19547" y="46939"/>
                        <a:pt x="23069" y="41080"/>
                        <a:pt x="31536" y="37795"/>
                      </a:cubicBezTo>
                      <a:lnTo>
                        <a:pt x="38004" y="62281"/>
                      </a:lnTo>
                      <a:cubicBezTo>
                        <a:pt x="28521" y="62315"/>
                        <a:pt x="22967" y="59910"/>
                        <a:pt x="21274" y="53509"/>
                      </a:cubicBezTo>
                      <a:close/>
                      <a:moveTo>
                        <a:pt x="62930" y="109288"/>
                      </a:moveTo>
                      <a:lnTo>
                        <a:pt x="55750" y="82194"/>
                      </a:lnTo>
                      <a:cubicBezTo>
                        <a:pt x="67265" y="82499"/>
                        <a:pt x="72684" y="84396"/>
                        <a:pt x="74648" y="91779"/>
                      </a:cubicBezTo>
                      <a:cubicBezTo>
                        <a:pt x="76510" y="98857"/>
                        <a:pt x="72277" y="105427"/>
                        <a:pt x="62930" y="109288"/>
                      </a:cubicBezTo>
                      <a:close/>
                    </a:path>
                  </a:pathLst>
                </a:custGeom>
                <a:solidFill>
                  <a:srgbClr val="F89F09"/>
                </a:solidFill>
                <a:ln w="3371"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C416C6C-64A8-D12A-A393-8DA58B43B16C}"/>
                    </a:ext>
                  </a:extLst>
                </p:cNvPr>
                <p:cNvSpPr/>
                <p:nvPr/>
              </p:nvSpPr>
              <p:spPr>
                <a:xfrm>
                  <a:off x="1295021" y="4198633"/>
                  <a:ext cx="95923" cy="140106"/>
                </a:xfrm>
                <a:custGeom>
                  <a:avLst/>
                  <a:gdLst>
                    <a:gd name="connsiteX0" fmla="*/ 55716 w 95923"/>
                    <a:gd name="connsiteY0" fmla="*/ 124595 h 140106"/>
                    <a:gd name="connsiteX1" fmla="*/ 14738 w 95923"/>
                    <a:gd name="connsiteY1" fmla="*/ 118567 h 140106"/>
                    <a:gd name="connsiteX2" fmla="*/ 22967 w 95923"/>
                    <a:gd name="connsiteY2" fmla="*/ 101803 h 140106"/>
                    <a:gd name="connsiteX3" fmla="*/ 51212 w 95923"/>
                    <a:gd name="connsiteY3" fmla="*/ 107527 h 140106"/>
                    <a:gd name="connsiteX4" fmla="*/ 43423 w 95923"/>
                    <a:gd name="connsiteY4" fmla="*/ 78130 h 140106"/>
                    <a:gd name="connsiteX5" fmla="*/ 39257 w 95923"/>
                    <a:gd name="connsiteY5" fmla="*/ 78367 h 140106"/>
                    <a:gd name="connsiteX6" fmla="*/ 1022 w 95923"/>
                    <a:gd name="connsiteY6" fmla="*/ 56151 h 140106"/>
                    <a:gd name="connsiteX7" fmla="*/ 26964 w 95923"/>
                    <a:gd name="connsiteY7" fmla="*/ 16053 h 140106"/>
                    <a:gd name="connsiteX8" fmla="*/ 23543 w 95923"/>
                    <a:gd name="connsiteY8" fmla="*/ 3082 h 140106"/>
                    <a:gd name="connsiteX9" fmla="*/ 35193 w 95923"/>
                    <a:gd name="connsiteY9" fmla="*/ 0 h 140106"/>
                    <a:gd name="connsiteX10" fmla="*/ 38681 w 95923"/>
                    <a:gd name="connsiteY10" fmla="*/ 13140 h 140106"/>
                    <a:gd name="connsiteX11" fmla="*/ 76307 w 95923"/>
                    <a:gd name="connsiteY11" fmla="*/ 20422 h 140106"/>
                    <a:gd name="connsiteX12" fmla="*/ 67502 w 95923"/>
                    <a:gd name="connsiteY12" fmla="*/ 36982 h 140106"/>
                    <a:gd name="connsiteX13" fmla="*/ 43389 w 95923"/>
                    <a:gd name="connsiteY13" fmla="*/ 30886 h 140106"/>
                    <a:gd name="connsiteX14" fmla="*/ 50399 w 95923"/>
                    <a:gd name="connsiteY14" fmla="*/ 57336 h 140106"/>
                    <a:gd name="connsiteX15" fmla="*/ 53210 w 95923"/>
                    <a:gd name="connsiteY15" fmla="*/ 57302 h 140106"/>
                    <a:gd name="connsiteX16" fmla="*/ 94934 w 95923"/>
                    <a:gd name="connsiteY16" fmla="*/ 79485 h 140106"/>
                    <a:gd name="connsiteX17" fmla="*/ 67366 w 95923"/>
                    <a:gd name="connsiteY17" fmla="*/ 121412 h 140106"/>
                    <a:gd name="connsiteX18" fmla="*/ 71498 w 95923"/>
                    <a:gd name="connsiteY18" fmla="*/ 137025 h 140106"/>
                    <a:gd name="connsiteX19" fmla="*/ 59848 w 95923"/>
                    <a:gd name="connsiteY19" fmla="*/ 140106 h 140106"/>
                    <a:gd name="connsiteX20" fmla="*/ 55716 w 95923"/>
                    <a:gd name="connsiteY20" fmla="*/ 124595 h 140106"/>
                    <a:gd name="connsiteX21" fmla="*/ 38004 w 95923"/>
                    <a:gd name="connsiteY21" fmla="*/ 57743 h 140106"/>
                    <a:gd name="connsiteX22" fmla="*/ 31536 w 95923"/>
                    <a:gd name="connsiteY22" fmla="*/ 33257 h 140106"/>
                    <a:gd name="connsiteX23" fmla="*/ 21274 w 95923"/>
                    <a:gd name="connsiteY23" fmla="*/ 48971 h 140106"/>
                    <a:gd name="connsiteX24" fmla="*/ 38004 w 95923"/>
                    <a:gd name="connsiteY24" fmla="*/ 57743 h 140106"/>
                    <a:gd name="connsiteX25" fmla="*/ 55750 w 95923"/>
                    <a:gd name="connsiteY25" fmla="*/ 77656 h 140106"/>
                    <a:gd name="connsiteX26" fmla="*/ 62930 w 95923"/>
                    <a:gd name="connsiteY26" fmla="*/ 104750 h 140106"/>
                    <a:gd name="connsiteX27" fmla="*/ 74648 w 95923"/>
                    <a:gd name="connsiteY27" fmla="*/ 87241 h 140106"/>
                    <a:gd name="connsiteX28" fmla="*/ 55750 w 95923"/>
                    <a:gd name="connsiteY28" fmla="*/ 77656 h 14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923" h="140106">
                      <a:moveTo>
                        <a:pt x="55716" y="124595"/>
                      </a:moveTo>
                      <a:cubicBezTo>
                        <a:pt x="40239" y="127271"/>
                        <a:pt x="26422" y="124799"/>
                        <a:pt x="14738" y="118567"/>
                      </a:cubicBezTo>
                      <a:lnTo>
                        <a:pt x="22967" y="101803"/>
                      </a:lnTo>
                      <a:cubicBezTo>
                        <a:pt x="31908" y="106307"/>
                        <a:pt x="41289" y="108577"/>
                        <a:pt x="51212" y="107527"/>
                      </a:cubicBezTo>
                      <a:lnTo>
                        <a:pt x="43423" y="78130"/>
                      </a:lnTo>
                      <a:lnTo>
                        <a:pt x="39257" y="78367"/>
                      </a:lnTo>
                      <a:cubicBezTo>
                        <a:pt x="16533" y="78909"/>
                        <a:pt x="4883" y="70747"/>
                        <a:pt x="1022" y="56151"/>
                      </a:cubicBezTo>
                      <a:cubicBezTo>
                        <a:pt x="-3212" y="40200"/>
                        <a:pt x="5763" y="23605"/>
                        <a:pt x="26964" y="16053"/>
                      </a:cubicBezTo>
                      <a:lnTo>
                        <a:pt x="23543" y="3082"/>
                      </a:lnTo>
                      <a:lnTo>
                        <a:pt x="35193" y="0"/>
                      </a:lnTo>
                      <a:lnTo>
                        <a:pt x="38681" y="13140"/>
                      </a:lnTo>
                      <a:cubicBezTo>
                        <a:pt x="52059" y="11176"/>
                        <a:pt x="64826" y="13614"/>
                        <a:pt x="76307" y="20422"/>
                      </a:cubicBezTo>
                      <a:lnTo>
                        <a:pt x="67502" y="36982"/>
                      </a:lnTo>
                      <a:cubicBezTo>
                        <a:pt x="59577" y="32241"/>
                        <a:pt x="51178" y="30412"/>
                        <a:pt x="43389" y="30886"/>
                      </a:cubicBezTo>
                      <a:lnTo>
                        <a:pt x="50399" y="57336"/>
                      </a:lnTo>
                      <a:lnTo>
                        <a:pt x="53210" y="57302"/>
                      </a:lnTo>
                      <a:cubicBezTo>
                        <a:pt x="79592" y="56659"/>
                        <a:pt x="90734" y="63534"/>
                        <a:pt x="94934" y="79485"/>
                      </a:cubicBezTo>
                      <a:cubicBezTo>
                        <a:pt x="99371" y="96249"/>
                        <a:pt x="88669" y="113657"/>
                        <a:pt x="67366" y="121412"/>
                      </a:cubicBezTo>
                      <a:lnTo>
                        <a:pt x="71498" y="137025"/>
                      </a:lnTo>
                      <a:lnTo>
                        <a:pt x="59848" y="140106"/>
                      </a:lnTo>
                      <a:lnTo>
                        <a:pt x="55716" y="124595"/>
                      </a:lnTo>
                      <a:close/>
                      <a:moveTo>
                        <a:pt x="38004" y="57743"/>
                      </a:moveTo>
                      <a:lnTo>
                        <a:pt x="31536" y="33257"/>
                      </a:lnTo>
                      <a:cubicBezTo>
                        <a:pt x="23103" y="36542"/>
                        <a:pt x="19547" y="42401"/>
                        <a:pt x="21274" y="48971"/>
                      </a:cubicBezTo>
                      <a:cubicBezTo>
                        <a:pt x="22967" y="55372"/>
                        <a:pt x="28521" y="57777"/>
                        <a:pt x="38004" y="57743"/>
                      </a:cubicBezTo>
                      <a:close/>
                      <a:moveTo>
                        <a:pt x="55750" y="77656"/>
                      </a:moveTo>
                      <a:lnTo>
                        <a:pt x="62930" y="104750"/>
                      </a:lnTo>
                      <a:cubicBezTo>
                        <a:pt x="72277" y="100855"/>
                        <a:pt x="76511" y="94285"/>
                        <a:pt x="74648" y="87241"/>
                      </a:cubicBezTo>
                      <a:cubicBezTo>
                        <a:pt x="72684" y="79858"/>
                        <a:pt x="67265" y="77927"/>
                        <a:pt x="55750" y="77656"/>
                      </a:cubicBezTo>
                      <a:close/>
                    </a:path>
                  </a:pathLst>
                </a:custGeom>
                <a:solidFill>
                  <a:srgbClr val="F9D466"/>
                </a:solidFill>
                <a:ln w="3371" cap="flat">
                  <a:noFill/>
                  <a:prstDash val="solid"/>
                  <a:miter/>
                </a:ln>
              </p:spPr>
              <p:txBody>
                <a:bodyPr rtlCol="0" anchor="ctr"/>
                <a:lstStyle/>
                <a:p>
                  <a:endParaRPr lang="en-US"/>
                </a:p>
              </p:txBody>
            </p:sp>
          </p:grpSp>
        </p:grpSp>
        <p:grpSp>
          <p:nvGrpSpPr>
            <p:cNvPr id="255" name="Graphic 232">
              <a:extLst>
                <a:ext uri="{FF2B5EF4-FFF2-40B4-BE49-F238E27FC236}">
                  <a16:creationId xmlns:a16="http://schemas.microsoft.com/office/drawing/2014/main" id="{36A429F3-469A-004E-2A72-58BD1F92095B}"/>
                </a:ext>
              </a:extLst>
            </p:cNvPr>
            <p:cNvGrpSpPr/>
            <p:nvPr/>
          </p:nvGrpSpPr>
          <p:grpSpPr>
            <a:xfrm>
              <a:off x="1031781" y="4375512"/>
              <a:ext cx="496756" cy="556232"/>
              <a:chOff x="1031781" y="4375512"/>
              <a:chExt cx="496756" cy="556232"/>
            </a:xfrm>
          </p:grpSpPr>
          <p:sp>
            <p:nvSpPr>
              <p:cNvPr id="256" name="Freeform: Shape 255">
                <a:extLst>
                  <a:ext uri="{FF2B5EF4-FFF2-40B4-BE49-F238E27FC236}">
                    <a16:creationId xmlns:a16="http://schemas.microsoft.com/office/drawing/2014/main" id="{CBCBFEE9-AD7E-40C5-AEDF-F960B392066F}"/>
                  </a:ext>
                </a:extLst>
              </p:cNvPr>
              <p:cNvSpPr/>
              <p:nvPr/>
            </p:nvSpPr>
            <p:spPr>
              <a:xfrm>
                <a:off x="1031781" y="4509591"/>
                <a:ext cx="222910" cy="92377"/>
              </a:xfrm>
              <a:custGeom>
                <a:avLst/>
                <a:gdLst>
                  <a:gd name="connsiteX0" fmla="*/ 0 w 222910"/>
                  <a:gd name="connsiteY0" fmla="*/ 88974 h 92377"/>
                  <a:gd name="connsiteX1" fmla="*/ 136042 w 222910"/>
                  <a:gd name="connsiteY1" fmla="*/ 80473 h 92377"/>
                  <a:gd name="connsiteX2" fmla="*/ 222910 w 222910"/>
                  <a:gd name="connsiteY2" fmla="*/ 33398 h 92377"/>
                  <a:gd name="connsiteX3" fmla="*/ 111455 w 222910"/>
                  <a:gd name="connsiteY3" fmla="*/ 3054 h 92377"/>
                  <a:gd name="connsiteX4" fmla="*/ 0 w 222910"/>
                  <a:gd name="connsiteY4" fmla="*/ 88974 h 92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0" h="92377">
                    <a:moveTo>
                      <a:pt x="0" y="88974"/>
                    </a:moveTo>
                    <a:cubicBezTo>
                      <a:pt x="0" y="88974"/>
                      <a:pt x="43586" y="100759"/>
                      <a:pt x="136042" y="80473"/>
                    </a:cubicBezTo>
                    <a:cubicBezTo>
                      <a:pt x="207162" y="64860"/>
                      <a:pt x="222910" y="33398"/>
                      <a:pt x="222910" y="33398"/>
                    </a:cubicBezTo>
                    <a:cubicBezTo>
                      <a:pt x="222910" y="33398"/>
                      <a:pt x="189619" y="-11983"/>
                      <a:pt x="111455" y="3054"/>
                    </a:cubicBezTo>
                    <a:cubicBezTo>
                      <a:pt x="33291" y="18057"/>
                      <a:pt x="0" y="88974"/>
                      <a:pt x="0" y="88974"/>
                    </a:cubicBezTo>
                    <a:close/>
                  </a:path>
                </a:pathLst>
              </a:custGeom>
              <a:solidFill>
                <a:srgbClr val="00BED5"/>
              </a:solidFill>
              <a:ln w="3371"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81A3A65-EFCB-2BDD-9C2C-572BB46B26D6}"/>
                  </a:ext>
                </a:extLst>
              </p:cNvPr>
              <p:cNvSpPr/>
              <p:nvPr/>
            </p:nvSpPr>
            <p:spPr>
              <a:xfrm>
                <a:off x="1370143" y="4636660"/>
                <a:ext cx="158394" cy="81569"/>
              </a:xfrm>
              <a:custGeom>
                <a:avLst/>
                <a:gdLst>
                  <a:gd name="connsiteX0" fmla="*/ 158394 w 158394"/>
                  <a:gd name="connsiteY0" fmla="*/ 81352 h 81569"/>
                  <a:gd name="connsiteX1" fmla="*/ 58928 w 158394"/>
                  <a:gd name="connsiteY1" fmla="*/ 60083 h 81569"/>
                  <a:gd name="connsiteX2" fmla="*/ 0 w 158394"/>
                  <a:gd name="connsiteY2" fmla="*/ 24049 h 81569"/>
                  <a:gd name="connsiteX3" fmla="*/ 85615 w 158394"/>
                  <a:gd name="connsiteY3" fmla="*/ 5660 h 81569"/>
                  <a:gd name="connsiteX4" fmla="*/ 158394 w 158394"/>
                  <a:gd name="connsiteY4" fmla="*/ 81352 h 81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94" h="81569">
                    <a:moveTo>
                      <a:pt x="158394" y="81352"/>
                    </a:moveTo>
                    <a:cubicBezTo>
                      <a:pt x="158394" y="81352"/>
                      <a:pt x="124934" y="85246"/>
                      <a:pt x="58928" y="60083"/>
                    </a:cubicBezTo>
                    <a:cubicBezTo>
                      <a:pt x="8162" y="40712"/>
                      <a:pt x="0" y="24049"/>
                      <a:pt x="0" y="24049"/>
                    </a:cubicBezTo>
                    <a:cubicBezTo>
                      <a:pt x="0" y="24049"/>
                      <a:pt x="29566" y="-14051"/>
                      <a:pt x="85615" y="5660"/>
                    </a:cubicBezTo>
                    <a:cubicBezTo>
                      <a:pt x="141664" y="25370"/>
                      <a:pt x="158394" y="81352"/>
                      <a:pt x="158394" y="81352"/>
                    </a:cubicBezTo>
                    <a:close/>
                  </a:path>
                </a:pathLst>
              </a:custGeom>
              <a:solidFill>
                <a:srgbClr val="00BED5"/>
              </a:solidFill>
              <a:ln w="3371"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FEC3AEE-AB64-ED90-AC07-82D4936F4D8C}"/>
                  </a:ext>
                </a:extLst>
              </p:cNvPr>
              <p:cNvSpPr/>
              <p:nvPr/>
            </p:nvSpPr>
            <p:spPr>
              <a:xfrm>
                <a:off x="1321477" y="4375512"/>
                <a:ext cx="119718" cy="65159"/>
              </a:xfrm>
              <a:custGeom>
                <a:avLst/>
                <a:gdLst>
                  <a:gd name="connsiteX0" fmla="*/ 119719 w 119718"/>
                  <a:gd name="connsiteY0" fmla="*/ 10335 h 65159"/>
                  <a:gd name="connsiteX1" fmla="*/ 78740 w 119718"/>
                  <a:gd name="connsiteY1" fmla="*/ 50467 h 65159"/>
                  <a:gd name="connsiteX2" fmla="*/ 78638 w 119718"/>
                  <a:gd name="connsiteY2" fmla="*/ 50908 h 65159"/>
                  <a:gd name="connsiteX3" fmla="*/ 67158 w 119718"/>
                  <a:gd name="connsiteY3" fmla="*/ 65098 h 65159"/>
                  <a:gd name="connsiteX4" fmla="*/ 54796 w 119718"/>
                  <a:gd name="connsiteY4" fmla="*/ 57715 h 65159"/>
                  <a:gd name="connsiteX5" fmla="*/ 53713 w 119718"/>
                  <a:gd name="connsiteY5" fmla="*/ 56021 h 65159"/>
                  <a:gd name="connsiteX6" fmla="*/ 0 w 119718"/>
                  <a:gd name="connsiteY6" fmla="*/ 40951 h 65159"/>
                  <a:gd name="connsiteX7" fmla="*/ 44670 w 119718"/>
                  <a:gd name="connsiteY7" fmla="*/ 13756 h 65159"/>
                  <a:gd name="connsiteX8" fmla="*/ 59233 w 119718"/>
                  <a:gd name="connsiteY8" fmla="*/ 18125 h 65159"/>
                  <a:gd name="connsiteX9" fmla="*/ 65938 w 119718"/>
                  <a:gd name="connsiteY9" fmla="*/ 8066 h 65159"/>
                  <a:gd name="connsiteX10" fmla="*/ 119719 w 119718"/>
                  <a:gd name="connsiteY10" fmla="*/ 10335 h 6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718" h="65159">
                    <a:moveTo>
                      <a:pt x="119719" y="10335"/>
                    </a:moveTo>
                    <a:cubicBezTo>
                      <a:pt x="108949" y="8202"/>
                      <a:pt x="84294" y="27438"/>
                      <a:pt x="78740" y="50467"/>
                    </a:cubicBezTo>
                    <a:cubicBezTo>
                      <a:pt x="78706" y="50603"/>
                      <a:pt x="78638" y="50772"/>
                      <a:pt x="78638" y="50908"/>
                    </a:cubicBezTo>
                    <a:cubicBezTo>
                      <a:pt x="76911" y="58697"/>
                      <a:pt x="73829" y="64488"/>
                      <a:pt x="67158" y="65098"/>
                    </a:cubicBezTo>
                    <a:cubicBezTo>
                      <a:pt x="61366" y="65640"/>
                      <a:pt x="57980" y="62558"/>
                      <a:pt x="54796" y="57715"/>
                    </a:cubicBezTo>
                    <a:cubicBezTo>
                      <a:pt x="54458" y="57139"/>
                      <a:pt x="54119" y="56563"/>
                      <a:pt x="53713" y="56021"/>
                    </a:cubicBezTo>
                    <a:cubicBezTo>
                      <a:pt x="39353" y="34279"/>
                      <a:pt x="8433" y="34211"/>
                      <a:pt x="0" y="40951"/>
                    </a:cubicBezTo>
                    <a:cubicBezTo>
                      <a:pt x="2100" y="26862"/>
                      <a:pt x="24452" y="12367"/>
                      <a:pt x="44670" y="13756"/>
                    </a:cubicBezTo>
                    <a:cubicBezTo>
                      <a:pt x="49784" y="14128"/>
                      <a:pt x="54796" y="15483"/>
                      <a:pt x="59233" y="18125"/>
                    </a:cubicBezTo>
                    <a:cubicBezTo>
                      <a:pt x="60486" y="14027"/>
                      <a:pt x="62857" y="10708"/>
                      <a:pt x="65938" y="8066"/>
                    </a:cubicBezTo>
                    <a:cubicBezTo>
                      <a:pt x="80433" y="-4295"/>
                      <a:pt x="111083" y="-1586"/>
                      <a:pt x="119719" y="10335"/>
                    </a:cubicBezTo>
                    <a:close/>
                  </a:path>
                </a:pathLst>
              </a:custGeom>
              <a:solidFill>
                <a:srgbClr val="00BED5"/>
              </a:solidFill>
              <a:ln w="3371"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8DE375F7-A21C-568F-0575-A11B61EA17B4}"/>
                  </a:ext>
                </a:extLst>
              </p:cNvPr>
              <p:cNvSpPr/>
              <p:nvPr/>
            </p:nvSpPr>
            <p:spPr>
              <a:xfrm>
                <a:off x="1092640" y="4386830"/>
                <a:ext cx="394275" cy="530290"/>
              </a:xfrm>
              <a:custGeom>
                <a:avLst/>
                <a:gdLst>
                  <a:gd name="connsiteX0" fmla="*/ 342087 w 394275"/>
                  <a:gd name="connsiteY0" fmla="*/ 276352 h 530290"/>
                  <a:gd name="connsiteX1" fmla="*/ 254982 w 394275"/>
                  <a:gd name="connsiteY1" fmla="*/ 276352 h 530290"/>
                  <a:gd name="connsiteX2" fmla="*/ 221928 w 394275"/>
                  <a:gd name="connsiteY2" fmla="*/ 290068 h 530290"/>
                  <a:gd name="connsiteX3" fmla="*/ 287460 w 394275"/>
                  <a:gd name="connsiteY3" fmla="*/ 157006 h 530290"/>
                  <a:gd name="connsiteX4" fmla="*/ 303005 w 394275"/>
                  <a:gd name="connsiteY4" fmla="*/ 50055 h 530290"/>
                  <a:gd name="connsiteX5" fmla="*/ 302971 w 394275"/>
                  <a:gd name="connsiteY5" fmla="*/ 50089 h 530290"/>
                  <a:gd name="connsiteX6" fmla="*/ 304868 w 394275"/>
                  <a:gd name="connsiteY6" fmla="*/ 25027 h 530290"/>
                  <a:gd name="connsiteX7" fmla="*/ 320582 w 394275"/>
                  <a:gd name="connsiteY7" fmla="*/ 0 h 530290"/>
                  <a:gd name="connsiteX8" fmla="*/ 295080 w 394275"/>
                  <a:gd name="connsiteY8" fmla="*/ 41487 h 530290"/>
                  <a:gd name="connsiteX9" fmla="*/ 266361 w 394275"/>
                  <a:gd name="connsiteY9" fmla="*/ 17069 h 530290"/>
                  <a:gd name="connsiteX10" fmla="*/ 250038 w 394275"/>
                  <a:gd name="connsiteY10" fmla="*/ 17780 h 530290"/>
                  <a:gd name="connsiteX11" fmla="*/ 265853 w 394275"/>
                  <a:gd name="connsiteY11" fmla="*/ 19575 h 530290"/>
                  <a:gd name="connsiteX12" fmla="*/ 288409 w 394275"/>
                  <a:gd name="connsiteY12" fmla="*/ 51952 h 530290"/>
                  <a:gd name="connsiteX13" fmla="*/ 288375 w 394275"/>
                  <a:gd name="connsiteY13" fmla="*/ 51952 h 530290"/>
                  <a:gd name="connsiteX14" fmla="*/ 270595 w 394275"/>
                  <a:gd name="connsiteY14" fmla="*/ 145390 h 530290"/>
                  <a:gd name="connsiteX15" fmla="*/ 218305 w 394275"/>
                  <a:gd name="connsiteY15" fmla="*/ 234798 h 530290"/>
                  <a:gd name="connsiteX16" fmla="*/ 168419 w 394275"/>
                  <a:gd name="connsiteY16" fmla="*/ 154263 h 530290"/>
                  <a:gd name="connsiteX17" fmla="*/ 110236 w 394275"/>
                  <a:gd name="connsiteY17" fmla="*/ 150808 h 530290"/>
                  <a:gd name="connsiteX18" fmla="*/ 0 w 394275"/>
                  <a:gd name="connsiteY18" fmla="*/ 180713 h 530290"/>
                  <a:gd name="connsiteX19" fmla="*/ 73355 w 394275"/>
                  <a:gd name="connsiteY19" fmla="*/ 161442 h 530290"/>
                  <a:gd name="connsiteX20" fmla="*/ 147896 w 394275"/>
                  <a:gd name="connsiteY20" fmla="*/ 157886 h 530290"/>
                  <a:gd name="connsiteX21" fmla="*/ 198425 w 394275"/>
                  <a:gd name="connsiteY21" fmla="*/ 268597 h 530290"/>
                  <a:gd name="connsiteX22" fmla="*/ 159309 w 394275"/>
                  <a:gd name="connsiteY22" fmla="*/ 373888 h 530290"/>
                  <a:gd name="connsiteX23" fmla="*/ 178545 w 394275"/>
                  <a:gd name="connsiteY23" fmla="*/ 523477 h 530290"/>
                  <a:gd name="connsiteX24" fmla="*/ 230971 w 394275"/>
                  <a:gd name="connsiteY24" fmla="*/ 523477 h 530290"/>
                  <a:gd name="connsiteX25" fmla="*/ 196359 w 394275"/>
                  <a:gd name="connsiteY25" fmla="*/ 372398 h 530290"/>
                  <a:gd name="connsiteX26" fmla="*/ 215290 w 394275"/>
                  <a:gd name="connsiteY26" fmla="*/ 306392 h 530290"/>
                  <a:gd name="connsiteX27" fmla="*/ 257454 w 394275"/>
                  <a:gd name="connsiteY27" fmla="*/ 283566 h 530290"/>
                  <a:gd name="connsiteX28" fmla="*/ 341207 w 394275"/>
                  <a:gd name="connsiteY28" fmla="*/ 279332 h 530290"/>
                  <a:gd name="connsiteX29" fmla="*/ 394276 w 394275"/>
                  <a:gd name="connsiteY29" fmla="*/ 301650 h 530290"/>
                  <a:gd name="connsiteX30" fmla="*/ 342087 w 394275"/>
                  <a:gd name="connsiteY30" fmla="*/ 276352 h 53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275" h="530290">
                    <a:moveTo>
                      <a:pt x="342087" y="276352"/>
                    </a:moveTo>
                    <a:cubicBezTo>
                      <a:pt x="314249" y="267411"/>
                      <a:pt x="282922" y="266395"/>
                      <a:pt x="254982" y="276352"/>
                    </a:cubicBezTo>
                    <a:cubicBezTo>
                      <a:pt x="244890" y="279671"/>
                      <a:pt x="233070" y="284141"/>
                      <a:pt x="221928" y="290068"/>
                    </a:cubicBezTo>
                    <a:cubicBezTo>
                      <a:pt x="243332" y="239776"/>
                      <a:pt x="271001" y="195919"/>
                      <a:pt x="287460" y="157006"/>
                    </a:cubicBezTo>
                    <a:cubicBezTo>
                      <a:pt x="302023" y="122597"/>
                      <a:pt x="305545" y="85615"/>
                      <a:pt x="303005" y="50055"/>
                    </a:cubicBezTo>
                    <a:cubicBezTo>
                      <a:pt x="303005" y="50055"/>
                      <a:pt x="302971" y="50089"/>
                      <a:pt x="302971" y="50089"/>
                    </a:cubicBezTo>
                    <a:cubicBezTo>
                      <a:pt x="302734" y="41656"/>
                      <a:pt x="303141" y="33223"/>
                      <a:pt x="304868" y="25027"/>
                    </a:cubicBezTo>
                    <a:cubicBezTo>
                      <a:pt x="307001" y="15206"/>
                      <a:pt x="311302" y="5080"/>
                      <a:pt x="320582" y="0"/>
                    </a:cubicBezTo>
                    <a:cubicBezTo>
                      <a:pt x="304394" y="6570"/>
                      <a:pt x="298196" y="24519"/>
                      <a:pt x="295080" y="41487"/>
                    </a:cubicBezTo>
                    <a:cubicBezTo>
                      <a:pt x="289932" y="29024"/>
                      <a:pt x="280585" y="18085"/>
                      <a:pt x="266361" y="17069"/>
                    </a:cubicBezTo>
                    <a:cubicBezTo>
                      <a:pt x="260841" y="16425"/>
                      <a:pt x="255355" y="16866"/>
                      <a:pt x="250038" y="17780"/>
                    </a:cubicBezTo>
                    <a:cubicBezTo>
                      <a:pt x="255422" y="17712"/>
                      <a:pt x="260841" y="18153"/>
                      <a:pt x="265853" y="19575"/>
                    </a:cubicBezTo>
                    <a:cubicBezTo>
                      <a:pt x="280890" y="23097"/>
                      <a:pt x="287054" y="37897"/>
                      <a:pt x="288409" y="51952"/>
                    </a:cubicBezTo>
                    <a:cubicBezTo>
                      <a:pt x="288409" y="51952"/>
                      <a:pt x="288409" y="51952"/>
                      <a:pt x="288375" y="51952"/>
                    </a:cubicBezTo>
                    <a:cubicBezTo>
                      <a:pt x="288544" y="83922"/>
                      <a:pt x="283769" y="116264"/>
                      <a:pt x="270595" y="145390"/>
                    </a:cubicBezTo>
                    <a:cubicBezTo>
                      <a:pt x="257014" y="175362"/>
                      <a:pt x="237507" y="203776"/>
                      <a:pt x="218305" y="234798"/>
                    </a:cubicBezTo>
                    <a:cubicBezTo>
                      <a:pt x="218101" y="201405"/>
                      <a:pt x="202116" y="165473"/>
                      <a:pt x="168419" y="154263"/>
                    </a:cubicBezTo>
                    <a:cubicBezTo>
                      <a:pt x="149657" y="148031"/>
                      <a:pt x="129405" y="148709"/>
                      <a:pt x="110236" y="150808"/>
                    </a:cubicBezTo>
                    <a:cubicBezTo>
                      <a:pt x="72305" y="155550"/>
                      <a:pt x="35425" y="166827"/>
                      <a:pt x="0" y="180713"/>
                    </a:cubicBezTo>
                    <a:cubicBezTo>
                      <a:pt x="23978" y="172551"/>
                      <a:pt x="48531" y="166048"/>
                      <a:pt x="73355" y="161442"/>
                    </a:cubicBezTo>
                    <a:cubicBezTo>
                      <a:pt x="97841" y="157141"/>
                      <a:pt x="123342" y="154127"/>
                      <a:pt x="147896" y="157886"/>
                    </a:cubicBezTo>
                    <a:cubicBezTo>
                      <a:pt x="203166" y="165439"/>
                      <a:pt x="211531" y="223452"/>
                      <a:pt x="198425" y="268597"/>
                    </a:cubicBezTo>
                    <a:cubicBezTo>
                      <a:pt x="181695" y="299178"/>
                      <a:pt x="167064" y="333180"/>
                      <a:pt x="159309" y="373888"/>
                    </a:cubicBezTo>
                    <a:cubicBezTo>
                      <a:pt x="144509" y="451409"/>
                      <a:pt x="175666" y="520361"/>
                      <a:pt x="178545" y="523477"/>
                    </a:cubicBezTo>
                    <a:cubicBezTo>
                      <a:pt x="187452" y="533095"/>
                      <a:pt x="225586" y="532012"/>
                      <a:pt x="230971" y="523477"/>
                    </a:cubicBezTo>
                    <a:cubicBezTo>
                      <a:pt x="235983" y="515586"/>
                      <a:pt x="178545" y="470476"/>
                      <a:pt x="196359" y="372398"/>
                    </a:cubicBezTo>
                    <a:cubicBezTo>
                      <a:pt x="200558" y="349233"/>
                      <a:pt x="207264" y="327287"/>
                      <a:pt x="215290" y="306392"/>
                    </a:cubicBezTo>
                    <a:cubicBezTo>
                      <a:pt x="227618" y="296367"/>
                      <a:pt x="242790" y="289391"/>
                      <a:pt x="257454" y="283566"/>
                    </a:cubicBezTo>
                    <a:cubicBezTo>
                      <a:pt x="284040" y="272423"/>
                      <a:pt x="313368" y="272119"/>
                      <a:pt x="341207" y="279332"/>
                    </a:cubicBezTo>
                    <a:cubicBezTo>
                      <a:pt x="359766" y="284107"/>
                      <a:pt x="377783" y="291558"/>
                      <a:pt x="394276" y="301650"/>
                    </a:cubicBezTo>
                    <a:cubicBezTo>
                      <a:pt x="378392" y="290610"/>
                      <a:pt x="360680" y="282177"/>
                      <a:pt x="342087" y="276352"/>
                    </a:cubicBezTo>
                    <a:close/>
                  </a:path>
                </a:pathLst>
              </a:custGeom>
              <a:solidFill>
                <a:srgbClr val="009CBD"/>
              </a:solidFill>
              <a:ln w="337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680EB4E-63DC-B6D6-6B2D-FEC95ED16CBA}"/>
                  </a:ext>
                </a:extLst>
              </p:cNvPr>
              <p:cNvSpPr/>
              <p:nvPr/>
            </p:nvSpPr>
            <p:spPr>
              <a:xfrm>
                <a:off x="1259738" y="4890630"/>
                <a:ext cx="89238" cy="41114"/>
              </a:xfrm>
              <a:custGeom>
                <a:avLst/>
                <a:gdLst>
                  <a:gd name="connsiteX0" fmla="*/ 68648 w 89238"/>
                  <a:gd name="connsiteY0" fmla="*/ 0 h 41114"/>
                  <a:gd name="connsiteX1" fmla="*/ 48734 w 89238"/>
                  <a:gd name="connsiteY1" fmla="*/ 15545 h 41114"/>
                  <a:gd name="connsiteX2" fmla="*/ 37253 w 89238"/>
                  <a:gd name="connsiteY2" fmla="*/ 9618 h 41114"/>
                  <a:gd name="connsiteX3" fmla="*/ 27059 w 89238"/>
                  <a:gd name="connsiteY3" fmla="*/ 13987 h 41114"/>
                  <a:gd name="connsiteX4" fmla="*/ 13953 w 89238"/>
                  <a:gd name="connsiteY4" fmla="*/ 4640 h 41114"/>
                  <a:gd name="connsiteX5" fmla="*/ 0 w 89238"/>
                  <a:gd name="connsiteY5" fmla="*/ 18593 h 41114"/>
                  <a:gd name="connsiteX6" fmla="*/ 13953 w 89238"/>
                  <a:gd name="connsiteY6" fmla="*/ 32546 h 41114"/>
                  <a:gd name="connsiteX7" fmla="*/ 23876 w 89238"/>
                  <a:gd name="connsiteY7" fmla="*/ 28380 h 41114"/>
                  <a:gd name="connsiteX8" fmla="*/ 37253 w 89238"/>
                  <a:gd name="connsiteY8" fmla="*/ 37998 h 41114"/>
                  <a:gd name="connsiteX9" fmla="*/ 50224 w 89238"/>
                  <a:gd name="connsiteY9" fmla="*/ 29566 h 41114"/>
                  <a:gd name="connsiteX10" fmla="*/ 68682 w 89238"/>
                  <a:gd name="connsiteY10" fmla="*/ 41114 h 41114"/>
                  <a:gd name="connsiteX11" fmla="*/ 89239 w 89238"/>
                  <a:gd name="connsiteY11" fmla="*/ 20557 h 41114"/>
                  <a:gd name="connsiteX12" fmla="*/ 68648 w 89238"/>
                  <a:gd name="connsiteY12" fmla="*/ 0 h 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38" h="41114">
                    <a:moveTo>
                      <a:pt x="68648" y="0"/>
                    </a:moveTo>
                    <a:cubicBezTo>
                      <a:pt x="59030" y="0"/>
                      <a:pt x="50969" y="6604"/>
                      <a:pt x="48734" y="15545"/>
                    </a:cubicBezTo>
                    <a:cubicBezTo>
                      <a:pt x="46160" y="11955"/>
                      <a:pt x="41995" y="9618"/>
                      <a:pt x="37253" y="9618"/>
                    </a:cubicBezTo>
                    <a:cubicBezTo>
                      <a:pt x="33223" y="9618"/>
                      <a:pt x="29633" y="11311"/>
                      <a:pt x="27059" y="13987"/>
                    </a:cubicBezTo>
                    <a:cubicBezTo>
                      <a:pt x="25129" y="8568"/>
                      <a:pt x="20015" y="4640"/>
                      <a:pt x="13953" y="4640"/>
                    </a:cubicBezTo>
                    <a:cubicBezTo>
                      <a:pt x="6231" y="4640"/>
                      <a:pt x="0" y="10905"/>
                      <a:pt x="0" y="18593"/>
                    </a:cubicBezTo>
                    <a:cubicBezTo>
                      <a:pt x="0" y="26281"/>
                      <a:pt x="6265" y="32546"/>
                      <a:pt x="13953" y="32546"/>
                    </a:cubicBezTo>
                    <a:cubicBezTo>
                      <a:pt x="17848" y="32546"/>
                      <a:pt x="21370" y="30954"/>
                      <a:pt x="23876" y="28380"/>
                    </a:cubicBezTo>
                    <a:cubicBezTo>
                      <a:pt x="25773" y="33968"/>
                      <a:pt x="31022" y="37998"/>
                      <a:pt x="37253" y="37998"/>
                    </a:cubicBezTo>
                    <a:cubicBezTo>
                      <a:pt x="43045" y="37998"/>
                      <a:pt x="47989" y="34544"/>
                      <a:pt x="50224" y="29566"/>
                    </a:cubicBezTo>
                    <a:cubicBezTo>
                      <a:pt x="53577" y="36407"/>
                      <a:pt x="60554" y="41114"/>
                      <a:pt x="68682" y="41114"/>
                    </a:cubicBezTo>
                    <a:cubicBezTo>
                      <a:pt x="80027" y="41114"/>
                      <a:pt x="89239" y="31902"/>
                      <a:pt x="89239" y="20557"/>
                    </a:cubicBezTo>
                    <a:cubicBezTo>
                      <a:pt x="89205" y="9212"/>
                      <a:pt x="79993" y="0"/>
                      <a:pt x="68648" y="0"/>
                    </a:cubicBezTo>
                    <a:close/>
                  </a:path>
                </a:pathLst>
              </a:custGeom>
              <a:solidFill>
                <a:srgbClr val="002677"/>
              </a:solidFill>
              <a:ln w="337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686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365C41A-D877-CD59-E3C5-F29C482796BA}"/>
              </a:ext>
            </a:extLst>
          </p:cNvPr>
          <p:cNvSpPr txBox="1"/>
          <p:nvPr/>
        </p:nvSpPr>
        <p:spPr>
          <a:xfrm>
            <a:off x="457200" y="571501"/>
            <a:ext cx="3886200" cy="381000"/>
          </a:xfrm>
          <a:prstGeom prst="rect">
            <a:avLst/>
          </a:prstGeom>
        </p:spPr>
        <p:txBody>
          <a:bodyPr vert="horz" wrap="square" lIns="0" tIns="0" rIns="0" bIns="0" rtlCol="0" anchor="t" anchorCtr="0">
            <a:noAutofit/>
          </a:bodyPr>
          <a:lstStyle/>
          <a:p>
            <a:r>
              <a:rPr lang="en-US" sz="2800" b="1" dirty="0">
                <a:solidFill>
                  <a:schemeClr val="accent6"/>
                </a:solidFill>
              </a:rPr>
              <a:t>Contribute</a:t>
            </a:r>
          </a:p>
        </p:txBody>
      </p:sp>
      <p:sp>
        <p:nvSpPr>
          <p:cNvPr id="2" name="Rectangle 1">
            <a:extLst>
              <a:ext uri="{FF2B5EF4-FFF2-40B4-BE49-F238E27FC236}">
                <a16:creationId xmlns:a16="http://schemas.microsoft.com/office/drawing/2014/main" id="{90DF9DA0-FC26-F7F0-BCAD-2B3B408DF181}"/>
              </a:ext>
            </a:extLst>
          </p:cNvPr>
          <p:cNvSpPr/>
          <p:nvPr/>
        </p:nvSpPr>
        <p:spPr bwMode="gray">
          <a:xfrm>
            <a:off x="4648200" y="1456173"/>
            <a:ext cx="7543800" cy="376352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5" name="object 2">
            <a:extLst>
              <a:ext uri="{FF2B5EF4-FFF2-40B4-BE49-F238E27FC236}">
                <a16:creationId xmlns:a16="http://schemas.microsoft.com/office/drawing/2014/main" id="{57E01B0F-683E-3B43-4194-1170F64A1709}"/>
              </a:ext>
            </a:extLst>
          </p:cNvPr>
          <p:cNvSpPr txBox="1"/>
          <p:nvPr/>
        </p:nvSpPr>
        <p:spPr>
          <a:xfrm>
            <a:off x="5029200" y="1829236"/>
            <a:ext cx="6702425" cy="332680"/>
          </a:xfrm>
          <a:prstGeom prst="rect">
            <a:avLst/>
          </a:prstGeom>
        </p:spPr>
        <p:txBody>
          <a:bodyPr vert="horz" wrap="square" lIns="0" tIns="0" rIns="0" bIns="0" rtlCol="0" anchor="t" anchorCtr="0">
            <a:noAutofit/>
          </a:bodyPr>
          <a:lstStyle/>
          <a:p>
            <a:pPr marL="0" marR="0">
              <a:spcBef>
                <a:spcPts val="1200"/>
              </a:spcBef>
              <a:spcAft>
                <a:spcPts val="0"/>
              </a:spcAft>
            </a:pPr>
            <a:r>
              <a:rPr lang="en-US" sz="1600" b="1" dirty="0">
                <a:solidFill>
                  <a:schemeClr val="accent6"/>
                </a:solidFill>
                <a:effectLst/>
                <a:latin typeface="Arial" panose="020B0604020202020204" pitchFamily="34" charset="0"/>
                <a:ea typeface="Times New Roman" panose="02020603050405020304" pitchFamily="18" charset="0"/>
              </a:rPr>
              <a:t>HSA contribution summary </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C0BBF02-5B3D-2853-1D75-B3A67A3D31E0}"/>
              </a:ext>
            </a:extLst>
          </p:cNvPr>
          <p:cNvGraphicFramePr>
            <a:graphicFrameLocks noGrp="1"/>
          </p:cNvGraphicFramePr>
          <p:nvPr>
            <p:extLst>
              <p:ext uri="{D42A27DB-BD31-4B8C-83A1-F6EECF244321}">
                <p14:modId xmlns:p14="http://schemas.microsoft.com/office/powerpoint/2010/main" val="3864569309"/>
              </p:ext>
            </p:extLst>
          </p:nvPr>
        </p:nvGraphicFramePr>
        <p:xfrm>
          <a:off x="5032375" y="2273300"/>
          <a:ext cx="6673850" cy="2496312"/>
        </p:xfrm>
        <a:graphic>
          <a:graphicData uri="http://schemas.openxmlformats.org/drawingml/2006/table">
            <a:tbl>
              <a:tblPr firstRow="1" bandRow="1">
                <a:tableStyleId>{9D7B26C5-4107-4FEC-AEDC-1716B250A1EF}</a:tableStyleId>
              </a:tblPr>
              <a:tblGrid>
                <a:gridCol w="3684262">
                  <a:extLst>
                    <a:ext uri="{9D8B030D-6E8A-4147-A177-3AD203B41FA5}">
                      <a16:colId xmlns:a16="http://schemas.microsoft.com/office/drawing/2014/main" val="1308982349"/>
                    </a:ext>
                  </a:extLst>
                </a:gridCol>
                <a:gridCol w="1494794">
                  <a:extLst>
                    <a:ext uri="{9D8B030D-6E8A-4147-A177-3AD203B41FA5}">
                      <a16:colId xmlns:a16="http://schemas.microsoft.com/office/drawing/2014/main" val="242685310"/>
                    </a:ext>
                  </a:extLst>
                </a:gridCol>
                <a:gridCol w="1494794">
                  <a:extLst>
                    <a:ext uri="{9D8B030D-6E8A-4147-A177-3AD203B41FA5}">
                      <a16:colId xmlns:a16="http://schemas.microsoft.com/office/drawing/2014/main" val="579669791"/>
                    </a:ext>
                  </a:extLst>
                </a:gridCol>
              </a:tblGrid>
              <a:tr h="438516">
                <a:tc>
                  <a:txBody>
                    <a:bodyPr/>
                    <a:lstStyle/>
                    <a:p>
                      <a:pPr marL="0" algn="l" defTabSz="914400" rtl="0" eaLnBrk="1" latinLnBrk="0" hangingPunct="1">
                        <a:lnSpc>
                          <a:spcPct val="85000"/>
                        </a:lnSpc>
                      </a:pPr>
                      <a:r>
                        <a:rPr lang="en-US" sz="1400" b="1" kern="1200" dirty="0">
                          <a:solidFill>
                            <a:schemeClr val="accent6"/>
                          </a:solidFill>
                          <a:latin typeface="+mn-lt"/>
                          <a:ea typeface="+mn-ea"/>
                          <a:cs typeface="+mn-cs"/>
                        </a:rPr>
                        <a:t>IRS 2026 out-of-pocket costs</a:t>
                      </a:r>
                    </a:p>
                  </a:txBody>
                  <a:tcPr marL="0" marR="0" marT="91440" marB="91440" anchor="b">
                    <a:lnL>
                      <a:noFill/>
                    </a:lnL>
                    <a:lnR w="12700" cap="flat" cmpd="sng" algn="ctr">
                      <a:solidFill>
                        <a:schemeClr val="accent6"/>
                      </a:solidFill>
                      <a:prstDash val="solid"/>
                      <a:round/>
                      <a:headEnd type="none" w="med" len="med"/>
                      <a:tailEnd type="none" w="med" len="med"/>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85000"/>
                        </a:lnSpc>
                      </a:pPr>
                      <a:r>
                        <a:rPr lang="en-US" sz="1400" b="1" kern="1200" dirty="0">
                          <a:solidFill>
                            <a:schemeClr val="accent6"/>
                          </a:solidFill>
                          <a:latin typeface="+mn-lt"/>
                          <a:ea typeface="+mn-ea"/>
                          <a:cs typeface="+mn-cs"/>
                        </a:rPr>
                        <a:t>Individual </a:t>
                      </a:r>
                      <a:br>
                        <a:rPr lang="en-US" sz="1400" b="1" kern="1200" dirty="0">
                          <a:solidFill>
                            <a:schemeClr val="accent6"/>
                          </a:solidFill>
                          <a:latin typeface="+mn-lt"/>
                          <a:ea typeface="+mn-ea"/>
                          <a:cs typeface="+mn-cs"/>
                        </a:rPr>
                      </a:br>
                      <a:r>
                        <a:rPr lang="en-US" sz="1400" b="1" kern="1200" dirty="0">
                          <a:solidFill>
                            <a:schemeClr val="accent6"/>
                          </a:solidFill>
                          <a:latin typeface="+mn-lt"/>
                          <a:ea typeface="+mn-ea"/>
                          <a:cs typeface="+mn-cs"/>
                        </a:rPr>
                        <a:t>coverage</a:t>
                      </a:r>
                    </a:p>
                  </a:txBody>
                  <a:tcPr marL="0" marR="182880" marT="91440" marB="9144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85000"/>
                        </a:lnSpc>
                      </a:pPr>
                      <a:r>
                        <a:rPr lang="en-US" sz="1400" b="1" kern="1200" dirty="0">
                          <a:solidFill>
                            <a:schemeClr val="accent6"/>
                          </a:solidFill>
                          <a:latin typeface="+mn-lt"/>
                          <a:ea typeface="+mn-ea"/>
                          <a:cs typeface="+mn-cs"/>
                        </a:rPr>
                        <a:t>Family</a:t>
                      </a:r>
                      <a:br>
                        <a:rPr lang="en-US" sz="1400" b="1" kern="1200" dirty="0">
                          <a:solidFill>
                            <a:schemeClr val="accent6"/>
                          </a:solidFill>
                          <a:latin typeface="+mn-lt"/>
                          <a:ea typeface="+mn-ea"/>
                          <a:cs typeface="+mn-cs"/>
                        </a:rPr>
                      </a:br>
                      <a:r>
                        <a:rPr lang="en-US" sz="1400" b="1" kern="1200" dirty="0">
                          <a:solidFill>
                            <a:schemeClr val="accent6"/>
                          </a:solidFill>
                          <a:latin typeface="+mn-lt"/>
                          <a:ea typeface="+mn-ea"/>
                          <a:cs typeface="+mn-cs"/>
                        </a:rPr>
                        <a:t>coverage</a:t>
                      </a:r>
                    </a:p>
                  </a:txBody>
                  <a:tcPr marL="0" marR="182880" marT="91440" marB="91440" anchor="b">
                    <a:lnL w="12700" cap="flat" cmpd="sng" algn="ctr">
                      <a:solidFill>
                        <a:schemeClr val="accent6"/>
                      </a:solidFill>
                      <a:prstDash val="solid"/>
                      <a:round/>
                      <a:headEnd type="none" w="med" len="med"/>
                      <a:tailEnd type="none" w="med" len="med"/>
                    </a:lnL>
                    <a:lnR>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03502"/>
                  </a:ext>
                </a:extLst>
              </a:tr>
              <a:tr h="546375">
                <a:tc>
                  <a:txBody>
                    <a:bodyPr/>
                    <a:lstStyle/>
                    <a:p>
                      <a:pPr algn="l"/>
                      <a:r>
                        <a:rPr lang="en-US" sz="1400" b="0" dirty="0">
                          <a:solidFill>
                            <a:schemeClr val="accent6"/>
                          </a:solidFill>
                        </a:rPr>
                        <a:t>Maximum HSA contribution level</a:t>
                      </a:r>
                    </a:p>
                  </a:txBody>
                  <a:tcPr marL="0" marR="0" marT="182880" marB="182880">
                    <a:lnL>
                      <a:noFill/>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accent6"/>
                          </a:solidFill>
                        </a:rPr>
                        <a:t>$4,400</a:t>
                      </a:r>
                    </a:p>
                  </a:txBody>
                  <a:tcPr marL="0" marR="182880" marT="182880" marB="18288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$8,750</a:t>
                      </a:r>
                    </a:p>
                  </a:txBody>
                  <a:tcPr marL="0" marR="182880" marT="182880" marB="182880">
                    <a:lnL w="12700" cap="flat" cmpd="sng" algn="ctr">
                      <a:solidFill>
                        <a:schemeClr val="accent6"/>
                      </a:solid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096359"/>
                  </a:ext>
                </a:extLst>
              </a:tr>
              <a:tr h="747670">
                <a:tc>
                  <a:txBody>
                    <a:bodyPr/>
                    <a:lstStyle/>
                    <a:p>
                      <a:pPr algn="l"/>
                      <a:r>
                        <a:rPr lang="en-US" sz="1400" b="0" dirty="0">
                          <a:solidFill>
                            <a:schemeClr val="accent6"/>
                          </a:solidFill>
                        </a:rPr>
                        <a:t>Minimum deductible for qualifying high- deductible health plan (HDHP)</a:t>
                      </a:r>
                    </a:p>
                  </a:txBody>
                  <a:tcPr marL="0" marR="0" marT="182880" marB="182880">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accent6"/>
                          </a:solidFill>
                        </a:rPr>
                        <a:t>$1,700</a:t>
                      </a:r>
                    </a:p>
                  </a:txBody>
                  <a:tcPr marL="0" marR="182880" marT="182880" marB="18288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$3,400</a:t>
                      </a:r>
                    </a:p>
                  </a:txBody>
                  <a:tcPr marL="0" marR="182880" marT="182880" marB="182880">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246369"/>
                  </a:ext>
                </a:extLst>
              </a:tr>
              <a:tr h="546375">
                <a:tc>
                  <a:txBody>
                    <a:bodyPr/>
                    <a:lstStyle/>
                    <a:p>
                      <a:pPr algn="l"/>
                      <a:r>
                        <a:rPr lang="en-US" sz="1400" b="0" dirty="0">
                          <a:solidFill>
                            <a:schemeClr val="accent6"/>
                          </a:solidFill>
                        </a:rPr>
                        <a:t>Maximum out-of-pocket expenses for HDHP</a:t>
                      </a:r>
                    </a:p>
                  </a:txBody>
                  <a:tcPr marL="0" marR="0" marT="182880" marB="182880">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0" dirty="0">
                          <a:solidFill>
                            <a:schemeClr val="accent6"/>
                          </a:solidFill>
                        </a:rPr>
                        <a:t>$8,500</a:t>
                      </a:r>
                    </a:p>
                  </a:txBody>
                  <a:tcPr marL="0" marR="182880" marT="182880" marB="18288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$17,000</a:t>
                      </a:r>
                    </a:p>
                  </a:txBody>
                  <a:tcPr marL="0" marR="182880" marT="182880" marB="182880">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74189"/>
                  </a:ext>
                </a:extLst>
              </a:tr>
            </a:tbl>
          </a:graphicData>
        </a:graphic>
      </p:graphicFrame>
      <p:sp>
        <p:nvSpPr>
          <p:cNvPr id="10" name="object 2">
            <a:extLst>
              <a:ext uri="{FF2B5EF4-FFF2-40B4-BE49-F238E27FC236}">
                <a16:creationId xmlns:a16="http://schemas.microsoft.com/office/drawing/2014/main" id="{2F83B438-8D6D-6EDE-624F-12EBB733E96B}"/>
              </a:ext>
            </a:extLst>
          </p:cNvPr>
          <p:cNvSpPr txBox="1"/>
          <p:nvPr/>
        </p:nvSpPr>
        <p:spPr>
          <a:xfrm>
            <a:off x="457200" y="1818861"/>
            <a:ext cx="3886200" cy="3340514"/>
          </a:xfrm>
          <a:prstGeom prst="rect">
            <a:avLst/>
          </a:prstGeom>
        </p:spPr>
        <p:txBody>
          <a:bodyPr vert="horz" wrap="square" lIns="0" tIns="0" rIns="0" bIns="0" rtlCol="0" anchor="t" anchorCtr="0">
            <a:noAutofit/>
          </a:bodyPr>
          <a:lstStyle/>
          <a:p>
            <a:pPr marL="0" marR="0">
              <a:spcBef>
                <a:spcPts val="1200"/>
              </a:spcBef>
              <a:spcAft>
                <a:spcPts val="0"/>
              </a:spcAft>
            </a:pPr>
            <a:r>
              <a:rPr lang="en-US" sz="1600" b="1" dirty="0">
                <a:effectLst/>
                <a:latin typeface="Arial" panose="020B0604020202020204" pitchFamily="34" charset="0"/>
                <a:ea typeface="Times New Roman" panose="02020603050405020304" pitchFamily="18" charset="0"/>
              </a:rPr>
              <a:t>Things to consider when choosing </a:t>
            </a:r>
            <a:br>
              <a:rPr lang="en-US" sz="1600" b="1"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your contribution amount:</a:t>
            </a:r>
            <a:endParaRPr lang="en-US" sz="16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Do you have any ongoing prescriptions?</a:t>
            </a:r>
            <a:endParaRPr lang="en-US" sz="14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Do you have any planned procedures </a:t>
            </a:r>
            <a:br>
              <a:rPr lang="en-US" sz="1400"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or surgeries?</a:t>
            </a:r>
            <a:endParaRPr lang="en-US" sz="14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Is someone in your family getting braces?</a:t>
            </a:r>
            <a:endParaRPr lang="en-US" sz="14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How much is your health plan deductible?</a:t>
            </a:r>
            <a:endParaRPr lang="en-US" sz="14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Are you considering starting a family?</a:t>
            </a:r>
            <a:endParaRPr lang="en-US" sz="1400" dirty="0">
              <a:effectLst/>
              <a:latin typeface="Times New Roman" panose="02020603050405020304" pitchFamily="18" charset="0"/>
              <a:ea typeface="Times New Roman" panose="02020603050405020304" pitchFamily="18" charset="0"/>
            </a:endParaRPr>
          </a:p>
          <a:p>
            <a:pPr marL="174625" marR="0" indent="-174625">
              <a:spcBef>
                <a:spcPts val="180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When do you plan to retire?</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FD32C9-0294-8AC3-F02E-CACD720868DE}"/>
              </a:ext>
            </a:extLst>
          </p:cNvPr>
          <p:cNvSpPr/>
          <p:nvPr/>
        </p:nvSpPr>
        <p:spPr bwMode="gray">
          <a:xfrm>
            <a:off x="7073900" y="0"/>
            <a:ext cx="5118099" cy="601938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12" name="object 2">
            <a:extLst>
              <a:ext uri="{FF2B5EF4-FFF2-40B4-BE49-F238E27FC236}">
                <a16:creationId xmlns:a16="http://schemas.microsoft.com/office/drawing/2014/main" id="{B365C41A-D877-CD59-E3C5-F29C482796BA}"/>
              </a:ext>
            </a:extLst>
          </p:cNvPr>
          <p:cNvSpPr txBox="1"/>
          <p:nvPr/>
        </p:nvSpPr>
        <p:spPr>
          <a:xfrm>
            <a:off x="457200" y="546100"/>
            <a:ext cx="6458606" cy="4644135"/>
          </a:xfrm>
          <a:prstGeom prst="rect">
            <a:avLst/>
          </a:prstGeom>
        </p:spPr>
        <p:txBody>
          <a:bodyPr vert="horz" wrap="square" lIns="0" tIns="12700" rIns="0" bIns="0" rtlCol="0" anchor="t" anchorCtr="0">
            <a:noAutofit/>
          </a:bodyPr>
          <a:lstStyle/>
          <a:p>
            <a:pPr>
              <a:lnSpc>
                <a:spcPct val="110000"/>
              </a:lnSpc>
              <a:spcAft>
                <a:spcPts val="1200"/>
              </a:spcAft>
            </a:pPr>
            <a:r>
              <a:rPr lang="en-US" sz="2800" b="1" dirty="0">
                <a:solidFill>
                  <a:schemeClr val="accent6"/>
                </a:solidFill>
              </a:rPr>
              <a:t>Grow: Investing in your HSA</a:t>
            </a:r>
          </a:p>
          <a:p>
            <a:pPr>
              <a:lnSpc>
                <a:spcPct val="110000"/>
              </a:lnSpc>
              <a:spcAft>
                <a:spcPts val="1200"/>
              </a:spcAft>
            </a:pPr>
            <a:r>
              <a:rPr lang="en-US" sz="1600" kern="100" dirty="0"/>
              <a:t>Once you reach the investment threshold, there are options available for every type of investor:</a:t>
            </a:r>
          </a:p>
          <a:p>
            <a:pPr marL="342900" indent="-342900">
              <a:lnSpc>
                <a:spcPct val="110000"/>
              </a:lnSpc>
            </a:pPr>
            <a:r>
              <a:rPr lang="en-US" sz="1600" b="1" kern="100" dirty="0"/>
              <a:t>1.	Digitally managed investments – </a:t>
            </a:r>
            <a:r>
              <a:rPr lang="en-US" sz="1600" kern="100" dirty="0"/>
              <a:t>if you’re short on time </a:t>
            </a:r>
            <a:br>
              <a:rPr lang="en-US" sz="1600" kern="100" dirty="0"/>
            </a:br>
            <a:r>
              <a:rPr lang="en-US" sz="1600" kern="100" dirty="0"/>
              <a:t>or need help</a:t>
            </a:r>
          </a:p>
          <a:p>
            <a:pPr marL="514350" indent="-171450">
              <a:lnSpc>
                <a:spcPct val="110000"/>
              </a:lnSpc>
              <a:spcBef>
                <a:spcPts val="300"/>
              </a:spcBef>
              <a:buFont typeface="Arial" panose="020B0604020202020204" pitchFamily="34" charset="0"/>
              <a:buChar char="•"/>
            </a:pPr>
            <a:r>
              <a:rPr lang="en-US" sz="1600" kern="100" dirty="0"/>
              <a:t>Online investment support from Betterment</a:t>
            </a:r>
            <a:r>
              <a:rPr lang="en-US" sz="1200" kern="100" baseline="50000" dirty="0"/>
              <a:t>®</a:t>
            </a:r>
            <a:endParaRPr lang="en-US" sz="1600" kern="100" baseline="50000" dirty="0"/>
          </a:p>
          <a:p>
            <a:pPr marL="514350" indent="-171450">
              <a:lnSpc>
                <a:spcPct val="110000"/>
              </a:lnSpc>
              <a:spcBef>
                <a:spcPts val="300"/>
              </a:spcBef>
              <a:buFont typeface="Arial" panose="020B0604020202020204" pitchFamily="34" charset="0"/>
              <a:buChar char="•"/>
            </a:pPr>
            <a:r>
              <a:rPr lang="en-US" sz="1600" kern="100" dirty="0"/>
              <a:t>Brief questionnaire on goals, risk profile</a:t>
            </a:r>
          </a:p>
          <a:p>
            <a:pPr marL="514350" indent="-171450">
              <a:lnSpc>
                <a:spcPct val="110000"/>
              </a:lnSpc>
              <a:spcBef>
                <a:spcPts val="300"/>
              </a:spcBef>
              <a:buFont typeface="Arial" panose="020B0604020202020204" pitchFamily="34" charset="0"/>
              <a:buChar char="•"/>
            </a:pPr>
            <a:r>
              <a:rPr lang="en-US" sz="1600" kern="100" dirty="0"/>
              <a:t>Low-cost exchange traded funds (ETFs)</a:t>
            </a:r>
          </a:p>
          <a:p>
            <a:pPr marL="514350" indent="-171450">
              <a:lnSpc>
                <a:spcPct val="110000"/>
              </a:lnSpc>
              <a:spcBef>
                <a:spcPts val="300"/>
              </a:spcBef>
              <a:buFont typeface="Arial" panose="020B0604020202020204" pitchFamily="34" charset="0"/>
              <a:buChar char="•"/>
            </a:pPr>
            <a:r>
              <a:rPr lang="en-US" sz="1600" kern="100" dirty="0"/>
              <a:t>Auto-deposits and automated rebalancing</a:t>
            </a:r>
          </a:p>
          <a:p>
            <a:pPr marL="342900" marR="0" indent="-342900">
              <a:lnSpc>
                <a:spcPct val="110000"/>
              </a:lnSpc>
              <a:spcBef>
                <a:spcPts val="1200"/>
              </a:spcBef>
              <a:spcAft>
                <a:spcPts val="0"/>
              </a:spcAft>
            </a:pPr>
            <a:r>
              <a:rPr lang="en-US" sz="1600" b="1" kern="100" dirty="0">
                <a:effectLst/>
              </a:rPr>
              <a:t>2.	Mutual</a:t>
            </a:r>
            <a:r>
              <a:rPr lang="en-US" sz="1600" b="1" kern="100" spc="-10" dirty="0">
                <a:effectLst/>
              </a:rPr>
              <a:t> </a:t>
            </a:r>
            <a:r>
              <a:rPr lang="en-US" sz="1600" b="1" kern="100" dirty="0">
                <a:effectLst/>
              </a:rPr>
              <a:t>funds</a:t>
            </a:r>
            <a:r>
              <a:rPr lang="en-US" sz="1600" b="1" kern="100" spc="-15" dirty="0">
                <a:effectLst/>
              </a:rPr>
              <a:t> </a:t>
            </a:r>
            <a:r>
              <a:rPr lang="en-US" sz="1600" b="1" kern="100" dirty="0">
                <a:effectLst/>
              </a:rPr>
              <a:t>–</a:t>
            </a:r>
            <a:r>
              <a:rPr lang="en-US" sz="1600" b="1" kern="100" spc="-25" dirty="0">
                <a:effectLst/>
              </a:rPr>
              <a:t> </a:t>
            </a:r>
            <a:r>
              <a:rPr lang="en-US" sz="1600" kern="100" dirty="0">
                <a:effectLst/>
              </a:rPr>
              <a:t>if</a:t>
            </a:r>
            <a:r>
              <a:rPr lang="en-US" sz="1600" kern="100" spc="-15" dirty="0">
                <a:effectLst/>
              </a:rPr>
              <a:t> </a:t>
            </a:r>
            <a:r>
              <a:rPr lang="en-US" sz="1600" kern="100" dirty="0">
                <a:effectLst/>
              </a:rPr>
              <a:t>you’d</a:t>
            </a:r>
            <a:r>
              <a:rPr lang="en-US" sz="1600" kern="100" spc="-25" dirty="0">
                <a:effectLst/>
              </a:rPr>
              <a:t> </a:t>
            </a:r>
            <a:r>
              <a:rPr lang="en-US" sz="1600" kern="100" dirty="0">
                <a:effectLst/>
              </a:rPr>
              <a:t>like</a:t>
            </a:r>
            <a:r>
              <a:rPr lang="en-US" sz="1600" kern="100" spc="-35" dirty="0">
                <a:effectLst/>
              </a:rPr>
              <a:t> </a:t>
            </a:r>
            <a:r>
              <a:rPr lang="en-US" sz="1600" kern="100" dirty="0">
                <a:effectLst/>
              </a:rPr>
              <a:t>to</a:t>
            </a:r>
            <a:r>
              <a:rPr lang="en-US" sz="1600" kern="100" spc="-25" dirty="0">
                <a:effectLst/>
              </a:rPr>
              <a:t> </a:t>
            </a:r>
            <a:r>
              <a:rPr lang="en-US" sz="1600" kern="100" dirty="0">
                <a:effectLst/>
              </a:rPr>
              <a:t>choose</a:t>
            </a:r>
            <a:r>
              <a:rPr lang="en-US" sz="1600" kern="100" spc="-60" dirty="0">
                <a:effectLst/>
              </a:rPr>
              <a:t> </a:t>
            </a:r>
            <a:r>
              <a:rPr lang="en-US" sz="1600" kern="100" dirty="0">
                <a:effectLst/>
              </a:rPr>
              <a:t>from</a:t>
            </a:r>
            <a:r>
              <a:rPr lang="en-US" sz="1600" kern="100" spc="-50" dirty="0">
                <a:effectLst/>
              </a:rPr>
              <a:t> </a:t>
            </a:r>
            <a:r>
              <a:rPr lang="en-US" sz="1600" kern="100" dirty="0">
                <a:effectLst/>
              </a:rPr>
              <a:t>a preselected </a:t>
            </a:r>
            <a:br>
              <a:rPr lang="en-US" sz="1600" kern="100" dirty="0">
                <a:effectLst/>
              </a:rPr>
            </a:br>
            <a:r>
              <a:rPr lang="en-US" sz="1600" kern="100" dirty="0">
                <a:effectLst/>
              </a:rPr>
              <a:t>list of funds</a:t>
            </a:r>
          </a:p>
          <a:p>
            <a:pPr marL="514350" marR="0" indent="-171450">
              <a:lnSpc>
                <a:spcPct val="110000"/>
              </a:lnSpc>
              <a:spcBef>
                <a:spcPts val="300"/>
              </a:spcBef>
              <a:spcAft>
                <a:spcPts val="0"/>
              </a:spcAft>
              <a:buFont typeface="Arial" panose="020B0604020202020204" pitchFamily="34" charset="0"/>
              <a:buChar char="•"/>
            </a:pPr>
            <a:r>
              <a:rPr lang="en-US" sz="1600" kern="100" dirty="0"/>
              <a:t>A diverse variety of mutual funds</a:t>
            </a:r>
          </a:p>
          <a:p>
            <a:pPr marL="514350" marR="0" indent="-171450">
              <a:lnSpc>
                <a:spcPct val="110000"/>
              </a:lnSpc>
              <a:spcBef>
                <a:spcPts val="300"/>
              </a:spcBef>
              <a:spcAft>
                <a:spcPts val="0"/>
              </a:spcAft>
              <a:buFont typeface="Arial" panose="020B0604020202020204" pitchFamily="34" charset="0"/>
              <a:buChar char="•"/>
            </a:pPr>
            <a:r>
              <a:rPr lang="en-US" sz="1600" kern="100" dirty="0"/>
              <a:t>High Morningstar</a:t>
            </a:r>
            <a:r>
              <a:rPr lang="en-US" sz="1200" kern="100" baseline="50000" dirty="0"/>
              <a:t>®</a:t>
            </a:r>
            <a:r>
              <a:rPr lang="en-US" sz="1600" kern="100" dirty="0"/>
              <a:t> ratings</a:t>
            </a:r>
          </a:p>
          <a:p>
            <a:pPr marL="514350" marR="0" indent="-171450">
              <a:lnSpc>
                <a:spcPct val="110000"/>
              </a:lnSpc>
              <a:spcBef>
                <a:spcPts val="300"/>
              </a:spcBef>
              <a:spcAft>
                <a:spcPts val="0"/>
              </a:spcAft>
              <a:buFont typeface="Arial" panose="020B0604020202020204" pitchFamily="34" charset="0"/>
              <a:buChar char="•"/>
            </a:pPr>
            <a:r>
              <a:rPr lang="en-US" sz="1600" kern="100" dirty="0"/>
              <a:t>Low expense ratios </a:t>
            </a:r>
          </a:p>
        </p:txBody>
      </p:sp>
      <p:sp>
        <p:nvSpPr>
          <p:cNvPr id="4" name="TextBox 3">
            <a:extLst>
              <a:ext uri="{FF2B5EF4-FFF2-40B4-BE49-F238E27FC236}">
                <a16:creationId xmlns:a16="http://schemas.microsoft.com/office/drawing/2014/main" id="{935D1BD6-72E5-910D-0EF2-CB4767E24B3B}"/>
              </a:ext>
            </a:extLst>
          </p:cNvPr>
          <p:cNvSpPr txBox="1"/>
          <p:nvPr/>
        </p:nvSpPr>
        <p:spPr bwMode="gray">
          <a:xfrm>
            <a:off x="457200" y="5326380"/>
            <a:ext cx="6315075" cy="668020"/>
          </a:xfrm>
          <a:prstGeom prst="rect">
            <a:avLst/>
          </a:prstGeom>
          <a:noFill/>
        </p:spPr>
        <p:txBody>
          <a:bodyPr vert="horz" wrap="square" lIns="0" tIns="0" rIns="0" bIns="0" rtlCol="0" anchor="b" anchorCtr="0">
            <a:noAutofit/>
          </a:bodyPr>
          <a:lstStyle/>
          <a:p>
            <a:r>
              <a:rPr lang="en-US" sz="800" dirty="0"/>
              <a:t>*Hypothetical example for illustrative purposes only. Amounts will vary depending on your unique circumstances.</a:t>
            </a:r>
          </a:p>
          <a:p>
            <a:r>
              <a:rPr lang="en-US" sz="800" dirty="0"/>
              <a:t>Account holders must meet the minimum balance to begin investing, this amount may vary, check your online account or plan documents.</a:t>
            </a:r>
          </a:p>
          <a:p>
            <a:r>
              <a:rPr lang="en-US" sz="800" dirty="0"/>
              <a:t>Investments are not a deposit, not FDIC insured, not bank issued or guaranteed by Optum Financial or its subsidiaries, including Optum Bank, and are subject to risk including fluctuations in value and the possible loss of the principal amount invested. </a:t>
            </a:r>
          </a:p>
        </p:txBody>
      </p:sp>
      <p:graphicFrame>
        <p:nvGraphicFramePr>
          <p:cNvPr id="9" name="Table 8">
            <a:extLst>
              <a:ext uri="{FF2B5EF4-FFF2-40B4-BE49-F238E27FC236}">
                <a16:creationId xmlns:a16="http://schemas.microsoft.com/office/drawing/2014/main" id="{153F432C-F3D1-E198-ED67-F54A40E01D68}"/>
              </a:ext>
            </a:extLst>
          </p:cNvPr>
          <p:cNvGraphicFramePr>
            <a:graphicFrameLocks noGrp="1"/>
          </p:cNvGraphicFramePr>
          <p:nvPr>
            <p:extLst>
              <p:ext uri="{D42A27DB-BD31-4B8C-83A1-F6EECF244321}">
                <p14:modId xmlns:p14="http://schemas.microsoft.com/office/powerpoint/2010/main" val="217603717"/>
              </p:ext>
            </p:extLst>
          </p:nvPr>
        </p:nvGraphicFramePr>
        <p:xfrm>
          <a:off x="8067080" y="3919891"/>
          <a:ext cx="3094564" cy="1651310"/>
        </p:xfrm>
        <a:graphic>
          <a:graphicData uri="http://schemas.openxmlformats.org/drawingml/2006/table">
            <a:tbl>
              <a:tblPr firstRow="1" bandRow="1">
                <a:tableStyleId>{9D7B26C5-4107-4FEC-AEDC-1716B250A1EF}</a:tableStyleId>
              </a:tblPr>
              <a:tblGrid>
                <a:gridCol w="1070564">
                  <a:extLst>
                    <a:ext uri="{9D8B030D-6E8A-4147-A177-3AD203B41FA5}">
                      <a16:colId xmlns:a16="http://schemas.microsoft.com/office/drawing/2014/main" val="242685310"/>
                    </a:ext>
                  </a:extLst>
                </a:gridCol>
                <a:gridCol w="2024000">
                  <a:extLst>
                    <a:ext uri="{9D8B030D-6E8A-4147-A177-3AD203B41FA5}">
                      <a16:colId xmlns:a16="http://schemas.microsoft.com/office/drawing/2014/main" val="579669791"/>
                    </a:ext>
                  </a:extLst>
                </a:gridCol>
              </a:tblGrid>
              <a:tr h="330262">
                <a:tc>
                  <a:txBody>
                    <a:bodyPr/>
                    <a:lstStyle/>
                    <a:p>
                      <a:pPr algn="l"/>
                      <a:r>
                        <a:rPr lang="en-US" sz="1400" dirty="0">
                          <a:solidFill>
                            <a:schemeClr val="accent6"/>
                          </a:solidFill>
                        </a:rPr>
                        <a:t>Starting age</a:t>
                      </a:r>
                    </a:p>
                  </a:txBody>
                  <a:tcPr marL="0" marR="0" marT="0" marB="0" anchor="ctr">
                    <a:lnL>
                      <a:noFill/>
                    </a:lnL>
                    <a:lnR w="12700" cap="flat" cmpd="sng" algn="ctr">
                      <a:noFill/>
                      <a:prstDash val="solid"/>
                      <a:round/>
                      <a:headEnd type="none" w="med" len="med"/>
                      <a:tailEnd type="none" w="med" len="med"/>
                    </a:lnR>
                    <a:lnT w="127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HSA value at age 65* </a:t>
                      </a:r>
                    </a:p>
                  </a:txBody>
                  <a:tcPr marL="182880" marR="0" marT="0" marB="0" anchor="ctr">
                    <a:lnL w="12700" cap="flat" cmpd="sng" algn="ctr">
                      <a:noFill/>
                      <a:prstDash val="solid"/>
                      <a:round/>
                      <a:headEnd type="none" w="med" len="med"/>
                      <a:tailEnd type="none" w="med" len="med"/>
                    </a:lnL>
                    <a:lnR>
                      <a:noFill/>
                    </a:lnR>
                    <a:lnT w="127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03502"/>
                  </a:ext>
                </a:extLst>
              </a:tr>
              <a:tr h="330262">
                <a:tc>
                  <a:txBody>
                    <a:bodyPr/>
                    <a:lstStyle/>
                    <a:p>
                      <a:pPr algn="l"/>
                      <a:r>
                        <a:rPr lang="en-US" sz="1400" dirty="0">
                          <a:solidFill>
                            <a:schemeClr val="accent6"/>
                          </a:solidFill>
                        </a:rPr>
                        <a:t>25</a:t>
                      </a:r>
                    </a:p>
                  </a:txBody>
                  <a:tcPr marL="0" marR="0" marT="0" marB="0" anchor="ctr">
                    <a:lnL>
                      <a:noFill/>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$320,420</a:t>
                      </a:r>
                    </a:p>
                  </a:txBody>
                  <a:tcPr marL="182880" marR="0" marT="0" marB="0" anchor="ctr">
                    <a:lnL w="12700" cap="flat" cmpd="sng" algn="ctr">
                      <a:noFill/>
                      <a:prstDash val="solid"/>
                      <a:round/>
                      <a:headEnd type="none" w="med" len="med"/>
                      <a:tailEnd type="none" w="med" len="med"/>
                    </a:lnL>
                    <a:lnR>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096359"/>
                  </a:ext>
                </a:extLst>
              </a:tr>
              <a:tr h="330262">
                <a:tc>
                  <a:txBody>
                    <a:bodyPr/>
                    <a:lstStyle/>
                    <a:p>
                      <a:pPr algn="l"/>
                      <a:r>
                        <a:rPr lang="en-US" sz="1400" dirty="0">
                          <a:solidFill>
                            <a:schemeClr val="accent6"/>
                          </a:solidFill>
                        </a:rPr>
                        <a:t>35</a:t>
                      </a:r>
                    </a:p>
                  </a:txBody>
                  <a:tcPr marL="0" marR="0" marT="0" marB="0" anchor="ctr">
                    <a:lnL>
                      <a:noFill/>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$151,613</a:t>
                      </a:r>
                    </a:p>
                  </a:txBody>
                  <a:tcPr marL="182880" marR="0" marT="0" marB="0" anchor="ctr">
                    <a:lnL w="12700" cap="flat" cmpd="sng" algn="ctr">
                      <a:noFill/>
                      <a:prstDash val="solid"/>
                      <a:round/>
                      <a:headEnd type="none" w="med" len="med"/>
                      <a:tailEnd type="none" w="med" len="med"/>
                    </a:lnL>
                    <a:lnR>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246369"/>
                  </a:ext>
                </a:extLst>
              </a:tr>
              <a:tr h="330262">
                <a:tc>
                  <a:txBody>
                    <a:bodyPr/>
                    <a:lstStyle/>
                    <a:p>
                      <a:pPr algn="l"/>
                      <a:r>
                        <a:rPr lang="en-US" sz="1400" dirty="0">
                          <a:solidFill>
                            <a:schemeClr val="accent6"/>
                          </a:solidFill>
                        </a:rPr>
                        <a:t>45</a:t>
                      </a:r>
                    </a:p>
                  </a:txBody>
                  <a:tcPr marL="0" marR="0" marT="0" marB="0" anchor="ctr">
                    <a:lnL>
                      <a:noFill/>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dirty="0">
                          <a:solidFill>
                            <a:schemeClr val="accent6"/>
                          </a:solidFill>
                        </a:rPr>
                        <a:t>$65,799</a:t>
                      </a:r>
                    </a:p>
                  </a:txBody>
                  <a:tcPr marL="182880" marR="0" marT="0" marB="0" anchor="ctr">
                    <a:lnL w="12700" cap="flat" cmpd="sng" algn="ctr">
                      <a:noFill/>
                      <a:prstDash val="solid"/>
                      <a:round/>
                      <a:headEnd type="none" w="med" len="med"/>
                      <a:tailEnd type="none" w="med" len="med"/>
                    </a:lnL>
                    <a:lnR>
                      <a:noFill/>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74189"/>
                  </a:ext>
                </a:extLst>
              </a:tr>
              <a:tr h="330262">
                <a:tc>
                  <a:txBody>
                    <a:bodyPr/>
                    <a:lstStyle/>
                    <a:p>
                      <a:pPr algn="l"/>
                      <a:r>
                        <a:rPr lang="en-US" sz="1400" dirty="0">
                          <a:solidFill>
                            <a:schemeClr val="accent6"/>
                          </a:solidFill>
                        </a:rPr>
                        <a:t>55</a:t>
                      </a:r>
                    </a:p>
                  </a:txBody>
                  <a:tcPr marL="0" marR="0" marT="0" marB="0" anchor="ctr">
                    <a:lnL>
                      <a:noFill/>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400" dirty="0">
                          <a:solidFill>
                            <a:schemeClr val="accent6"/>
                          </a:solidFill>
                        </a:rPr>
                        <a:t>$22,176</a:t>
                      </a:r>
                    </a:p>
                  </a:txBody>
                  <a:tcPr marL="182880" marR="0" marT="0" marB="0" anchor="ctr">
                    <a:lnL w="12700" cap="flat" cmpd="sng" algn="ctr">
                      <a:noFill/>
                      <a:prstDash val="solid"/>
                      <a:round/>
                      <a:headEnd type="none" w="med" len="med"/>
                      <a:tailEnd type="none" w="med" len="med"/>
                    </a:lnL>
                    <a:lnR>
                      <a:noFill/>
                    </a:lnR>
                    <a:lnT w="635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873964"/>
                  </a:ext>
                </a:extLst>
              </a:tr>
            </a:tbl>
          </a:graphicData>
        </a:graphic>
      </p:graphicFrame>
      <p:grpSp>
        <p:nvGrpSpPr>
          <p:cNvPr id="3" name="Group 2">
            <a:extLst>
              <a:ext uri="{FF2B5EF4-FFF2-40B4-BE49-F238E27FC236}">
                <a16:creationId xmlns:a16="http://schemas.microsoft.com/office/drawing/2014/main" id="{7A1EE529-7EE4-E0DF-3E91-4DA92D730C56}"/>
              </a:ext>
            </a:extLst>
          </p:cNvPr>
          <p:cNvGrpSpPr/>
          <p:nvPr/>
        </p:nvGrpSpPr>
        <p:grpSpPr>
          <a:xfrm>
            <a:off x="7520215" y="302281"/>
            <a:ext cx="4285388" cy="2235906"/>
            <a:chOff x="7520215" y="215194"/>
            <a:chExt cx="4285388" cy="2235906"/>
          </a:xfrm>
        </p:grpSpPr>
        <p:pic>
          <p:nvPicPr>
            <p:cNvPr id="8" name="Graphic 7">
              <a:extLst>
                <a:ext uri="{FF2B5EF4-FFF2-40B4-BE49-F238E27FC236}">
                  <a16:creationId xmlns:a16="http://schemas.microsoft.com/office/drawing/2014/main" id="{6DB176B2-CD0B-D2F5-0FF4-84E27CEB0A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3289" y="215194"/>
              <a:ext cx="2012314" cy="2235906"/>
            </a:xfrm>
            <a:prstGeom prst="rect">
              <a:avLst/>
            </a:prstGeom>
          </p:spPr>
        </p:pic>
        <p:sp>
          <p:nvSpPr>
            <p:cNvPr id="10" name="TextBox 9">
              <a:extLst>
                <a:ext uri="{FF2B5EF4-FFF2-40B4-BE49-F238E27FC236}">
                  <a16:creationId xmlns:a16="http://schemas.microsoft.com/office/drawing/2014/main" id="{73581EA3-3F6E-1C86-C326-DFD61C778447}"/>
                </a:ext>
              </a:extLst>
            </p:cNvPr>
            <p:cNvSpPr txBox="1"/>
            <p:nvPr/>
          </p:nvSpPr>
          <p:spPr bwMode="gray">
            <a:xfrm>
              <a:off x="7520215" y="1184728"/>
              <a:ext cx="2984500" cy="890814"/>
            </a:xfrm>
            <a:prstGeom prst="rect">
              <a:avLst/>
            </a:prstGeom>
            <a:noFill/>
          </p:spPr>
          <p:txBody>
            <a:bodyPr vert="horz" wrap="square" lIns="0" tIns="0" rIns="0" bIns="0" rtlCol="0" anchor="t" anchorCtr="0">
              <a:noAutofit/>
            </a:bodyPr>
            <a:lstStyle/>
            <a:p>
              <a:r>
                <a:rPr lang="en-US" b="1" kern="0" dirty="0">
                  <a:solidFill>
                    <a:schemeClr val="accent6"/>
                  </a:solidFill>
                  <a:latin typeface="Arial" panose="020B0604020202020204" pitchFamily="34" charset="0"/>
                </a:rPr>
                <a:t>The earlier you start investing, the greater potential you have</a:t>
              </a:r>
            </a:p>
          </p:txBody>
        </p:sp>
      </p:grpSp>
      <p:sp>
        <p:nvSpPr>
          <p:cNvPr id="11" name="TextBox 10">
            <a:extLst>
              <a:ext uri="{FF2B5EF4-FFF2-40B4-BE49-F238E27FC236}">
                <a16:creationId xmlns:a16="http://schemas.microsoft.com/office/drawing/2014/main" id="{01FF2C63-BFE7-76C4-E7BF-CE36E45B1A0D}"/>
              </a:ext>
            </a:extLst>
          </p:cNvPr>
          <p:cNvSpPr txBox="1"/>
          <p:nvPr/>
        </p:nvSpPr>
        <p:spPr bwMode="gray">
          <a:xfrm>
            <a:off x="7505702" y="2444841"/>
            <a:ext cx="4225924" cy="1189990"/>
          </a:xfrm>
          <a:prstGeom prst="rect">
            <a:avLst/>
          </a:prstGeom>
          <a:noFill/>
        </p:spPr>
        <p:txBody>
          <a:bodyPr vert="horz" wrap="square" lIns="0" tIns="0" rIns="0" bIns="0" rtlCol="0" anchor="t" anchorCtr="0">
            <a:noAutofit/>
          </a:bodyPr>
          <a:lstStyle/>
          <a:p>
            <a:pPr>
              <a:lnSpc>
                <a:spcPct val="110000"/>
              </a:lnSpc>
              <a:spcBef>
                <a:spcPts val="1200"/>
              </a:spcBef>
            </a:pPr>
            <a:r>
              <a:rPr lang="en-US" sz="1400" kern="0" dirty="0">
                <a:solidFill>
                  <a:schemeClr val="accent6"/>
                </a:solidFill>
                <a:effectLst/>
                <a:latin typeface="Arial" panose="020B0604020202020204" pitchFamily="34" charset="0"/>
                <a:ea typeface="Times New Roman" panose="02020603050405020304" pitchFamily="18" charset="0"/>
              </a:rPr>
              <a:t>Let’s say you contribute $3,000/year to your HSA until you retire at 65. Assuming you use $1,500/year for medical expenses, earn 7% a year in interest and investments, and reinvest all earnings, your savings can really add up. </a:t>
            </a:r>
            <a:endParaRPr lang="en-US" sz="1400" b="1" i="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03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0">
            <a:extLst>
              <a:ext uri="{FF2B5EF4-FFF2-40B4-BE49-F238E27FC236}">
                <a16:creationId xmlns:a16="http://schemas.microsoft.com/office/drawing/2014/main" id="{4A48D9AA-0150-6A6D-D681-856820C84A79}"/>
              </a:ext>
            </a:extLst>
          </p:cNvPr>
          <p:cNvSpPr txBox="1">
            <a:spLocks/>
          </p:cNvSpPr>
          <p:nvPr/>
        </p:nvSpPr>
        <p:spPr>
          <a:xfrm>
            <a:off x="457200" y="597001"/>
            <a:ext cx="1184275" cy="304699"/>
          </a:xfrm>
          <a:prstGeom prst="rect">
            <a:avLst/>
          </a:prstGeom>
          <a:ln>
            <a:noFill/>
          </a:ln>
        </p:spPr>
        <p:txBody>
          <a:bodyPr lIns="0" tIns="0" rIns="0" bIns="0"/>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sz="2800" dirty="0"/>
              <a:t>Spend</a:t>
            </a:r>
          </a:p>
        </p:txBody>
      </p:sp>
      <p:sp>
        <p:nvSpPr>
          <p:cNvPr id="8" name="object 2">
            <a:extLst>
              <a:ext uri="{FF2B5EF4-FFF2-40B4-BE49-F238E27FC236}">
                <a16:creationId xmlns:a16="http://schemas.microsoft.com/office/drawing/2014/main" id="{A126125B-A4B3-1F0A-4AF9-F4A87C81C64A}"/>
              </a:ext>
            </a:extLst>
          </p:cNvPr>
          <p:cNvSpPr txBox="1"/>
          <p:nvPr/>
        </p:nvSpPr>
        <p:spPr>
          <a:xfrm>
            <a:off x="457200" y="1386433"/>
            <a:ext cx="4648200" cy="268288"/>
          </a:xfrm>
          <a:prstGeom prst="rect">
            <a:avLst/>
          </a:prstGeom>
          <a:ln>
            <a:noFill/>
          </a:ln>
        </p:spPr>
        <p:txBody>
          <a:bodyPr vert="horz" wrap="square" lIns="0" tIns="12700" rIns="0" bIns="0" rtlCol="0" anchor="t" anchorCtr="0">
            <a:noAutofit/>
          </a:bodyPr>
          <a:lstStyle/>
          <a:p>
            <a:pPr marL="0" marR="0">
              <a:spcBef>
                <a:spcPts val="0"/>
              </a:spcBef>
              <a:spcAft>
                <a:spcPts val="0"/>
              </a:spcAft>
            </a:pPr>
            <a:r>
              <a:rPr lang="en-US" sz="1600" kern="0" dirty="0">
                <a:effectLst/>
                <a:latin typeface="Arial" panose="020B0604020202020204" pitchFamily="34" charset="0"/>
                <a:ea typeface="Times New Roman" panose="02020603050405020304" pitchFamily="18" charset="0"/>
              </a:rPr>
              <a:t>Examples of HSA-qualified medical expenses:</a:t>
            </a:r>
            <a:r>
              <a:rPr lang="en-US" sz="1600" dirty="0">
                <a:effectLst/>
                <a:latin typeface="Arial" panose="020B0604020202020204" pitchFamily="34" charset="0"/>
                <a:ea typeface="Times New Roman" panose="02020603050405020304" pitchFamily="18" charset="0"/>
              </a:rPr>
              <a:t> </a:t>
            </a:r>
            <a:endParaRPr lang="en-US" sz="1600" kern="100" dirty="0"/>
          </a:p>
        </p:txBody>
      </p:sp>
      <p:grpSp>
        <p:nvGrpSpPr>
          <p:cNvPr id="65" name="Group 64">
            <a:extLst>
              <a:ext uri="{FF2B5EF4-FFF2-40B4-BE49-F238E27FC236}">
                <a16:creationId xmlns:a16="http://schemas.microsoft.com/office/drawing/2014/main" id="{7B3327FA-B2DA-BCA1-FE43-3A4088573C45}"/>
              </a:ext>
            </a:extLst>
          </p:cNvPr>
          <p:cNvGrpSpPr/>
          <p:nvPr/>
        </p:nvGrpSpPr>
        <p:grpSpPr>
          <a:xfrm>
            <a:off x="440531" y="2714915"/>
            <a:ext cx="2264569" cy="660400"/>
            <a:chOff x="440531" y="2502324"/>
            <a:chExt cx="2264569" cy="660400"/>
          </a:xfrm>
        </p:grpSpPr>
        <p:sp>
          <p:nvSpPr>
            <p:cNvPr id="7" name="object 2">
              <a:extLst>
                <a:ext uri="{FF2B5EF4-FFF2-40B4-BE49-F238E27FC236}">
                  <a16:creationId xmlns:a16="http://schemas.microsoft.com/office/drawing/2014/main" id="{25EC4ECF-EF12-7CEF-ACD6-13EBD2C0034D}"/>
                </a:ext>
              </a:extLst>
            </p:cNvPr>
            <p:cNvSpPr txBox="1"/>
            <p:nvPr/>
          </p:nvSpPr>
          <p:spPr>
            <a:xfrm>
              <a:off x="1066800" y="2502324"/>
              <a:ext cx="16383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Chiropractic care</a:t>
              </a:r>
            </a:p>
          </p:txBody>
        </p:sp>
        <p:pic>
          <p:nvPicPr>
            <p:cNvPr id="31" name="Picture 30">
              <a:extLst>
                <a:ext uri="{FF2B5EF4-FFF2-40B4-BE49-F238E27FC236}">
                  <a16:creationId xmlns:a16="http://schemas.microsoft.com/office/drawing/2014/main" id="{C0A9476E-65A1-E77B-C46D-86915F0F14A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40531" y="2558204"/>
              <a:ext cx="548640" cy="548640"/>
            </a:xfrm>
            <a:prstGeom prst="rect">
              <a:avLst/>
            </a:prstGeom>
            <a:ln>
              <a:noFill/>
            </a:ln>
          </p:spPr>
        </p:pic>
      </p:grpSp>
      <p:grpSp>
        <p:nvGrpSpPr>
          <p:cNvPr id="64" name="Group 63">
            <a:extLst>
              <a:ext uri="{FF2B5EF4-FFF2-40B4-BE49-F238E27FC236}">
                <a16:creationId xmlns:a16="http://schemas.microsoft.com/office/drawing/2014/main" id="{C4F9660B-5E44-BDEE-8F01-A3424EFB4CCD}"/>
              </a:ext>
            </a:extLst>
          </p:cNvPr>
          <p:cNvGrpSpPr/>
          <p:nvPr/>
        </p:nvGrpSpPr>
        <p:grpSpPr>
          <a:xfrm>
            <a:off x="440531" y="1813561"/>
            <a:ext cx="1896269" cy="660400"/>
            <a:chOff x="440531" y="1661161"/>
            <a:chExt cx="1896269" cy="660400"/>
          </a:xfrm>
        </p:grpSpPr>
        <p:sp>
          <p:nvSpPr>
            <p:cNvPr id="6" name="object 2">
              <a:extLst>
                <a:ext uri="{FF2B5EF4-FFF2-40B4-BE49-F238E27FC236}">
                  <a16:creationId xmlns:a16="http://schemas.microsoft.com/office/drawing/2014/main" id="{CA8D5B9A-066E-1144-AB38-A9859EDB7868}"/>
                </a:ext>
              </a:extLst>
            </p:cNvPr>
            <p:cNvSpPr txBox="1"/>
            <p:nvPr/>
          </p:nvSpPr>
          <p:spPr>
            <a:xfrm>
              <a:off x="1066800" y="1661161"/>
              <a:ext cx="1270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Acupuncture</a:t>
              </a:r>
            </a:p>
          </p:txBody>
        </p:sp>
        <p:pic>
          <p:nvPicPr>
            <p:cNvPr id="30" name="Picture 29">
              <a:extLst>
                <a:ext uri="{FF2B5EF4-FFF2-40B4-BE49-F238E27FC236}">
                  <a16:creationId xmlns:a16="http://schemas.microsoft.com/office/drawing/2014/main" id="{BFB5C3C4-FBEA-529F-AB76-B65A9818D6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40531" y="1717041"/>
              <a:ext cx="548640" cy="548640"/>
            </a:xfrm>
            <a:prstGeom prst="rect">
              <a:avLst/>
            </a:prstGeom>
            <a:ln>
              <a:noFill/>
            </a:ln>
          </p:spPr>
        </p:pic>
      </p:grpSp>
      <p:grpSp>
        <p:nvGrpSpPr>
          <p:cNvPr id="67" name="Group 66">
            <a:extLst>
              <a:ext uri="{FF2B5EF4-FFF2-40B4-BE49-F238E27FC236}">
                <a16:creationId xmlns:a16="http://schemas.microsoft.com/office/drawing/2014/main" id="{1DAC47CA-F764-DEF1-76F3-7270B41C2715}"/>
              </a:ext>
            </a:extLst>
          </p:cNvPr>
          <p:cNvGrpSpPr/>
          <p:nvPr/>
        </p:nvGrpSpPr>
        <p:grpSpPr>
          <a:xfrm>
            <a:off x="440531" y="4517623"/>
            <a:ext cx="1629569" cy="660400"/>
            <a:chOff x="440531" y="4184650"/>
            <a:chExt cx="1629569" cy="660400"/>
          </a:xfrm>
        </p:grpSpPr>
        <p:sp>
          <p:nvSpPr>
            <p:cNvPr id="10" name="object 2">
              <a:extLst>
                <a:ext uri="{FF2B5EF4-FFF2-40B4-BE49-F238E27FC236}">
                  <a16:creationId xmlns:a16="http://schemas.microsoft.com/office/drawing/2014/main" id="{34191AA3-3DE2-2245-9639-425F84BF08FE}"/>
                </a:ext>
              </a:extLst>
            </p:cNvPr>
            <p:cNvSpPr txBox="1"/>
            <p:nvPr/>
          </p:nvSpPr>
          <p:spPr>
            <a:xfrm>
              <a:off x="1066800" y="4184650"/>
              <a:ext cx="10033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Flu shots</a:t>
              </a:r>
            </a:p>
          </p:txBody>
        </p:sp>
        <p:pic>
          <p:nvPicPr>
            <p:cNvPr id="34" name="Picture 33">
              <a:extLst>
                <a:ext uri="{FF2B5EF4-FFF2-40B4-BE49-F238E27FC236}">
                  <a16:creationId xmlns:a16="http://schemas.microsoft.com/office/drawing/2014/main" id="{A4A05545-DB3B-45CD-29BF-5EBB773D3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40531" y="4240530"/>
              <a:ext cx="548640" cy="548640"/>
            </a:xfrm>
            <a:prstGeom prst="rect">
              <a:avLst/>
            </a:prstGeom>
            <a:ln>
              <a:noFill/>
            </a:ln>
          </p:spPr>
        </p:pic>
      </p:grpSp>
      <p:grpSp>
        <p:nvGrpSpPr>
          <p:cNvPr id="66" name="Group 65">
            <a:extLst>
              <a:ext uri="{FF2B5EF4-FFF2-40B4-BE49-F238E27FC236}">
                <a16:creationId xmlns:a16="http://schemas.microsoft.com/office/drawing/2014/main" id="{695B2E4F-1001-EEDA-079F-CEF63B540349}"/>
              </a:ext>
            </a:extLst>
          </p:cNvPr>
          <p:cNvGrpSpPr/>
          <p:nvPr/>
        </p:nvGrpSpPr>
        <p:grpSpPr>
          <a:xfrm>
            <a:off x="440531" y="3616269"/>
            <a:ext cx="2289969" cy="660400"/>
            <a:chOff x="440531" y="3343487"/>
            <a:chExt cx="2289969" cy="660400"/>
          </a:xfrm>
        </p:grpSpPr>
        <p:sp>
          <p:nvSpPr>
            <p:cNvPr id="9" name="object 2">
              <a:extLst>
                <a:ext uri="{FF2B5EF4-FFF2-40B4-BE49-F238E27FC236}">
                  <a16:creationId xmlns:a16="http://schemas.microsoft.com/office/drawing/2014/main" id="{00776A24-8CED-D464-6FFD-126FD5DD74DD}"/>
                </a:ext>
              </a:extLst>
            </p:cNvPr>
            <p:cNvSpPr txBox="1"/>
            <p:nvPr/>
          </p:nvSpPr>
          <p:spPr>
            <a:xfrm>
              <a:off x="1066800" y="3343487"/>
              <a:ext cx="16637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Eye exams, </a:t>
              </a:r>
              <a:br>
                <a:rPr lang="en-US" dirty="0">
                  <a:solidFill>
                    <a:schemeClr val="tx1"/>
                  </a:solidFill>
                </a:rPr>
              </a:br>
              <a:r>
                <a:rPr lang="en-US" dirty="0">
                  <a:solidFill>
                    <a:schemeClr val="tx1"/>
                  </a:solidFill>
                </a:rPr>
                <a:t>glasses, contacts</a:t>
              </a:r>
            </a:p>
          </p:txBody>
        </p:sp>
        <p:pic>
          <p:nvPicPr>
            <p:cNvPr id="33" name="Picture 32">
              <a:extLst>
                <a:ext uri="{FF2B5EF4-FFF2-40B4-BE49-F238E27FC236}">
                  <a16:creationId xmlns:a16="http://schemas.microsoft.com/office/drawing/2014/main" id="{D5CD707B-1F7D-45D7-6591-602E850E3F7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40531" y="3399367"/>
              <a:ext cx="548640" cy="548640"/>
            </a:xfrm>
            <a:prstGeom prst="rect">
              <a:avLst/>
            </a:prstGeom>
            <a:ln>
              <a:noFill/>
            </a:ln>
          </p:spPr>
        </p:pic>
      </p:grpSp>
      <p:grpSp>
        <p:nvGrpSpPr>
          <p:cNvPr id="60" name="Group 59">
            <a:extLst>
              <a:ext uri="{FF2B5EF4-FFF2-40B4-BE49-F238E27FC236}">
                <a16:creationId xmlns:a16="http://schemas.microsoft.com/office/drawing/2014/main" id="{BED1F16E-B010-B6E4-67CE-AB6367BD7566}"/>
              </a:ext>
            </a:extLst>
          </p:cNvPr>
          <p:cNvGrpSpPr/>
          <p:nvPr/>
        </p:nvGrpSpPr>
        <p:grpSpPr>
          <a:xfrm>
            <a:off x="6045519" y="2714915"/>
            <a:ext cx="2209481" cy="660400"/>
            <a:chOff x="8966519" y="2502324"/>
            <a:chExt cx="2209481" cy="660400"/>
          </a:xfrm>
        </p:grpSpPr>
        <p:sp>
          <p:nvSpPr>
            <p:cNvPr id="27" name="object 2">
              <a:extLst>
                <a:ext uri="{FF2B5EF4-FFF2-40B4-BE49-F238E27FC236}">
                  <a16:creationId xmlns:a16="http://schemas.microsoft.com/office/drawing/2014/main" id="{BDDA6A3E-3314-98E7-FAE4-0435E294DABA}"/>
                </a:ext>
              </a:extLst>
            </p:cNvPr>
            <p:cNvSpPr txBox="1"/>
            <p:nvPr/>
          </p:nvSpPr>
          <p:spPr>
            <a:xfrm>
              <a:off x="9550400" y="2502324"/>
              <a:ext cx="16256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Psychiatric care</a:t>
              </a:r>
            </a:p>
          </p:txBody>
        </p:sp>
        <p:pic>
          <p:nvPicPr>
            <p:cNvPr id="37" name="Picture 36">
              <a:extLst>
                <a:ext uri="{FF2B5EF4-FFF2-40B4-BE49-F238E27FC236}">
                  <a16:creationId xmlns:a16="http://schemas.microsoft.com/office/drawing/2014/main" id="{B6798C16-EFEC-7CD7-7CC5-4A505685523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8966519" y="2558204"/>
              <a:ext cx="548640" cy="548640"/>
            </a:xfrm>
            <a:prstGeom prst="rect">
              <a:avLst/>
            </a:prstGeom>
            <a:ln>
              <a:noFill/>
            </a:ln>
          </p:spPr>
        </p:pic>
      </p:grpSp>
      <p:grpSp>
        <p:nvGrpSpPr>
          <p:cNvPr id="59" name="Group 58">
            <a:extLst>
              <a:ext uri="{FF2B5EF4-FFF2-40B4-BE49-F238E27FC236}">
                <a16:creationId xmlns:a16="http://schemas.microsoft.com/office/drawing/2014/main" id="{1B10E467-FCFB-60A7-F532-AA5BFD16696C}"/>
              </a:ext>
            </a:extLst>
          </p:cNvPr>
          <p:cNvGrpSpPr/>
          <p:nvPr/>
        </p:nvGrpSpPr>
        <p:grpSpPr>
          <a:xfrm>
            <a:off x="6031917" y="1813561"/>
            <a:ext cx="2375483" cy="660400"/>
            <a:chOff x="8952917" y="1661161"/>
            <a:chExt cx="2375483" cy="660400"/>
          </a:xfrm>
        </p:grpSpPr>
        <p:sp>
          <p:nvSpPr>
            <p:cNvPr id="26" name="object 2">
              <a:extLst>
                <a:ext uri="{FF2B5EF4-FFF2-40B4-BE49-F238E27FC236}">
                  <a16:creationId xmlns:a16="http://schemas.microsoft.com/office/drawing/2014/main" id="{9EE5BCC2-3F5C-DE27-CD6D-1ECA778E7E1D}"/>
                </a:ext>
              </a:extLst>
            </p:cNvPr>
            <p:cNvSpPr txBox="1"/>
            <p:nvPr/>
          </p:nvSpPr>
          <p:spPr>
            <a:xfrm>
              <a:off x="9550400" y="1661161"/>
              <a:ext cx="1778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Rx drugs and refills</a:t>
              </a:r>
            </a:p>
          </p:txBody>
        </p:sp>
        <p:pic>
          <p:nvPicPr>
            <p:cNvPr id="38" name="Picture 37">
              <a:extLst>
                <a:ext uri="{FF2B5EF4-FFF2-40B4-BE49-F238E27FC236}">
                  <a16:creationId xmlns:a16="http://schemas.microsoft.com/office/drawing/2014/main" id="{DDC8EE4A-3F6B-404C-E255-2CC0E7CB39A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8952917" y="1717041"/>
              <a:ext cx="548640" cy="548640"/>
            </a:xfrm>
            <a:prstGeom prst="rect">
              <a:avLst/>
            </a:prstGeom>
            <a:ln>
              <a:noFill/>
            </a:ln>
          </p:spPr>
        </p:pic>
      </p:grpSp>
      <p:grpSp>
        <p:nvGrpSpPr>
          <p:cNvPr id="62" name="Group 61">
            <a:extLst>
              <a:ext uri="{FF2B5EF4-FFF2-40B4-BE49-F238E27FC236}">
                <a16:creationId xmlns:a16="http://schemas.microsoft.com/office/drawing/2014/main" id="{A9D033B4-C7F8-D0F8-E5A9-3D30974DDDF9}"/>
              </a:ext>
            </a:extLst>
          </p:cNvPr>
          <p:cNvGrpSpPr/>
          <p:nvPr/>
        </p:nvGrpSpPr>
        <p:grpSpPr>
          <a:xfrm>
            <a:off x="6003802" y="4517623"/>
            <a:ext cx="2657598" cy="660400"/>
            <a:chOff x="8924802" y="4184650"/>
            <a:chExt cx="2657598" cy="660400"/>
          </a:xfrm>
        </p:grpSpPr>
        <p:sp>
          <p:nvSpPr>
            <p:cNvPr id="29" name="object 2">
              <a:extLst>
                <a:ext uri="{FF2B5EF4-FFF2-40B4-BE49-F238E27FC236}">
                  <a16:creationId xmlns:a16="http://schemas.microsoft.com/office/drawing/2014/main" id="{46F370F6-3E52-9377-EE4D-23B382F2E095}"/>
                </a:ext>
              </a:extLst>
            </p:cNvPr>
            <p:cNvSpPr txBox="1"/>
            <p:nvPr/>
          </p:nvSpPr>
          <p:spPr>
            <a:xfrm>
              <a:off x="9550400" y="4184650"/>
              <a:ext cx="2032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Wheelchairs, walkers, </a:t>
              </a:r>
              <a:br>
                <a:rPr lang="en-US" dirty="0">
                  <a:solidFill>
                    <a:schemeClr val="tx1"/>
                  </a:solidFill>
                </a:rPr>
              </a:br>
              <a:r>
                <a:rPr lang="en-US" dirty="0">
                  <a:solidFill>
                    <a:schemeClr val="tx1"/>
                  </a:solidFill>
                </a:rPr>
                <a:t>crutches and canes</a:t>
              </a:r>
            </a:p>
          </p:txBody>
        </p:sp>
        <p:pic>
          <p:nvPicPr>
            <p:cNvPr id="41" name="Picture 40">
              <a:extLst>
                <a:ext uri="{FF2B5EF4-FFF2-40B4-BE49-F238E27FC236}">
                  <a16:creationId xmlns:a16="http://schemas.microsoft.com/office/drawing/2014/main" id="{7E2B8F18-BB8F-A7F0-E9F2-37B9CA87A4F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8924802" y="4240530"/>
              <a:ext cx="548640" cy="548640"/>
            </a:xfrm>
            <a:prstGeom prst="rect">
              <a:avLst/>
            </a:prstGeom>
            <a:ln>
              <a:noFill/>
            </a:ln>
          </p:spPr>
        </p:pic>
      </p:grpSp>
      <p:grpSp>
        <p:nvGrpSpPr>
          <p:cNvPr id="61" name="Group 60">
            <a:extLst>
              <a:ext uri="{FF2B5EF4-FFF2-40B4-BE49-F238E27FC236}">
                <a16:creationId xmlns:a16="http://schemas.microsoft.com/office/drawing/2014/main" id="{74B2DF0C-1BCA-F0C7-0C34-7CF0935B8271}"/>
              </a:ext>
            </a:extLst>
          </p:cNvPr>
          <p:cNvGrpSpPr/>
          <p:nvPr/>
        </p:nvGrpSpPr>
        <p:grpSpPr>
          <a:xfrm>
            <a:off x="6006311" y="3616269"/>
            <a:ext cx="2667789" cy="660400"/>
            <a:chOff x="8927311" y="3343487"/>
            <a:chExt cx="2667789" cy="660400"/>
          </a:xfrm>
        </p:grpSpPr>
        <p:sp>
          <p:nvSpPr>
            <p:cNvPr id="28" name="object 2">
              <a:extLst>
                <a:ext uri="{FF2B5EF4-FFF2-40B4-BE49-F238E27FC236}">
                  <a16:creationId xmlns:a16="http://schemas.microsoft.com/office/drawing/2014/main" id="{C0722D1C-8E40-85B1-9D34-8CF80B40A70B}"/>
                </a:ext>
              </a:extLst>
            </p:cNvPr>
            <p:cNvSpPr txBox="1"/>
            <p:nvPr/>
          </p:nvSpPr>
          <p:spPr>
            <a:xfrm>
              <a:off x="9550400" y="3343487"/>
              <a:ext cx="20447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Sunscreen (SPF 15+)</a:t>
              </a:r>
            </a:p>
          </p:txBody>
        </p:sp>
        <p:pic>
          <p:nvPicPr>
            <p:cNvPr id="36" name="Picture 35">
              <a:extLst>
                <a:ext uri="{FF2B5EF4-FFF2-40B4-BE49-F238E27FC236}">
                  <a16:creationId xmlns:a16="http://schemas.microsoft.com/office/drawing/2014/main" id="{AFC3A1A6-BFD5-5A59-3AB0-0BEE845768A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7311" y="3399367"/>
              <a:ext cx="548640" cy="548640"/>
            </a:xfrm>
            <a:prstGeom prst="rect">
              <a:avLst/>
            </a:prstGeom>
            <a:ln>
              <a:noFill/>
            </a:ln>
          </p:spPr>
        </p:pic>
      </p:grpSp>
      <p:sp>
        <p:nvSpPr>
          <p:cNvPr id="12" name="object 2">
            <a:extLst>
              <a:ext uri="{FF2B5EF4-FFF2-40B4-BE49-F238E27FC236}">
                <a16:creationId xmlns:a16="http://schemas.microsoft.com/office/drawing/2014/main" id="{A8294012-35A6-C4CA-2C56-F3FEC8051166}"/>
              </a:ext>
            </a:extLst>
          </p:cNvPr>
          <p:cNvSpPr txBox="1"/>
          <p:nvPr/>
        </p:nvSpPr>
        <p:spPr>
          <a:xfrm>
            <a:off x="3883200" y="2714915"/>
            <a:ext cx="14341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Orthodontia </a:t>
            </a:r>
            <a:br>
              <a:rPr lang="en-US" dirty="0">
                <a:solidFill>
                  <a:schemeClr val="tx1"/>
                </a:solidFill>
              </a:rPr>
            </a:br>
            <a:r>
              <a:rPr lang="en-US" dirty="0">
                <a:solidFill>
                  <a:schemeClr val="tx1"/>
                </a:solidFill>
              </a:rPr>
              <a:t>(non-cosmetic)</a:t>
            </a:r>
          </a:p>
        </p:txBody>
      </p:sp>
      <p:grpSp>
        <p:nvGrpSpPr>
          <p:cNvPr id="68" name="Group 67">
            <a:extLst>
              <a:ext uri="{FF2B5EF4-FFF2-40B4-BE49-F238E27FC236}">
                <a16:creationId xmlns:a16="http://schemas.microsoft.com/office/drawing/2014/main" id="{2AB1F81F-786F-7385-8F42-5856C19C6F3B}"/>
              </a:ext>
            </a:extLst>
          </p:cNvPr>
          <p:cNvGrpSpPr/>
          <p:nvPr/>
        </p:nvGrpSpPr>
        <p:grpSpPr>
          <a:xfrm>
            <a:off x="3239202" y="1813561"/>
            <a:ext cx="2243199" cy="660400"/>
            <a:chOff x="4843401" y="1661161"/>
            <a:chExt cx="2243199" cy="660400"/>
          </a:xfrm>
        </p:grpSpPr>
        <p:sp>
          <p:nvSpPr>
            <p:cNvPr id="11" name="object 2">
              <a:extLst>
                <a:ext uri="{FF2B5EF4-FFF2-40B4-BE49-F238E27FC236}">
                  <a16:creationId xmlns:a16="http://schemas.microsoft.com/office/drawing/2014/main" id="{38DC586C-D037-EA19-5AEB-4FE512490A46}"/>
                </a:ext>
              </a:extLst>
            </p:cNvPr>
            <p:cNvSpPr txBox="1"/>
            <p:nvPr/>
          </p:nvSpPr>
          <p:spPr>
            <a:xfrm>
              <a:off x="5487399" y="1661161"/>
              <a:ext cx="15992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Nursing services</a:t>
              </a:r>
            </a:p>
          </p:txBody>
        </p:sp>
        <p:pic>
          <p:nvPicPr>
            <p:cNvPr id="39" name="Picture 38">
              <a:extLst>
                <a:ext uri="{FF2B5EF4-FFF2-40B4-BE49-F238E27FC236}">
                  <a16:creationId xmlns:a16="http://schemas.microsoft.com/office/drawing/2014/main" id="{DFEBB129-F549-CECC-6CAC-C703A32FB27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gray">
            <a:xfrm>
              <a:off x="4843401" y="1717041"/>
              <a:ext cx="548640" cy="548640"/>
            </a:xfrm>
            <a:prstGeom prst="rect">
              <a:avLst/>
            </a:prstGeom>
            <a:ln>
              <a:noFill/>
            </a:ln>
          </p:spPr>
        </p:pic>
      </p:grpSp>
      <p:grpSp>
        <p:nvGrpSpPr>
          <p:cNvPr id="71" name="Group 70">
            <a:extLst>
              <a:ext uri="{FF2B5EF4-FFF2-40B4-BE49-F238E27FC236}">
                <a16:creationId xmlns:a16="http://schemas.microsoft.com/office/drawing/2014/main" id="{BCC5ADD9-3150-3A19-79C2-2F10E4E3DA74}"/>
              </a:ext>
            </a:extLst>
          </p:cNvPr>
          <p:cNvGrpSpPr/>
          <p:nvPr/>
        </p:nvGrpSpPr>
        <p:grpSpPr>
          <a:xfrm>
            <a:off x="3239202" y="4517623"/>
            <a:ext cx="2255899" cy="660400"/>
            <a:chOff x="4843401" y="4184650"/>
            <a:chExt cx="2255899" cy="660400"/>
          </a:xfrm>
        </p:grpSpPr>
        <p:sp>
          <p:nvSpPr>
            <p:cNvPr id="25" name="object 2">
              <a:extLst>
                <a:ext uri="{FF2B5EF4-FFF2-40B4-BE49-F238E27FC236}">
                  <a16:creationId xmlns:a16="http://schemas.microsoft.com/office/drawing/2014/main" id="{345770CB-DF5F-27B5-5F87-DD8DFAFB4105}"/>
                </a:ext>
              </a:extLst>
            </p:cNvPr>
            <p:cNvSpPr txBox="1"/>
            <p:nvPr/>
          </p:nvSpPr>
          <p:spPr>
            <a:xfrm>
              <a:off x="5487399" y="4184650"/>
              <a:ext cx="16119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Physical therapy</a:t>
              </a:r>
            </a:p>
          </p:txBody>
        </p:sp>
        <p:pic>
          <p:nvPicPr>
            <p:cNvPr id="40" name="Picture 39">
              <a:extLst>
                <a:ext uri="{FF2B5EF4-FFF2-40B4-BE49-F238E27FC236}">
                  <a16:creationId xmlns:a16="http://schemas.microsoft.com/office/drawing/2014/main" id="{636A6E15-03E0-F160-9F76-B35A3059FCD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4843401" y="4240530"/>
              <a:ext cx="548640" cy="548640"/>
            </a:xfrm>
            <a:prstGeom prst="rect">
              <a:avLst/>
            </a:prstGeom>
            <a:ln>
              <a:noFill/>
            </a:ln>
          </p:spPr>
        </p:pic>
      </p:grpSp>
      <p:grpSp>
        <p:nvGrpSpPr>
          <p:cNvPr id="70" name="Group 69">
            <a:extLst>
              <a:ext uri="{FF2B5EF4-FFF2-40B4-BE49-F238E27FC236}">
                <a16:creationId xmlns:a16="http://schemas.microsoft.com/office/drawing/2014/main" id="{66E440F3-E23F-0B5A-A00B-A330A7C02CB6}"/>
              </a:ext>
            </a:extLst>
          </p:cNvPr>
          <p:cNvGrpSpPr/>
          <p:nvPr/>
        </p:nvGrpSpPr>
        <p:grpSpPr>
          <a:xfrm>
            <a:off x="3239202" y="3616269"/>
            <a:ext cx="2141599" cy="660400"/>
            <a:chOff x="4843401" y="3343487"/>
            <a:chExt cx="2141599" cy="660400"/>
          </a:xfrm>
        </p:grpSpPr>
        <p:sp>
          <p:nvSpPr>
            <p:cNvPr id="24" name="object 2">
              <a:extLst>
                <a:ext uri="{FF2B5EF4-FFF2-40B4-BE49-F238E27FC236}">
                  <a16:creationId xmlns:a16="http://schemas.microsoft.com/office/drawing/2014/main" id="{EFB85AE0-E974-81E6-B5EA-B9E4D3C7C040}"/>
                </a:ext>
              </a:extLst>
            </p:cNvPr>
            <p:cNvSpPr txBox="1"/>
            <p:nvPr/>
          </p:nvSpPr>
          <p:spPr>
            <a:xfrm>
              <a:off x="5487399" y="3343487"/>
              <a:ext cx="14976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Physical exams</a:t>
              </a:r>
            </a:p>
          </p:txBody>
        </p:sp>
        <p:pic>
          <p:nvPicPr>
            <p:cNvPr id="47" name="Picture 46">
              <a:extLst>
                <a:ext uri="{FF2B5EF4-FFF2-40B4-BE49-F238E27FC236}">
                  <a16:creationId xmlns:a16="http://schemas.microsoft.com/office/drawing/2014/main" id="{B947CFD5-E482-9CD7-0EB9-B3A22AF00C6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gray">
            <a:xfrm>
              <a:off x="4843401" y="3399367"/>
              <a:ext cx="548640" cy="548640"/>
            </a:xfrm>
            <a:prstGeom prst="rect">
              <a:avLst/>
            </a:prstGeom>
            <a:ln>
              <a:noFill/>
            </a:ln>
          </p:spPr>
        </p:pic>
      </p:grpSp>
      <p:cxnSp>
        <p:nvCxnSpPr>
          <p:cNvPr id="73" name="Straight Connector 72">
            <a:extLst>
              <a:ext uri="{FF2B5EF4-FFF2-40B4-BE49-F238E27FC236}">
                <a16:creationId xmlns:a16="http://schemas.microsoft.com/office/drawing/2014/main" id="{E33A1977-2D8C-F257-1D28-836B70A51BE4}"/>
              </a:ext>
            </a:extLst>
          </p:cNvPr>
          <p:cNvCxnSpPr/>
          <p:nvPr/>
        </p:nvCxnSpPr>
        <p:spPr bwMode="gray">
          <a:xfrm>
            <a:off x="457201" y="2594438"/>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91BD8B-35FF-4769-6152-5F3BD95376F6}"/>
              </a:ext>
            </a:extLst>
          </p:cNvPr>
          <p:cNvCxnSpPr/>
          <p:nvPr/>
        </p:nvCxnSpPr>
        <p:spPr bwMode="gray">
          <a:xfrm>
            <a:off x="457201" y="3495792"/>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C227BF0-D35B-14C7-C099-0CA3D727B58F}"/>
              </a:ext>
            </a:extLst>
          </p:cNvPr>
          <p:cNvCxnSpPr/>
          <p:nvPr/>
        </p:nvCxnSpPr>
        <p:spPr bwMode="gray">
          <a:xfrm>
            <a:off x="457201" y="4397146"/>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C0BA3847-F382-347A-F65C-5B603B63EAB9}"/>
              </a:ext>
            </a:extLst>
          </p:cNvPr>
          <p:cNvSpPr/>
          <p:nvPr/>
        </p:nvSpPr>
        <p:spPr bwMode="gray">
          <a:xfrm>
            <a:off x="9124950" y="1904999"/>
            <a:ext cx="3067049" cy="32670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endParaRPr lang="en-US" b="0" i="0" u="none" baseline="0" dirty="0">
              <a:solidFill>
                <a:schemeClr val="accent6"/>
              </a:solidFill>
            </a:endParaRPr>
          </a:p>
        </p:txBody>
      </p:sp>
      <p:grpSp>
        <p:nvGrpSpPr>
          <p:cNvPr id="2" name="Group 1">
            <a:extLst>
              <a:ext uri="{FF2B5EF4-FFF2-40B4-BE49-F238E27FC236}">
                <a16:creationId xmlns:a16="http://schemas.microsoft.com/office/drawing/2014/main" id="{66A71D09-36B5-E179-E9AF-EEA9E795FE4F}"/>
              </a:ext>
            </a:extLst>
          </p:cNvPr>
          <p:cNvGrpSpPr/>
          <p:nvPr/>
        </p:nvGrpSpPr>
        <p:grpSpPr>
          <a:xfrm>
            <a:off x="9444038" y="2694129"/>
            <a:ext cx="2581275" cy="1688815"/>
            <a:chOff x="9444038" y="2852363"/>
            <a:chExt cx="2581275" cy="1688815"/>
          </a:xfrm>
        </p:grpSpPr>
        <p:sp>
          <p:nvSpPr>
            <p:cNvPr id="84" name="Rectangle 83">
              <a:extLst>
                <a:ext uri="{FF2B5EF4-FFF2-40B4-BE49-F238E27FC236}">
                  <a16:creationId xmlns:a16="http://schemas.microsoft.com/office/drawing/2014/main" id="{55A01E31-7B77-69C5-5FBE-2CF8A53530E9}"/>
                </a:ext>
              </a:extLst>
            </p:cNvPr>
            <p:cNvSpPr/>
            <p:nvPr/>
          </p:nvSpPr>
          <p:spPr bwMode="gray">
            <a:xfrm>
              <a:off x="9444038" y="3364922"/>
              <a:ext cx="2581275" cy="1176256"/>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600" kern="0" dirty="0">
                  <a:solidFill>
                    <a:schemeClr val="accent6"/>
                  </a:solidFill>
                  <a:latin typeface="Arial" panose="020B0604020202020204" pitchFamily="34" charset="0"/>
                </a:rPr>
                <a:t>Use the qualified </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medical expense tool </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at </a:t>
              </a:r>
              <a:r>
                <a:rPr lang="en-US" sz="1600" b="1" kern="0" dirty="0">
                  <a:solidFill>
                    <a:schemeClr val="accent6"/>
                  </a:solidFill>
                  <a:latin typeface="Arial" panose="020B0604020202020204" pitchFamily="34" charset="0"/>
                </a:rPr>
                <a:t>optum.com/</a:t>
              </a:r>
              <a:br>
                <a:rPr lang="en-US" sz="1600" b="1" kern="0" dirty="0">
                  <a:solidFill>
                    <a:schemeClr val="accent6"/>
                  </a:solidFill>
                  <a:latin typeface="Arial" panose="020B0604020202020204" pitchFamily="34" charset="0"/>
                </a:rPr>
              </a:br>
              <a:r>
                <a:rPr lang="en-US" sz="1600" b="1" kern="0" dirty="0" err="1">
                  <a:solidFill>
                    <a:schemeClr val="accent6"/>
                  </a:solidFill>
                  <a:latin typeface="Arial" panose="020B0604020202020204" pitchFamily="34" charset="0"/>
                </a:rPr>
                <a:t>qualifiedexpenses</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to review a full list.</a:t>
              </a:r>
            </a:p>
          </p:txBody>
        </p:sp>
        <p:pic>
          <p:nvPicPr>
            <p:cNvPr id="86" name="Picture 85">
              <a:extLst>
                <a:ext uri="{FF2B5EF4-FFF2-40B4-BE49-F238E27FC236}">
                  <a16:creationId xmlns:a16="http://schemas.microsoft.com/office/drawing/2014/main" id="{250C4D96-D0BB-966A-C5FA-F116DA79213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12016" y="2852363"/>
              <a:ext cx="548640" cy="548640"/>
            </a:xfrm>
            <a:prstGeom prst="rect">
              <a:avLst/>
            </a:prstGeom>
            <a:ln>
              <a:noFill/>
            </a:ln>
          </p:spPr>
        </p:pic>
      </p:grpSp>
      <p:cxnSp>
        <p:nvCxnSpPr>
          <p:cNvPr id="91" name="Straight Connector 90">
            <a:extLst>
              <a:ext uri="{FF2B5EF4-FFF2-40B4-BE49-F238E27FC236}">
                <a16:creationId xmlns:a16="http://schemas.microsoft.com/office/drawing/2014/main" id="{6790A015-A817-03EC-E2D3-9D5336F2C360}"/>
              </a:ext>
            </a:extLst>
          </p:cNvPr>
          <p:cNvCxnSpPr>
            <a:cxnSpLocks/>
          </p:cNvCxnSpPr>
          <p:nvPr/>
        </p:nvCxnSpPr>
        <p:spPr bwMode="gray">
          <a:xfrm>
            <a:off x="2971801" y="1904999"/>
            <a:ext cx="0" cy="3267075"/>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6C6E1B-AC65-1AB1-4120-3833817F0BCA}"/>
              </a:ext>
            </a:extLst>
          </p:cNvPr>
          <p:cNvCxnSpPr>
            <a:cxnSpLocks/>
          </p:cNvCxnSpPr>
          <p:nvPr/>
        </p:nvCxnSpPr>
        <p:spPr bwMode="gray">
          <a:xfrm>
            <a:off x="5740401" y="1904999"/>
            <a:ext cx="0" cy="3267075"/>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62816A1E-63C6-8226-5360-61F63AE965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18420" y="2759161"/>
            <a:ext cx="548640" cy="548640"/>
          </a:xfrm>
          <a:prstGeom prst="rect">
            <a:avLst/>
          </a:prstGeom>
        </p:spPr>
      </p:pic>
    </p:spTree>
    <p:extLst>
      <p:ext uri="{BB962C8B-B14F-4D97-AF65-F5344CB8AC3E}">
        <p14:creationId xmlns:p14="http://schemas.microsoft.com/office/powerpoint/2010/main" val="1880625458"/>
      </p:ext>
    </p:extLst>
  </p:cSld>
  <p:clrMapOvr>
    <a:masterClrMapping/>
  </p:clrMapOvr>
</p:sld>
</file>

<file path=ppt/theme/theme1.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Presentation3" id="{ACAD689B-CE95-4E24-946D-441389A40D71}" vid="{D0AAD470-2DF0-4657-A88D-82C5E364E727}"/>
    </a:ext>
  </a:extLst>
</a:theme>
</file>

<file path=ppt/theme/theme2.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02F0C0B44434581F659BC8F2F7691" ma:contentTypeVersion="15" ma:contentTypeDescription="Create a new document." ma:contentTypeScope="" ma:versionID="df2849e37672cd4089f68190ab0cd7b2">
  <xsd:schema xmlns:xsd="http://www.w3.org/2001/XMLSchema" xmlns:xs="http://www.w3.org/2001/XMLSchema" xmlns:p="http://schemas.microsoft.com/office/2006/metadata/properties" xmlns:ns2="5d104e1c-8732-4249-9201-3af1d4cc6ab2" xmlns:ns3="0a68e025-a22a-4474-b1a3-8fb273a41a1f" targetNamespace="http://schemas.microsoft.com/office/2006/metadata/properties" ma:root="true" ma:fieldsID="610f514f5cb407f3ac8cc4475cdd1bc9" ns2:_="" ns3:_="">
    <xsd:import namespace="5d104e1c-8732-4249-9201-3af1d4cc6ab2"/>
    <xsd:import namespace="0a68e025-a22a-4474-b1a3-8fb273a41a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04e1c-8732-4249-9201-3af1d4cc6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68e025-a22a-4474-b1a3-8fb273a41a1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f8772d1-971a-4e05-9f6b-85774da56ed5}" ma:internalName="TaxCatchAll" ma:showField="CatchAllData" ma:web="0a68e025-a22a-4474-b1a3-8fb273a41a1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104e1c-8732-4249-9201-3af1d4cc6ab2">
      <Terms xmlns="http://schemas.microsoft.com/office/infopath/2007/PartnerControls"/>
    </lcf76f155ced4ddcb4097134ff3c332f>
    <TaxCatchAll xmlns="0a68e025-a22a-4474-b1a3-8fb273a41a1f" xsi:nil="true"/>
  </documentManagement>
</p:properties>
</file>

<file path=customXml/itemProps1.xml><?xml version="1.0" encoding="utf-8"?>
<ds:datastoreItem xmlns:ds="http://schemas.openxmlformats.org/officeDocument/2006/customXml" ds:itemID="{007E8DA9-B2C6-4C50-B758-C4C6DCBF4371}"/>
</file>

<file path=customXml/itemProps2.xml><?xml version="1.0" encoding="utf-8"?>
<ds:datastoreItem xmlns:ds="http://schemas.openxmlformats.org/officeDocument/2006/customXml" ds:itemID="{C3C5D315-C856-4628-A568-AE6B3824177B}"/>
</file>

<file path=customXml/itemProps3.xml><?xml version="1.0" encoding="utf-8"?>
<ds:datastoreItem xmlns:ds="http://schemas.openxmlformats.org/officeDocument/2006/customXml" ds:itemID="{DEED01B0-ED9F-4577-B094-B20EAE46E5AC}"/>
</file>

<file path=docProps/app.xml><?xml version="1.0" encoding="utf-8"?>
<Properties xmlns="http://schemas.openxmlformats.org/officeDocument/2006/extended-properties" xmlns:vt="http://schemas.openxmlformats.org/officeDocument/2006/docPropsVTypes">
  <Template>2025-optum-template</Template>
  <TotalTime>159</TotalTime>
  <Words>1427</Words>
  <Application>Microsoft Office PowerPoint</Application>
  <PresentationFormat>Widescreen</PresentationFormat>
  <Paragraphs>143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Optum Sans</vt:lpstr>
      <vt:lpstr>Times New Roman</vt:lpstr>
      <vt:lpstr>Optum Theme</vt:lpstr>
      <vt:lpstr>Welcome to Open Enrollment</vt:lpstr>
      <vt:lpstr>PowerPoint Presentation</vt:lpstr>
      <vt:lpstr>Open enrollment is your once-a-year chance to choose a health plan that meets your needs and allows you to save income tax-free. An Optum Financial® HSA helps you save on health care costs with an easy-to-use payment card and mobile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Kramer</dc:creator>
  <dc:description>Optum 2025 template developed by Creative Partners. On-screen.</dc:description>
  <cp:lastModifiedBy>Bukowski, Emilie</cp:lastModifiedBy>
  <cp:revision>44</cp:revision>
  <dcterms:created xsi:type="dcterms:W3CDTF">2025-06-02T09:56:24Z</dcterms:created>
  <dcterms:modified xsi:type="dcterms:W3CDTF">2025-07-21T17:44:02Z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2022-09-27T13:37:14Z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fcb19dc5-14ab-4116-aa19-a277cf1f39a9</vt:lpwstr>
  </property>
  <property fmtid="{D5CDD505-2E9C-101B-9397-08002B2CF9AE}" pid="8" name="MSIP_Label_a8a73c85-e524-44a6-bd58-7df7ef87be8f_ContentBits">
    <vt:lpwstr>0</vt:lpwstr>
  </property>
  <property fmtid="{D5CDD505-2E9C-101B-9397-08002B2CF9AE}" pid="9" name="ContentTypeId">
    <vt:lpwstr>0x01010010C02F0C0B44434581F659BC8F2F7691</vt:lpwstr>
  </property>
</Properties>
</file>