
<file path=[Content_Types].xml><?xml version="1.0" encoding="utf-8"?>
<Types xmlns="http://schemas.openxmlformats.org/package/2006/content-types">
  <Default Extension="fntdata" ContentType="application/x-fontdata"/>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35"/>
  </p:notesMasterIdLst>
  <p:handoutMasterIdLst>
    <p:handoutMasterId r:id="rId36"/>
  </p:handoutMasterIdLst>
  <p:sldIdLst>
    <p:sldId id="419" r:id="rId5"/>
    <p:sldId id="2147481046" r:id="rId6"/>
    <p:sldId id="2147483510" r:id="rId7"/>
    <p:sldId id="2147483512" r:id="rId8"/>
    <p:sldId id="2145706625" r:id="rId9"/>
    <p:sldId id="260" r:id="rId10"/>
    <p:sldId id="2145706624" r:id="rId11"/>
    <p:sldId id="2147483511" r:id="rId12"/>
    <p:sldId id="2145706584" r:id="rId13"/>
    <p:sldId id="2147471408" r:id="rId14"/>
    <p:sldId id="2145706585" r:id="rId15"/>
    <p:sldId id="2147471411" r:id="rId16"/>
    <p:sldId id="2147471412" r:id="rId17"/>
    <p:sldId id="2147483513" r:id="rId18"/>
    <p:sldId id="2147483516" r:id="rId19"/>
    <p:sldId id="2147483517" r:id="rId20"/>
    <p:sldId id="2147483518" r:id="rId21"/>
    <p:sldId id="2147483514" r:id="rId22"/>
    <p:sldId id="2147483520" r:id="rId23"/>
    <p:sldId id="2147483521" r:id="rId24"/>
    <p:sldId id="2147483515" r:id="rId25"/>
    <p:sldId id="2147483522" r:id="rId26"/>
    <p:sldId id="2147483525" r:id="rId27"/>
    <p:sldId id="2145706626" r:id="rId28"/>
    <p:sldId id="2145706603" r:id="rId29"/>
    <p:sldId id="279" r:id="rId30"/>
    <p:sldId id="2147483527" r:id="rId31"/>
    <p:sldId id="2145706628" r:id="rId32"/>
    <p:sldId id="2145706627" r:id="rId33"/>
    <p:sldId id="2145706629" r:id="rId34"/>
  </p:sldIdLst>
  <p:sldSz cx="12192000" cy="6858000"/>
  <p:notesSz cx="6858000" cy="9144000"/>
  <p:embeddedFontLst>
    <p:embeddedFont>
      <p:font typeface="Enterprise Sans" pitchFamily="2" charset="0"/>
      <p:regular r:id="rId37"/>
      <p:bold r:id="rId38"/>
      <p:italic r:id="rId39"/>
      <p:boldItalic r:id="rId40"/>
    </p:embeddedFont>
    <p:embeddedFont>
      <p:font typeface="Enterprise Sans Regular" pitchFamily="2" charset="0"/>
      <p:regular r:id="rId41"/>
      <p:italic r:id="rId42"/>
    </p:embeddedFont>
    <p:embeddedFont>
      <p:font typeface="Georgia Pro" panose="02040502050405020303" pitchFamily="18" charset="0"/>
      <p:regular r:id="rId43"/>
      <p:bold r:id="rId44"/>
      <p:italic r:id="rId45"/>
      <p:boldItalic r:id="rId4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rt Presentation Here" id="{DF230FCF-029D-4413-B6E5-1B51A534E580}">
          <p14:sldIdLst>
            <p14:sldId id="419"/>
            <p14:sldId id="2147481046"/>
            <p14:sldId id="2147483510"/>
            <p14:sldId id="2147483512"/>
            <p14:sldId id="2145706625"/>
            <p14:sldId id="260"/>
            <p14:sldId id="2145706624"/>
            <p14:sldId id="2147483511"/>
            <p14:sldId id="2145706584"/>
            <p14:sldId id="2147471408"/>
            <p14:sldId id="2145706585"/>
            <p14:sldId id="2147471411"/>
            <p14:sldId id="2147471412"/>
            <p14:sldId id="2147483513"/>
            <p14:sldId id="2147483516"/>
            <p14:sldId id="2147483517"/>
            <p14:sldId id="2147483518"/>
            <p14:sldId id="2147483514"/>
            <p14:sldId id="2147483520"/>
            <p14:sldId id="2147483521"/>
            <p14:sldId id="2147483515"/>
            <p14:sldId id="2147483522"/>
            <p14:sldId id="2147483525"/>
            <p14:sldId id="2145706626"/>
            <p14:sldId id="2145706603"/>
            <p14:sldId id="279"/>
            <p14:sldId id="2147483527"/>
            <p14:sldId id="2145706628"/>
            <p14:sldId id="2145706627"/>
            <p14:sldId id="214570662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45" autoAdjust="0"/>
    <p:restoredTop sz="96301" autoAdjust="0"/>
  </p:normalViewPr>
  <p:slideViewPr>
    <p:cSldViewPr snapToGrid="0" showGuides="1">
      <p:cViewPr varScale="1">
        <p:scale>
          <a:sx n="122" d="100"/>
          <a:sy n="122" d="100"/>
        </p:scale>
        <p:origin x="1208" y="20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117" d="100"/>
          <a:sy n="117" d="100"/>
        </p:scale>
        <p:origin x="5028"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3.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6.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openxmlformats.org/officeDocument/2006/relationships/font" Target="fonts/font7.fntdata"/><Relationship Id="rId48"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6.xml"/><Relationship Id="rId41"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19F032-53C1-4EE3-9E67-4B8CDE8C71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0F4F1F5-4CAA-4EE9-86E4-08109754C1D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25276F-4347-4A77-8779-25794A5FA3F1}" type="datetimeFigureOut">
              <a:rPr lang="en-US" smtClean="0"/>
              <a:t>4/30/26</a:t>
            </a:fld>
            <a:endParaRPr lang="en-US" dirty="0"/>
          </a:p>
        </p:txBody>
      </p:sp>
      <p:sp>
        <p:nvSpPr>
          <p:cNvPr id="4" name="Footer Placeholder 3">
            <a:extLst>
              <a:ext uri="{FF2B5EF4-FFF2-40B4-BE49-F238E27FC236}">
                <a16:creationId xmlns:a16="http://schemas.microsoft.com/office/drawing/2014/main" id="{5CEF2806-7C9E-4564-812D-E429CAC3FB4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27F9D17-42B3-4D87-99EA-88FFB2D9DAA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FF870-1514-40BF-9921-34C59D16DE59}" type="slidenum">
              <a:rPr lang="en-US" smtClean="0"/>
              <a:t>‹#›</a:t>
            </a:fld>
            <a:endParaRPr lang="en-US" dirty="0"/>
          </a:p>
        </p:txBody>
      </p:sp>
    </p:spTree>
    <p:extLst>
      <p:ext uri="{BB962C8B-B14F-4D97-AF65-F5344CB8AC3E}">
        <p14:creationId xmlns:p14="http://schemas.microsoft.com/office/powerpoint/2010/main" val="28375795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32CE62-7DAD-4D46-9C44-FB8B2B29EAD6}" type="datetimeFigureOut">
              <a:rPr lang="en-US" smtClean="0"/>
              <a:t>4/30/26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6350" cap="rnd">
            <a:solidFill>
              <a:schemeClr val="accent1"/>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5E816B-EE8A-4A59-BF27-832760D86835}" type="slidenum">
              <a:rPr lang="en-US" smtClean="0"/>
              <a:t>‹#›</a:t>
            </a:fld>
            <a:endParaRPr lang="en-US" dirty="0"/>
          </a:p>
        </p:txBody>
      </p:sp>
    </p:spTree>
    <p:extLst>
      <p:ext uri="{BB962C8B-B14F-4D97-AF65-F5344CB8AC3E}">
        <p14:creationId xmlns:p14="http://schemas.microsoft.com/office/powerpoint/2010/main" val="4096842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F1334-DE6B-CFA3-BD68-8A32068BF8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4728B6-C8B8-507C-C5A7-DCE895856B22}"/>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49855B81-DFBD-6EDE-FCEC-2689B55A7759}"/>
              </a:ext>
            </a:extLst>
          </p:cNvPr>
          <p:cNvSpPr>
            <a:spLocks noGrp="1"/>
          </p:cNvSpPr>
          <p:nvPr>
            <p:ph type="body" idx="1"/>
          </p:nvPr>
        </p:nvSpPr>
        <p:spPr/>
        <p:txBody>
          <a:bodyPr/>
          <a:lstStyle/>
          <a:p>
            <a:pPr rtl="0"/>
            <a:endParaRPr lang="en-US"/>
          </a:p>
        </p:txBody>
      </p:sp>
      <p:sp>
        <p:nvSpPr>
          <p:cNvPr id="4" name="Slide Number Placeholder 3">
            <a:extLst>
              <a:ext uri="{FF2B5EF4-FFF2-40B4-BE49-F238E27FC236}">
                <a16:creationId xmlns:a16="http://schemas.microsoft.com/office/drawing/2014/main" id="{79E67F79-466E-F6C7-D876-FA7A030B2418}"/>
              </a:ext>
            </a:extLst>
          </p:cNvPr>
          <p:cNvSpPr>
            <a:spLocks noGrp="1"/>
          </p:cNvSpPr>
          <p:nvPr>
            <p:ph type="sldNum" sz="quarter" idx="5"/>
          </p:nvPr>
        </p:nvSpPr>
        <p:spPr/>
        <p:txBody>
          <a:bodyPr/>
          <a:lstStyle/>
          <a:p>
            <a:fld id="{2D5E816B-EE8A-4A59-BF27-832760D86835}" type="slidenum">
              <a:rPr lang="en-US" smtClean="0"/>
              <a:t>2</a:t>
            </a:fld>
            <a:endParaRPr lang="en-US"/>
          </a:p>
        </p:txBody>
      </p:sp>
    </p:spTree>
    <p:extLst>
      <p:ext uri="{BB962C8B-B14F-4D97-AF65-F5344CB8AC3E}">
        <p14:creationId xmlns:p14="http://schemas.microsoft.com/office/powerpoint/2010/main" val="2497365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r>
              <a:rPr lang="en-US" sz="1000" dirty="0">
                <a:latin typeface="Arial" panose="020B0604020202020204" pitchFamily="34" charset="0"/>
                <a:cs typeface="Arial" panose="020B0604020202020204" pitchFamily="34" charset="0"/>
              </a:rPr>
              <a:t>Distributions refers to the withdrawal or utilization of your HSA dollars:  </a:t>
            </a:r>
          </a:p>
          <a:p>
            <a:r>
              <a:rPr lang="en-US" sz="1000" dirty="0">
                <a:latin typeface="Arial" panose="020B0604020202020204" pitchFamily="34" charset="0"/>
                <a:cs typeface="Arial" panose="020B0604020202020204" pitchFamily="34" charset="0"/>
              </a:rPr>
              <a:t>It is always recommended that you use your HSA to pay for </a:t>
            </a:r>
            <a:r>
              <a:rPr lang="en-US" sz="1000" b="1" dirty="0">
                <a:latin typeface="Arial" panose="020B0604020202020204" pitchFamily="34" charset="0"/>
                <a:cs typeface="Arial" panose="020B0604020202020204" pitchFamily="34" charset="0"/>
              </a:rPr>
              <a:t>qualified medical expenses </a:t>
            </a:r>
            <a:r>
              <a:rPr lang="en-US" sz="1000" dirty="0">
                <a:latin typeface="Arial" panose="020B0604020202020204" pitchFamily="34" charset="0"/>
                <a:cs typeface="Arial" panose="020B0604020202020204" pitchFamily="34" charset="0"/>
              </a:rPr>
              <a:t>to avoid any taxes or penalties.  </a:t>
            </a:r>
            <a:br>
              <a:rPr lang="en-US" sz="1000"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I want to point out that you may only use your HSA to pay for expenses incurred after the account was established. As an example…if you just opened up your new health savings account in 2025, you can only use the funds for medical expenses incurred after 1/1/2025. You cannot pay for an older Doctor’s bill that for a service you received back in 2024. </a:t>
            </a:r>
          </a:p>
          <a:p>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Something a lot of folks don’t realize, is that you can use your HSA dollars to pay for medical expenses for </a:t>
            </a:r>
            <a:r>
              <a:rPr lang="en-US" sz="1000" b="1" dirty="0">
                <a:latin typeface="Arial" panose="020B0604020202020204" pitchFamily="34" charset="0"/>
                <a:cs typeface="Arial" panose="020B0604020202020204" pitchFamily="34" charset="0"/>
              </a:rPr>
              <a:t>yourself</a:t>
            </a:r>
            <a:r>
              <a:rPr lang="en-US" sz="1000" dirty="0">
                <a:latin typeface="Arial" panose="020B0604020202020204" pitchFamily="34" charset="0"/>
                <a:cs typeface="Arial" panose="020B0604020202020204" pitchFamily="34" charset="0"/>
              </a:rPr>
              <a:t>, your </a:t>
            </a:r>
            <a:r>
              <a:rPr lang="en-US" sz="1000" b="1" dirty="0">
                <a:latin typeface="Arial" panose="020B0604020202020204" pitchFamily="34" charset="0"/>
                <a:cs typeface="Arial" panose="020B0604020202020204" pitchFamily="34" charset="0"/>
              </a:rPr>
              <a:t>spouse</a:t>
            </a:r>
            <a:r>
              <a:rPr lang="en-US" sz="1000" dirty="0">
                <a:latin typeface="Arial" panose="020B0604020202020204" pitchFamily="34" charset="0"/>
                <a:cs typeface="Arial" panose="020B0604020202020204" pitchFamily="34" charset="0"/>
              </a:rPr>
              <a:t> and any </a:t>
            </a:r>
            <a:r>
              <a:rPr lang="en-US" sz="1000" b="1" dirty="0">
                <a:latin typeface="Arial" panose="020B0604020202020204" pitchFamily="34" charset="0"/>
                <a:cs typeface="Arial" panose="020B0604020202020204" pitchFamily="34" charset="0"/>
              </a:rPr>
              <a:t>tax dependents</a:t>
            </a:r>
            <a:r>
              <a:rPr lang="en-US" sz="1000" dirty="0">
                <a:latin typeface="Arial" panose="020B0604020202020204" pitchFamily="34" charset="0"/>
                <a:cs typeface="Arial" panose="020B0604020202020204" pitchFamily="34" charset="0"/>
              </a:rPr>
              <a:t>, even if those other individuals have a different health plan than yours. </a:t>
            </a:r>
            <a:br>
              <a:rPr lang="en-US" sz="1000" dirty="0">
                <a:latin typeface="Arial" panose="020B0604020202020204" pitchFamily="34" charset="0"/>
                <a:cs typeface="Arial" panose="020B0604020202020204" pitchFamily="34" charset="0"/>
              </a:rPr>
            </a:br>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If you were to take a distribution from your HSA for something non-qualified (basically something that is not a medical expense) when you are under age 65, the IRS would require you to pay income taxes along with a 20% penalty. This is another reason why it is very important to </a:t>
            </a:r>
            <a:r>
              <a:rPr lang="en-US" sz="1000" i="1" dirty="0">
                <a:latin typeface="Arial" panose="020B0604020202020204" pitchFamily="34" charset="0"/>
                <a:cs typeface="Arial" panose="020B0604020202020204" pitchFamily="34" charset="0"/>
              </a:rPr>
              <a:t>hold onto your </a:t>
            </a:r>
            <a:r>
              <a:rPr lang="en-US" sz="1000" i="1" dirty="0">
                <a:effectLst/>
                <a:latin typeface="Arial" panose="020B0604020202020204" pitchFamily="34" charset="0"/>
                <a:cs typeface="Arial" panose="020B0604020202020204" pitchFamily="34" charset="0"/>
              </a:rPr>
              <a:t>receipts </a:t>
            </a:r>
            <a:r>
              <a:rPr lang="en-US" sz="1000" dirty="0">
                <a:effectLst/>
                <a:latin typeface="Arial" panose="020B0604020202020204" pitchFamily="34" charset="0"/>
                <a:cs typeface="Arial" panose="020B0604020202020204" pitchFamily="34" charset="0"/>
              </a:rPr>
              <a:t>for all medical expenses paid with HSA funds. You would also want to hold onto receipts for any medical expenses you paid for out of pocket (in case you would like to reimburse yourself out of your HSA at a later point or life). </a:t>
            </a:r>
          </a:p>
          <a:p>
            <a:endParaRPr lang="en-US" sz="1000" dirty="0">
              <a:latin typeface="Arial" panose="020B0604020202020204" pitchFamily="34" charset="0"/>
              <a:cs typeface="Arial" panose="020B0604020202020204" pitchFamily="34" charset="0"/>
            </a:endParaRPr>
          </a:p>
          <a:p>
            <a:r>
              <a:rPr lang="en-US" sz="1000" dirty="0">
                <a:effectLst/>
                <a:latin typeface="Arial" panose="020B0604020202020204" pitchFamily="34" charset="0"/>
                <a:cs typeface="Arial" panose="020B0604020202020204" pitchFamily="34" charset="0"/>
              </a:rPr>
              <a:t>The nice thing about an HSA, is that you are permitted to use the funds for something non-medical after you’ve turned age 65.  At that point, you would simply pay income taxes on the amount of the withdrawal. But remember – there are absolutely no</a:t>
            </a:r>
            <a:r>
              <a:rPr lang="en-US" sz="1000" dirty="0">
                <a:latin typeface="Arial" panose="020B0604020202020204" pitchFamily="34" charset="0"/>
                <a:cs typeface="Arial" panose="020B0604020202020204" pitchFamily="34" charset="0"/>
              </a:rPr>
              <a:t> taxes or penalties when you use the funds for </a:t>
            </a:r>
            <a:r>
              <a:rPr lang="en-US" sz="1000" b="1" dirty="0">
                <a:latin typeface="Arial" panose="020B0604020202020204" pitchFamily="34" charset="0"/>
                <a:cs typeface="Arial" panose="020B0604020202020204" pitchFamily="34" charset="0"/>
              </a:rPr>
              <a:t>qualified medical expenses </a:t>
            </a:r>
            <a:r>
              <a:rPr lang="en-US" sz="1000" dirty="0">
                <a:latin typeface="Arial" panose="020B0604020202020204" pitchFamily="34" charset="0"/>
                <a:cs typeface="Arial" panose="020B0604020202020204" pitchFamily="34" charset="0"/>
              </a:rPr>
              <a:t>at any stage in your life!!  So it makes sense to use the account in the way it is intended.  </a:t>
            </a:r>
          </a:p>
          <a:p>
            <a:endParaRPr lang="en-US" sz="1000" dirty="0">
              <a:effectLst/>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a:p>
            <a:endParaRPr lang="en-US" sz="1000" dirty="0">
              <a:effectLst/>
              <a:latin typeface="Arial" panose="020B0604020202020204" pitchFamily="34" charset="0"/>
              <a:cs typeface="Arial" panose="020B0604020202020204" pitchFamily="34" charset="0"/>
            </a:endParaRPr>
          </a:p>
          <a:p>
            <a:endParaRPr lang="en-US"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8416F0E-ED2D-478B-98C8-2659E1AE23AB}" type="slidenum">
              <a:rPr lang="en-US" smtClean="0"/>
              <a:t>10</a:t>
            </a:fld>
            <a:endParaRPr lang="en-US" dirty="0"/>
          </a:p>
        </p:txBody>
      </p:sp>
    </p:spTree>
    <p:extLst>
      <p:ext uri="{BB962C8B-B14F-4D97-AF65-F5344CB8AC3E}">
        <p14:creationId xmlns:p14="http://schemas.microsoft.com/office/powerpoint/2010/main" val="20611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E346CF-2BC1-477D-8AD3-5DC7075ADF13}" type="slidenum">
              <a:rPr lang="en-US" smtClean="0"/>
              <a:t>12</a:t>
            </a:fld>
            <a:endParaRPr lang="en-US" dirty="0"/>
          </a:p>
        </p:txBody>
      </p:sp>
    </p:spTree>
    <p:extLst>
      <p:ext uri="{BB962C8B-B14F-4D97-AF65-F5344CB8AC3E}">
        <p14:creationId xmlns:p14="http://schemas.microsoft.com/office/powerpoint/2010/main" val="3619938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E346CF-2BC1-477D-8AD3-5DC7075ADF13}" type="slidenum">
              <a:rPr lang="en-US" smtClean="0"/>
              <a:t>13</a:t>
            </a:fld>
            <a:endParaRPr lang="en-US" dirty="0"/>
          </a:p>
        </p:txBody>
      </p:sp>
    </p:spTree>
    <p:extLst>
      <p:ext uri="{BB962C8B-B14F-4D97-AF65-F5344CB8AC3E}">
        <p14:creationId xmlns:p14="http://schemas.microsoft.com/office/powerpoint/2010/main" val="7863554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Instruc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3310477-1515-4A0A-A5E0-880E71B4E025}"/>
              </a:ext>
              <a:ext uri="{C183D7F6-B498-43B3-948B-1728B52AA6E4}">
                <adec:decorative xmlns:adec="http://schemas.microsoft.com/office/drawing/2017/decorative" val="1"/>
              </a:ext>
            </a:extLst>
          </p:cNvPr>
          <p:cNvSpPr/>
          <p:nvPr userDrawn="1"/>
        </p:nvSpPr>
        <p:spPr bwMode="gray">
          <a:xfrm>
            <a:off x="0" y="1"/>
            <a:ext cx="4556043" cy="6858002"/>
          </a:xfrm>
          <a:prstGeom prst="rect">
            <a:avLst/>
          </a:prstGeom>
          <a:solidFill>
            <a:srgbClr val="FBF9F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30677" tIns="65339" rIns="130677" bIns="65339" numCol="1" spcCol="0" rtlCol="0" fromWordArt="0" anchor="t" anchorCtr="0" forceAA="0" compatLnSpc="1">
            <a:prstTxWarp prst="textNoShape">
              <a:avLst/>
            </a:prstTxWarp>
            <a:noAutofit/>
          </a:bodyPr>
          <a:lstStyle/>
          <a:p>
            <a:pPr algn="ctr">
              <a:spcBef>
                <a:spcPts val="714"/>
              </a:spcBef>
            </a:pPr>
            <a:endParaRPr lang="en-US" sz="1429" dirty="0">
              <a:solidFill>
                <a:schemeClr val="bg1"/>
              </a:solidFill>
            </a:endParaRPr>
          </a:p>
        </p:txBody>
      </p:sp>
      <p:pic>
        <p:nvPicPr>
          <p:cNvPr id="23" name="Optum logo" descr="Optum">
            <a:extLst>
              <a:ext uri="{FF2B5EF4-FFF2-40B4-BE49-F238E27FC236}">
                <a16:creationId xmlns:a16="http://schemas.microsoft.com/office/drawing/2014/main" id="{33540F47-FA69-40F1-B951-BB6DF057FA9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824247" y="523904"/>
            <a:ext cx="2438884" cy="706174"/>
          </a:xfrm>
          <a:prstGeom prst="rect">
            <a:avLst/>
          </a:prstGeom>
        </p:spPr>
      </p:pic>
      <p:sp>
        <p:nvSpPr>
          <p:cNvPr id="8" name="TextBox 7">
            <a:extLst>
              <a:ext uri="{FF2B5EF4-FFF2-40B4-BE49-F238E27FC236}">
                <a16:creationId xmlns:a16="http://schemas.microsoft.com/office/drawing/2014/main" id="{144308BD-A2EF-404E-BE32-E7DA086E8C83}"/>
              </a:ext>
            </a:extLst>
          </p:cNvPr>
          <p:cNvSpPr txBox="1"/>
          <p:nvPr userDrawn="1"/>
        </p:nvSpPr>
        <p:spPr bwMode="gray">
          <a:xfrm>
            <a:off x="824247" y="2388377"/>
            <a:ext cx="3211725" cy="1384995"/>
          </a:xfrm>
          <a:prstGeom prst="rect">
            <a:avLst/>
          </a:prstGeom>
          <a:noFill/>
        </p:spPr>
        <p:txBody>
          <a:bodyPr wrap="square" lIns="0" tIns="0" rIns="0" bIns="0" rtlCol="0">
            <a:spAutoFit/>
          </a:bodyPr>
          <a:lstStyle/>
          <a:p>
            <a:pPr algn="l">
              <a:lnSpc>
                <a:spcPct val="90000"/>
              </a:lnSpc>
              <a:spcBef>
                <a:spcPts val="0"/>
              </a:spcBef>
            </a:pPr>
            <a:r>
              <a:rPr lang="en-US" sz="5000" b="0" spc="0" baseline="0" dirty="0">
                <a:solidFill>
                  <a:schemeClr val="tx1"/>
                </a:solidFill>
                <a:latin typeface="+mj-lt"/>
              </a:rPr>
              <a:t>On-screen template</a:t>
            </a:r>
          </a:p>
        </p:txBody>
      </p:sp>
      <p:sp>
        <p:nvSpPr>
          <p:cNvPr id="10" name="TextBox 9">
            <a:extLst>
              <a:ext uri="{FF2B5EF4-FFF2-40B4-BE49-F238E27FC236}">
                <a16:creationId xmlns:a16="http://schemas.microsoft.com/office/drawing/2014/main" id="{FD38DA28-EF8F-43D1-AD7F-CCB3640760DD}"/>
              </a:ext>
            </a:extLst>
          </p:cNvPr>
          <p:cNvSpPr txBox="1"/>
          <p:nvPr userDrawn="1"/>
        </p:nvSpPr>
        <p:spPr bwMode="gray">
          <a:xfrm>
            <a:off x="822196" y="4177368"/>
            <a:ext cx="3584240" cy="200055"/>
          </a:xfrm>
          <a:prstGeom prst="rect">
            <a:avLst/>
          </a:prstGeom>
          <a:noFill/>
        </p:spPr>
        <p:txBody>
          <a:bodyPr wrap="square" lIns="0" tIns="0" rIns="0" bIns="0" rtlCol="0">
            <a:spAutoFit/>
          </a:bodyPr>
          <a:lstStyle/>
          <a:p>
            <a:pPr algn="l">
              <a:spcBef>
                <a:spcPts val="714"/>
              </a:spcBef>
            </a:pPr>
            <a:r>
              <a:rPr lang="en-US" sz="1300" noProof="0" dirty="0">
                <a:solidFill>
                  <a:schemeClr val="tx1"/>
                </a:solidFill>
              </a:rPr>
              <a:t>Released January 2026</a:t>
            </a:r>
          </a:p>
        </p:txBody>
      </p:sp>
      <p:pic>
        <p:nvPicPr>
          <p:cNvPr id="5" name="Picture 15">
            <a:extLst>
              <a:ext uri="{FF2B5EF4-FFF2-40B4-BE49-F238E27FC236}">
                <a16:creationId xmlns:a16="http://schemas.microsoft.com/office/drawing/2014/main" id="{988C516D-72E0-1E11-8DEB-841DAEC518C9}"/>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1572" r="1572"/>
          <a:stretch/>
        </p:blipFill>
        <p:spPr bwMode="gray">
          <a:xfrm>
            <a:off x="827390" y="4941778"/>
            <a:ext cx="585216" cy="604208"/>
          </a:xfrm>
          <a:prstGeom prst="rect">
            <a:avLst/>
          </a:prstGeom>
        </p:spPr>
      </p:pic>
      <p:sp>
        <p:nvSpPr>
          <p:cNvPr id="11" name="TextBox 10">
            <a:extLst>
              <a:ext uri="{FF2B5EF4-FFF2-40B4-BE49-F238E27FC236}">
                <a16:creationId xmlns:a16="http://schemas.microsoft.com/office/drawing/2014/main" id="{9145794E-DC8C-4B31-A9C2-C6C3CF44B391}"/>
              </a:ext>
            </a:extLst>
          </p:cNvPr>
          <p:cNvSpPr txBox="1"/>
          <p:nvPr userDrawn="1"/>
        </p:nvSpPr>
        <p:spPr bwMode="gray">
          <a:xfrm>
            <a:off x="822196" y="5589173"/>
            <a:ext cx="2834865" cy="507831"/>
          </a:xfrm>
          <a:prstGeom prst="rect">
            <a:avLst/>
          </a:prstGeom>
          <a:noFill/>
        </p:spPr>
        <p:txBody>
          <a:bodyPr wrap="square" lIns="0" tIns="0" rIns="0" bIns="0" rtlCol="0">
            <a:spAutoFit/>
          </a:bodyPr>
          <a:lstStyle/>
          <a:p>
            <a:pPr>
              <a:spcBef>
                <a:spcPts val="600"/>
              </a:spcBef>
            </a:pPr>
            <a:r>
              <a:rPr lang="en-US" sz="1100" b="1" dirty="0">
                <a:solidFill>
                  <a:schemeClr val="tx1"/>
                </a:solidFill>
              </a:rPr>
              <a:t>Reminder: </a:t>
            </a:r>
            <a:r>
              <a:rPr lang="en-US" sz="1100" dirty="0">
                <a:solidFill>
                  <a:schemeClr val="tx1"/>
                </a:solidFill>
              </a:rPr>
              <a:t>Download a new template from</a:t>
            </a:r>
            <a:br>
              <a:rPr lang="en-US" sz="1100" dirty="0">
                <a:solidFill>
                  <a:schemeClr val="tx1"/>
                </a:solidFill>
              </a:rPr>
            </a:br>
            <a:r>
              <a:rPr lang="en-US" sz="1100" dirty="0">
                <a:solidFill>
                  <a:schemeClr val="tx1"/>
                </a:solidFill>
              </a:rPr>
              <a:t>Optum Brand Center </a:t>
            </a:r>
            <a:r>
              <a:rPr lang="en-US" sz="1100" b="1" dirty="0">
                <a:solidFill>
                  <a:schemeClr val="tx1"/>
                </a:solidFill>
              </a:rPr>
              <a:t>each time</a:t>
            </a:r>
            <a:r>
              <a:rPr lang="en-US" sz="1100" dirty="0">
                <a:solidFill>
                  <a:schemeClr val="tx1"/>
                </a:solidFill>
              </a:rPr>
              <a:t> a document is started. Templates continuously evolve.</a:t>
            </a:r>
          </a:p>
        </p:txBody>
      </p:sp>
      <p:pic>
        <p:nvPicPr>
          <p:cNvPr id="3" name="Picture 2">
            <a:extLst>
              <a:ext uri="{FF2B5EF4-FFF2-40B4-BE49-F238E27FC236}">
                <a16:creationId xmlns:a16="http://schemas.microsoft.com/office/drawing/2014/main" id="{EB8C1BEC-5C50-EC82-6813-2CCF2BF25A5A}"/>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l="29" r="29"/>
          <a:stretch/>
        </p:blipFill>
        <p:spPr bwMode="gray">
          <a:xfrm>
            <a:off x="5121967" y="525529"/>
            <a:ext cx="6609434" cy="3720283"/>
          </a:xfrm>
          <a:prstGeom prst="rect">
            <a:avLst/>
          </a:prstGeom>
          <a:ln w="6350">
            <a:solidFill>
              <a:schemeClr val="accent2"/>
            </a:solidFill>
          </a:ln>
        </p:spPr>
      </p:pic>
      <p:pic>
        <p:nvPicPr>
          <p:cNvPr id="18" name="Picture 17">
            <a:extLst>
              <a:ext uri="{FF2B5EF4-FFF2-40B4-BE49-F238E27FC236}">
                <a16:creationId xmlns:a16="http://schemas.microsoft.com/office/drawing/2014/main" id="{0B9B688F-3869-4ECE-BE40-DE3ADDF3F073}"/>
              </a:ext>
              <a:ext uri="{C183D7F6-B498-43B3-948B-1728B52AA6E4}">
                <adec:decorative xmlns:adec="http://schemas.microsoft.com/office/drawing/2017/decorative" val="1"/>
              </a:ext>
            </a:extLst>
          </p:cNvPr>
          <p:cNvPicPr>
            <a:picLocks noChangeAspect="1"/>
          </p:cNvPicPr>
          <p:nvPr userDrawn="1"/>
        </p:nvPicPr>
        <p:blipFill>
          <a:blip r:embed="rId5">
            <a:extLst>
              <a:ext uri="{28A0092B-C50C-407E-A947-70E740481C1C}">
                <a14:useLocalDpi xmlns:a14="http://schemas.microsoft.com/office/drawing/2010/main" val="0"/>
              </a:ext>
            </a:extLst>
          </a:blip>
          <a:srcRect l="134" r="134"/>
          <a:stretch/>
        </p:blipFill>
        <p:spPr bwMode="gray">
          <a:xfrm>
            <a:off x="5122888" y="4248012"/>
            <a:ext cx="3298222" cy="1857119"/>
          </a:xfrm>
          <a:prstGeom prst="rect">
            <a:avLst/>
          </a:prstGeom>
          <a:ln w="6350">
            <a:solidFill>
              <a:schemeClr val="accent2"/>
            </a:solidFill>
          </a:ln>
        </p:spPr>
      </p:pic>
      <p:pic>
        <p:nvPicPr>
          <p:cNvPr id="4" name="Picture 3">
            <a:extLst>
              <a:ext uri="{FF2B5EF4-FFF2-40B4-BE49-F238E27FC236}">
                <a16:creationId xmlns:a16="http://schemas.microsoft.com/office/drawing/2014/main" id="{11A66DFB-0BA7-42B4-63AA-F29DED25E097}"/>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Lst>
          </a:blip>
          <a:srcRect l="24" r="24"/>
          <a:stretch/>
        </p:blipFill>
        <p:spPr bwMode="gray">
          <a:xfrm>
            <a:off x="8421497" y="4245508"/>
            <a:ext cx="3309903" cy="1859623"/>
          </a:xfrm>
          <a:prstGeom prst="rect">
            <a:avLst/>
          </a:prstGeom>
          <a:ln w="6350">
            <a:solidFill>
              <a:schemeClr val="accent2"/>
            </a:solidFill>
          </a:ln>
        </p:spPr>
      </p:pic>
    </p:spTree>
    <p:extLst>
      <p:ext uri="{BB962C8B-B14F-4D97-AF65-F5344CB8AC3E}">
        <p14:creationId xmlns:p14="http://schemas.microsoft.com/office/powerpoint/2010/main" val="1185727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pic>
        <p:nvPicPr>
          <p:cNvPr id="17" name="Effervescent Background">
            <a:extLst>
              <a:ext uri="{FF2B5EF4-FFF2-40B4-BE49-F238E27FC236}">
                <a16:creationId xmlns:a16="http://schemas.microsoft.com/office/drawing/2014/main" id="{77505517-54EF-7E54-5259-EE37C36DD28E}"/>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0"/>
            <a:ext cx="12192000" cy="6858000"/>
          </a:xfrm>
          <a:prstGeom prst="rect">
            <a:avLst/>
          </a:prstGeom>
        </p:spPr>
      </p:pic>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752600" y="2375435"/>
            <a:ext cx="8686800" cy="1523494"/>
          </a:xfrm>
        </p:spPr>
        <p:txBody>
          <a:bodyPr anchor="b"/>
          <a:lstStyle>
            <a:lvl1pPr algn="ctr">
              <a:defRPr sz="5500" b="0" spc="0" baseline="0">
                <a:solidFill>
                  <a:schemeClr val="tx1"/>
                </a:solidFill>
              </a:defRPr>
            </a:lvl1pPr>
          </a:lstStyle>
          <a:p>
            <a:r>
              <a:rPr lang="en-US" dirty="0"/>
              <a:t>Section title; Georgia Pro 55pt, sentence case</a:t>
            </a:r>
          </a:p>
        </p:txBody>
      </p:sp>
      <p:sp>
        <p:nvSpPr>
          <p:cNvPr id="3" name="Subtitle Placeholder">
            <a:extLst>
              <a:ext uri="{FF2B5EF4-FFF2-40B4-BE49-F238E27FC236}">
                <a16:creationId xmlns:a16="http://schemas.microsoft.com/office/drawing/2014/main" id="{1984467D-8998-4601-8ABC-FDE348E4BFF2}"/>
              </a:ext>
            </a:extLst>
          </p:cNvPr>
          <p:cNvSpPr>
            <a:spLocks noGrp="1"/>
          </p:cNvSpPr>
          <p:nvPr>
            <p:ph type="body" idx="1" hasCustomPrompt="1"/>
          </p:nvPr>
        </p:nvSpPr>
        <p:spPr bwMode="gray">
          <a:xfrm>
            <a:off x="1752600" y="4186206"/>
            <a:ext cx="8686800" cy="332399"/>
          </a:xfrm>
        </p:spPr>
        <p:txBody>
          <a:bodyPr>
            <a:spAutoFit/>
          </a:bodyPr>
          <a:lstStyle>
            <a:lvl1pPr marL="0" indent="0" algn="ctr">
              <a:lnSpc>
                <a:spcPct val="90000"/>
              </a:lnSpc>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subtitle (optional); Arial 24pt, sentence case</a:t>
            </a:r>
          </a:p>
        </p:txBody>
      </p:sp>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3C5249AD-DFC4-43F6-A441-B6ACBDBDEF63}" type="datetime1">
              <a:rPr lang="en-US" smtClean="0"/>
              <a:t>4/30/26</a:t>
            </a:fld>
            <a:endParaRPr lang="en-US" dirty="0"/>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246586910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101" userDrawn="1">
          <p15:clr>
            <a:srgbClr val="5ACBF0"/>
          </p15:clr>
        </p15:guide>
        <p15:guide id="2" pos="6576" userDrawn="1">
          <p15:clr>
            <a:srgbClr val="5ACBF0"/>
          </p15:clr>
        </p15:guide>
        <p15:guide id="3" orient="horz" pos="2459" userDrawn="1">
          <p15:clr>
            <a:srgbClr val="5ACBF0"/>
          </p15:clr>
        </p15:guide>
        <p15:guide id="4" orient="horz" pos="2630" userDrawn="1">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Section Header 02">
    <p:bg>
      <p:bgPr>
        <a:solidFill>
          <a:schemeClr val="bg1"/>
        </a:solidFill>
        <a:effectLst/>
      </p:bgPr>
    </p:bg>
    <p:spTree>
      <p:nvGrpSpPr>
        <p:cNvPr id="1" name=""/>
        <p:cNvGrpSpPr/>
        <p:nvPr/>
      </p:nvGrpSpPr>
      <p:grpSpPr>
        <a:xfrm>
          <a:off x="0" y="0"/>
          <a:ext cx="0" cy="0"/>
          <a:chOff x="0" y="0"/>
          <a:chExt cx="0" cy="0"/>
        </a:xfrm>
      </p:grpSpPr>
      <p:grpSp>
        <p:nvGrpSpPr>
          <p:cNvPr id="31" name="Circle Stadium Pattern">
            <a:extLst>
              <a:ext uri="{FF2B5EF4-FFF2-40B4-BE49-F238E27FC236}">
                <a16:creationId xmlns:a16="http://schemas.microsoft.com/office/drawing/2014/main" id="{16063D44-BBF3-B8D8-F984-896F5796A07E}"/>
              </a:ext>
              <a:ext uri="{C183D7F6-B498-43B3-948B-1728B52AA6E4}">
                <adec:decorative xmlns:adec="http://schemas.microsoft.com/office/drawing/2017/decorative" val="1"/>
              </a:ext>
            </a:extLst>
          </p:cNvPr>
          <p:cNvGrpSpPr/>
          <p:nvPr userDrawn="1"/>
        </p:nvGrpSpPr>
        <p:grpSpPr bwMode="gray">
          <a:xfrm>
            <a:off x="0" y="-292"/>
            <a:ext cx="12192000" cy="6135750"/>
            <a:chOff x="0" y="-292"/>
            <a:chExt cx="12192000" cy="6135750"/>
          </a:xfrm>
        </p:grpSpPr>
        <p:sp>
          <p:nvSpPr>
            <p:cNvPr id="10" name="Oval 9">
              <a:extLst>
                <a:ext uri="{FF2B5EF4-FFF2-40B4-BE49-F238E27FC236}">
                  <a16:creationId xmlns:a16="http://schemas.microsoft.com/office/drawing/2014/main" id="{0B26FE32-383F-F5D8-7AB7-3A2B19B2D013}"/>
                </a:ext>
              </a:extLst>
            </p:cNvPr>
            <p:cNvSpPr/>
            <p:nvPr userDrawn="1"/>
          </p:nvSpPr>
          <p:spPr bwMode="gray">
            <a:xfrm>
              <a:off x="1426096" y="5184774"/>
              <a:ext cx="950392" cy="950392"/>
            </a:xfrm>
            <a:prstGeom prst="ellipse">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3" name="Freeform: Shape 22">
              <a:extLst>
                <a:ext uri="{FF2B5EF4-FFF2-40B4-BE49-F238E27FC236}">
                  <a16:creationId xmlns:a16="http://schemas.microsoft.com/office/drawing/2014/main" id="{48670F22-94C0-5CBB-E6B8-C53D1DDBF077}"/>
                </a:ext>
              </a:extLst>
            </p:cNvPr>
            <p:cNvSpPr/>
            <p:nvPr userDrawn="1"/>
          </p:nvSpPr>
          <p:spPr bwMode="gray">
            <a:xfrm>
              <a:off x="0" y="5184482"/>
              <a:ext cx="1426097" cy="950976"/>
            </a:xfrm>
            <a:custGeom>
              <a:avLst/>
              <a:gdLst>
                <a:gd name="connsiteX0" fmla="*/ 0 w 1426097"/>
                <a:gd name="connsiteY0" fmla="*/ 0 h 950976"/>
                <a:gd name="connsiteX1" fmla="*/ 950609 w 1426097"/>
                <a:gd name="connsiteY1" fmla="*/ 0 h 950976"/>
                <a:gd name="connsiteX2" fmla="*/ 1426097 w 1426097"/>
                <a:gd name="connsiteY2" fmla="*/ 475488 h 950976"/>
                <a:gd name="connsiteX3" fmla="*/ 950609 w 1426097"/>
                <a:gd name="connsiteY3" fmla="*/ 950976 h 950976"/>
                <a:gd name="connsiteX4" fmla="*/ 0 w 1426097"/>
                <a:gd name="connsiteY4" fmla="*/ 950976 h 950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097" h="950976">
                  <a:moveTo>
                    <a:pt x="0" y="0"/>
                  </a:moveTo>
                  <a:lnTo>
                    <a:pt x="950609" y="0"/>
                  </a:lnTo>
                  <a:cubicBezTo>
                    <a:pt x="1213214" y="0"/>
                    <a:pt x="1426097" y="212883"/>
                    <a:pt x="1426097" y="475488"/>
                  </a:cubicBezTo>
                  <a:cubicBezTo>
                    <a:pt x="1426097" y="738093"/>
                    <a:pt x="1213214" y="950976"/>
                    <a:pt x="950609" y="950976"/>
                  </a:cubicBezTo>
                  <a:lnTo>
                    <a:pt x="0" y="950976"/>
                  </a:ln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2" name="Oval 11">
              <a:extLst>
                <a:ext uri="{FF2B5EF4-FFF2-40B4-BE49-F238E27FC236}">
                  <a16:creationId xmlns:a16="http://schemas.microsoft.com/office/drawing/2014/main" id="{07B955C5-E4B3-A3F4-88FB-83ACECDCEAA0}"/>
                </a:ext>
              </a:extLst>
            </p:cNvPr>
            <p:cNvSpPr/>
            <p:nvPr userDrawn="1"/>
          </p:nvSpPr>
          <p:spPr bwMode="gray">
            <a:xfrm>
              <a:off x="475704" y="4233944"/>
              <a:ext cx="950392" cy="950392"/>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0" name="Freeform: Shape 19">
              <a:extLst>
                <a:ext uri="{FF2B5EF4-FFF2-40B4-BE49-F238E27FC236}">
                  <a16:creationId xmlns:a16="http://schemas.microsoft.com/office/drawing/2014/main" id="{A9ACFA7D-DFD2-CB12-E4DE-F657AF3C466E}"/>
                </a:ext>
              </a:extLst>
            </p:cNvPr>
            <p:cNvSpPr/>
            <p:nvPr userDrawn="1"/>
          </p:nvSpPr>
          <p:spPr bwMode="gray">
            <a:xfrm>
              <a:off x="0" y="4233944"/>
              <a:ext cx="475704" cy="950392"/>
            </a:xfrm>
            <a:custGeom>
              <a:avLst/>
              <a:gdLst>
                <a:gd name="connsiteX0" fmla="*/ 508 w 475704"/>
                <a:gd name="connsiteY0" fmla="*/ 0 h 950392"/>
                <a:gd name="connsiteX1" fmla="*/ 475704 w 475704"/>
                <a:gd name="connsiteY1" fmla="*/ 475196 h 950392"/>
                <a:gd name="connsiteX2" fmla="*/ 508 w 475704"/>
                <a:gd name="connsiteY2" fmla="*/ 950392 h 950392"/>
                <a:gd name="connsiteX3" fmla="*/ 0 w 475704"/>
                <a:gd name="connsiteY3" fmla="*/ 950341 h 950392"/>
                <a:gd name="connsiteX4" fmla="*/ 0 w 475704"/>
                <a:gd name="connsiteY4" fmla="*/ 51 h 950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04" h="950392">
                  <a:moveTo>
                    <a:pt x="508" y="0"/>
                  </a:moveTo>
                  <a:cubicBezTo>
                    <a:pt x="262952" y="0"/>
                    <a:pt x="475704" y="212752"/>
                    <a:pt x="475704" y="475196"/>
                  </a:cubicBezTo>
                  <a:cubicBezTo>
                    <a:pt x="475704" y="737640"/>
                    <a:pt x="262952" y="950392"/>
                    <a:pt x="508" y="950392"/>
                  </a:cubicBezTo>
                  <a:lnTo>
                    <a:pt x="0" y="950341"/>
                  </a:lnTo>
                  <a:lnTo>
                    <a:pt x="0" y="51"/>
                  </a:ln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4" name="Oval 13">
              <a:extLst>
                <a:ext uri="{FF2B5EF4-FFF2-40B4-BE49-F238E27FC236}">
                  <a16:creationId xmlns:a16="http://schemas.microsoft.com/office/drawing/2014/main" id="{57D0112C-AD5F-F157-6170-5791D778202A}"/>
                </a:ext>
              </a:extLst>
            </p:cNvPr>
            <p:cNvSpPr/>
            <p:nvPr userDrawn="1"/>
          </p:nvSpPr>
          <p:spPr bwMode="gray">
            <a:xfrm>
              <a:off x="11241608" y="1900784"/>
              <a:ext cx="950392" cy="950392"/>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5" name="Freeform: Shape 24">
              <a:extLst>
                <a:ext uri="{FF2B5EF4-FFF2-40B4-BE49-F238E27FC236}">
                  <a16:creationId xmlns:a16="http://schemas.microsoft.com/office/drawing/2014/main" id="{21C22E0F-8DF4-2E07-F091-9AE29F932B77}"/>
                </a:ext>
              </a:extLst>
            </p:cNvPr>
            <p:cNvSpPr/>
            <p:nvPr userDrawn="1"/>
          </p:nvSpPr>
          <p:spPr bwMode="gray">
            <a:xfrm>
              <a:off x="10678741" y="950392"/>
              <a:ext cx="1513259" cy="950976"/>
            </a:xfrm>
            <a:custGeom>
              <a:avLst/>
              <a:gdLst>
                <a:gd name="connsiteX0" fmla="*/ 475488 w 1513259"/>
                <a:gd name="connsiteY0" fmla="*/ 0 h 950976"/>
                <a:gd name="connsiteX1" fmla="*/ 1503057 w 1513259"/>
                <a:gd name="connsiteY1" fmla="*/ 0 h 950976"/>
                <a:gd name="connsiteX2" fmla="*/ 1513259 w 1513259"/>
                <a:gd name="connsiteY2" fmla="*/ 1029 h 950976"/>
                <a:gd name="connsiteX3" fmla="*/ 1513259 w 1513259"/>
                <a:gd name="connsiteY3" fmla="*/ 949948 h 950976"/>
                <a:gd name="connsiteX4" fmla="*/ 1503057 w 1513259"/>
                <a:gd name="connsiteY4" fmla="*/ 950976 h 950976"/>
                <a:gd name="connsiteX5" fmla="*/ 475488 w 1513259"/>
                <a:gd name="connsiteY5" fmla="*/ 950976 h 950976"/>
                <a:gd name="connsiteX6" fmla="*/ 0 w 1513259"/>
                <a:gd name="connsiteY6" fmla="*/ 475488 h 950976"/>
                <a:gd name="connsiteX7" fmla="*/ 475488 w 1513259"/>
                <a:gd name="connsiteY7" fmla="*/ 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259" h="950976">
                  <a:moveTo>
                    <a:pt x="475488" y="0"/>
                  </a:moveTo>
                  <a:lnTo>
                    <a:pt x="1503057" y="0"/>
                  </a:lnTo>
                  <a:lnTo>
                    <a:pt x="1513259" y="1029"/>
                  </a:lnTo>
                  <a:lnTo>
                    <a:pt x="1513259" y="949948"/>
                  </a:lnTo>
                  <a:lnTo>
                    <a:pt x="1503057" y="950976"/>
                  </a:lnTo>
                  <a:lnTo>
                    <a:pt x="475488" y="950976"/>
                  </a:lnTo>
                  <a:cubicBezTo>
                    <a:pt x="212883" y="950976"/>
                    <a:pt x="0" y="738093"/>
                    <a:pt x="0" y="475488"/>
                  </a:cubicBezTo>
                  <a:cubicBezTo>
                    <a:pt x="0" y="212883"/>
                    <a:pt x="212883" y="0"/>
                    <a:pt x="475488" y="0"/>
                  </a:cubicBez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6" name="Oval 15">
              <a:extLst>
                <a:ext uri="{FF2B5EF4-FFF2-40B4-BE49-F238E27FC236}">
                  <a16:creationId xmlns:a16="http://schemas.microsoft.com/office/drawing/2014/main" id="{E3F54F8B-42DA-A10D-4F48-DAE6DD4BB538}"/>
                </a:ext>
              </a:extLst>
            </p:cNvPr>
            <p:cNvSpPr/>
            <p:nvPr userDrawn="1"/>
          </p:nvSpPr>
          <p:spPr bwMode="gray">
            <a:xfrm>
              <a:off x="9734744" y="950100"/>
              <a:ext cx="950392" cy="950392"/>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7" name="Oval 16">
              <a:extLst>
                <a:ext uri="{FF2B5EF4-FFF2-40B4-BE49-F238E27FC236}">
                  <a16:creationId xmlns:a16="http://schemas.microsoft.com/office/drawing/2014/main" id="{9925FF2C-98E9-C65D-690D-B217AEC9E1FC}"/>
                </a:ext>
              </a:extLst>
            </p:cNvPr>
            <p:cNvSpPr/>
            <p:nvPr userDrawn="1"/>
          </p:nvSpPr>
          <p:spPr bwMode="gray">
            <a:xfrm>
              <a:off x="10678742" y="0"/>
              <a:ext cx="950392" cy="950392"/>
            </a:xfrm>
            <a:prstGeom prst="ellipse">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9" name="Freeform: Shape 28">
              <a:extLst>
                <a:ext uri="{FF2B5EF4-FFF2-40B4-BE49-F238E27FC236}">
                  <a16:creationId xmlns:a16="http://schemas.microsoft.com/office/drawing/2014/main" id="{9BFA5672-C599-B33C-CF5D-BEEECB00FE0A}"/>
                </a:ext>
              </a:extLst>
            </p:cNvPr>
            <p:cNvSpPr/>
            <p:nvPr userDrawn="1"/>
          </p:nvSpPr>
          <p:spPr bwMode="gray">
            <a:xfrm>
              <a:off x="11629134" y="-292"/>
              <a:ext cx="562866" cy="950976"/>
            </a:xfrm>
            <a:custGeom>
              <a:avLst/>
              <a:gdLst>
                <a:gd name="connsiteX0" fmla="*/ 475488 w 562866"/>
                <a:gd name="connsiteY0" fmla="*/ 0 h 950976"/>
                <a:gd name="connsiteX1" fmla="*/ 562866 w 562866"/>
                <a:gd name="connsiteY1" fmla="*/ 0 h 950976"/>
                <a:gd name="connsiteX2" fmla="*/ 562866 w 562866"/>
                <a:gd name="connsiteY2" fmla="*/ 950976 h 950976"/>
                <a:gd name="connsiteX3" fmla="*/ 475488 w 562866"/>
                <a:gd name="connsiteY3" fmla="*/ 950976 h 950976"/>
                <a:gd name="connsiteX4" fmla="*/ 0 w 562866"/>
                <a:gd name="connsiteY4" fmla="*/ 475488 h 950976"/>
                <a:gd name="connsiteX5" fmla="*/ 475488 w 562866"/>
                <a:gd name="connsiteY5" fmla="*/ 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2866" h="950976">
                  <a:moveTo>
                    <a:pt x="475488" y="0"/>
                  </a:moveTo>
                  <a:lnTo>
                    <a:pt x="562866" y="0"/>
                  </a:lnTo>
                  <a:lnTo>
                    <a:pt x="562866" y="950976"/>
                  </a:lnTo>
                  <a:lnTo>
                    <a:pt x="475488" y="950976"/>
                  </a:lnTo>
                  <a:cubicBezTo>
                    <a:pt x="212883" y="950976"/>
                    <a:pt x="0" y="738093"/>
                    <a:pt x="0" y="475488"/>
                  </a:cubicBezTo>
                  <a:cubicBezTo>
                    <a:pt x="0" y="212883"/>
                    <a:pt x="212883" y="0"/>
                    <a:pt x="475488" y="0"/>
                  </a:cubicBez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gr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752600" y="2186355"/>
            <a:ext cx="8686800" cy="1523494"/>
          </a:xfrm>
        </p:spPr>
        <p:txBody>
          <a:bodyPr anchor="b"/>
          <a:lstStyle>
            <a:lvl1pPr algn="ctr">
              <a:defRPr sz="5500" b="0" spc="0" baseline="0">
                <a:solidFill>
                  <a:schemeClr val="tx1"/>
                </a:solidFill>
              </a:defRPr>
            </a:lvl1pPr>
          </a:lstStyle>
          <a:p>
            <a:r>
              <a:rPr lang="en-US" dirty="0"/>
              <a:t>Section title; Georgia Pro 55pt, sentence case</a:t>
            </a:r>
          </a:p>
        </p:txBody>
      </p:sp>
      <p:sp>
        <p:nvSpPr>
          <p:cNvPr id="3" name="Subtitle Placeholder">
            <a:extLst>
              <a:ext uri="{FF2B5EF4-FFF2-40B4-BE49-F238E27FC236}">
                <a16:creationId xmlns:a16="http://schemas.microsoft.com/office/drawing/2014/main" id="{1984467D-8998-4601-8ABC-FDE348E4BFF2}"/>
              </a:ext>
            </a:extLst>
          </p:cNvPr>
          <p:cNvSpPr>
            <a:spLocks noGrp="1"/>
          </p:cNvSpPr>
          <p:nvPr>
            <p:ph type="body" idx="1" hasCustomPrompt="1"/>
          </p:nvPr>
        </p:nvSpPr>
        <p:spPr bwMode="gray">
          <a:xfrm>
            <a:off x="1752600" y="3990820"/>
            <a:ext cx="8686800" cy="332399"/>
          </a:xfrm>
        </p:spPr>
        <p:txBody>
          <a:bodyPr>
            <a:spAutoFit/>
          </a:bodyPr>
          <a:lstStyle>
            <a:lvl1pPr marL="0" indent="0" algn="ctr">
              <a:lnSpc>
                <a:spcPct val="90000"/>
              </a:lnSpc>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subtitle (optional); Arial 24pt, sentence case</a:t>
            </a:r>
          </a:p>
        </p:txBody>
      </p:sp>
      <p:pic>
        <p:nvPicPr>
          <p:cNvPr id="7" name="Optum Logo" descr="Optum">
            <a:extLst>
              <a:ext uri="{FF2B5EF4-FFF2-40B4-BE49-F238E27FC236}">
                <a16:creationId xmlns:a16="http://schemas.microsoft.com/office/drawing/2014/main" id="{395D6C80-30F4-E89F-4785-D24A52C5798D}"/>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4/30/26</a:t>
            </a:fld>
            <a:endParaRPr lang="en-US" dirty="0"/>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291250076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5776" userDrawn="1">
          <p15:clr>
            <a:srgbClr val="5ACBF0"/>
          </p15:clr>
        </p15:guide>
        <p15:guide id="3" orient="horz" pos="2344" userDrawn="1">
          <p15:clr>
            <a:srgbClr val="5ACBF0"/>
          </p15:clr>
        </p15:guide>
        <p15:guide id="4" orient="horz" pos="2509"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03">
    <p:bg>
      <p:bgPr>
        <a:solidFill>
          <a:schemeClr val="bg2"/>
        </a:solidFill>
        <a:effectLst/>
      </p:bgPr>
    </p:bg>
    <p:spTree>
      <p:nvGrpSpPr>
        <p:cNvPr id="1" name=""/>
        <p:cNvGrpSpPr/>
        <p:nvPr/>
      </p:nvGrpSpPr>
      <p:grpSpPr>
        <a:xfrm>
          <a:off x="0" y="0"/>
          <a:ext cx="0" cy="0"/>
          <a:chOff x="0" y="0"/>
          <a:chExt cx="0" cy="0"/>
        </a:xfrm>
      </p:grpSpPr>
      <p:grpSp>
        <p:nvGrpSpPr>
          <p:cNvPr id="31" name="Circle Stadium Pattern">
            <a:extLst>
              <a:ext uri="{FF2B5EF4-FFF2-40B4-BE49-F238E27FC236}">
                <a16:creationId xmlns:a16="http://schemas.microsoft.com/office/drawing/2014/main" id="{16063D44-BBF3-B8D8-F984-896F5796A07E}"/>
              </a:ext>
              <a:ext uri="{C183D7F6-B498-43B3-948B-1728B52AA6E4}">
                <adec:decorative xmlns:adec="http://schemas.microsoft.com/office/drawing/2017/decorative" val="1"/>
              </a:ext>
            </a:extLst>
          </p:cNvPr>
          <p:cNvGrpSpPr/>
          <p:nvPr userDrawn="1"/>
        </p:nvGrpSpPr>
        <p:grpSpPr bwMode="gray">
          <a:xfrm>
            <a:off x="0" y="-292"/>
            <a:ext cx="12192000" cy="6135750"/>
            <a:chOff x="0" y="-292"/>
            <a:chExt cx="12192000" cy="6135750"/>
          </a:xfrm>
        </p:grpSpPr>
        <p:sp>
          <p:nvSpPr>
            <p:cNvPr id="10" name="Oval 9">
              <a:extLst>
                <a:ext uri="{FF2B5EF4-FFF2-40B4-BE49-F238E27FC236}">
                  <a16:creationId xmlns:a16="http://schemas.microsoft.com/office/drawing/2014/main" id="{0B26FE32-383F-F5D8-7AB7-3A2B19B2D013}"/>
                </a:ext>
              </a:extLst>
            </p:cNvPr>
            <p:cNvSpPr/>
            <p:nvPr userDrawn="1"/>
          </p:nvSpPr>
          <p:spPr bwMode="gray">
            <a:xfrm>
              <a:off x="1426096" y="5184774"/>
              <a:ext cx="950392" cy="950392"/>
            </a:xfrm>
            <a:prstGeom prst="ellipse">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3" name="Freeform: Shape 22">
              <a:extLst>
                <a:ext uri="{FF2B5EF4-FFF2-40B4-BE49-F238E27FC236}">
                  <a16:creationId xmlns:a16="http://schemas.microsoft.com/office/drawing/2014/main" id="{48670F22-94C0-5CBB-E6B8-C53D1DDBF077}"/>
                </a:ext>
              </a:extLst>
            </p:cNvPr>
            <p:cNvSpPr/>
            <p:nvPr userDrawn="1"/>
          </p:nvSpPr>
          <p:spPr bwMode="gray">
            <a:xfrm>
              <a:off x="0" y="5184482"/>
              <a:ext cx="1426097" cy="950976"/>
            </a:xfrm>
            <a:custGeom>
              <a:avLst/>
              <a:gdLst>
                <a:gd name="connsiteX0" fmla="*/ 0 w 1426097"/>
                <a:gd name="connsiteY0" fmla="*/ 0 h 950976"/>
                <a:gd name="connsiteX1" fmla="*/ 950609 w 1426097"/>
                <a:gd name="connsiteY1" fmla="*/ 0 h 950976"/>
                <a:gd name="connsiteX2" fmla="*/ 1426097 w 1426097"/>
                <a:gd name="connsiteY2" fmla="*/ 475488 h 950976"/>
                <a:gd name="connsiteX3" fmla="*/ 950609 w 1426097"/>
                <a:gd name="connsiteY3" fmla="*/ 950976 h 950976"/>
                <a:gd name="connsiteX4" fmla="*/ 0 w 1426097"/>
                <a:gd name="connsiteY4" fmla="*/ 950976 h 950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097" h="950976">
                  <a:moveTo>
                    <a:pt x="0" y="0"/>
                  </a:moveTo>
                  <a:lnTo>
                    <a:pt x="950609" y="0"/>
                  </a:lnTo>
                  <a:cubicBezTo>
                    <a:pt x="1213214" y="0"/>
                    <a:pt x="1426097" y="212883"/>
                    <a:pt x="1426097" y="475488"/>
                  </a:cubicBezTo>
                  <a:cubicBezTo>
                    <a:pt x="1426097" y="738093"/>
                    <a:pt x="1213214" y="950976"/>
                    <a:pt x="950609" y="950976"/>
                  </a:cubicBezTo>
                  <a:lnTo>
                    <a:pt x="0" y="950976"/>
                  </a:ln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2" name="Oval 11">
              <a:extLst>
                <a:ext uri="{FF2B5EF4-FFF2-40B4-BE49-F238E27FC236}">
                  <a16:creationId xmlns:a16="http://schemas.microsoft.com/office/drawing/2014/main" id="{07B955C5-E4B3-A3F4-88FB-83ACECDCEAA0}"/>
                </a:ext>
              </a:extLst>
            </p:cNvPr>
            <p:cNvSpPr/>
            <p:nvPr userDrawn="1"/>
          </p:nvSpPr>
          <p:spPr bwMode="gray">
            <a:xfrm>
              <a:off x="475704" y="4233944"/>
              <a:ext cx="950392" cy="950392"/>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0" name="Freeform: Shape 19">
              <a:extLst>
                <a:ext uri="{FF2B5EF4-FFF2-40B4-BE49-F238E27FC236}">
                  <a16:creationId xmlns:a16="http://schemas.microsoft.com/office/drawing/2014/main" id="{A9ACFA7D-DFD2-CB12-E4DE-F657AF3C466E}"/>
                </a:ext>
              </a:extLst>
            </p:cNvPr>
            <p:cNvSpPr/>
            <p:nvPr userDrawn="1"/>
          </p:nvSpPr>
          <p:spPr bwMode="gray">
            <a:xfrm>
              <a:off x="0" y="4233944"/>
              <a:ext cx="475704" cy="950392"/>
            </a:xfrm>
            <a:custGeom>
              <a:avLst/>
              <a:gdLst>
                <a:gd name="connsiteX0" fmla="*/ 508 w 475704"/>
                <a:gd name="connsiteY0" fmla="*/ 0 h 950392"/>
                <a:gd name="connsiteX1" fmla="*/ 475704 w 475704"/>
                <a:gd name="connsiteY1" fmla="*/ 475196 h 950392"/>
                <a:gd name="connsiteX2" fmla="*/ 508 w 475704"/>
                <a:gd name="connsiteY2" fmla="*/ 950392 h 950392"/>
                <a:gd name="connsiteX3" fmla="*/ 0 w 475704"/>
                <a:gd name="connsiteY3" fmla="*/ 950341 h 950392"/>
                <a:gd name="connsiteX4" fmla="*/ 0 w 475704"/>
                <a:gd name="connsiteY4" fmla="*/ 51 h 950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04" h="950392">
                  <a:moveTo>
                    <a:pt x="508" y="0"/>
                  </a:moveTo>
                  <a:cubicBezTo>
                    <a:pt x="262952" y="0"/>
                    <a:pt x="475704" y="212752"/>
                    <a:pt x="475704" y="475196"/>
                  </a:cubicBezTo>
                  <a:cubicBezTo>
                    <a:pt x="475704" y="737640"/>
                    <a:pt x="262952" y="950392"/>
                    <a:pt x="508" y="950392"/>
                  </a:cubicBezTo>
                  <a:lnTo>
                    <a:pt x="0" y="950341"/>
                  </a:lnTo>
                  <a:lnTo>
                    <a:pt x="0" y="51"/>
                  </a:ln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4" name="Oval 13">
              <a:extLst>
                <a:ext uri="{FF2B5EF4-FFF2-40B4-BE49-F238E27FC236}">
                  <a16:creationId xmlns:a16="http://schemas.microsoft.com/office/drawing/2014/main" id="{57D0112C-AD5F-F157-6170-5791D778202A}"/>
                </a:ext>
              </a:extLst>
            </p:cNvPr>
            <p:cNvSpPr/>
            <p:nvPr userDrawn="1"/>
          </p:nvSpPr>
          <p:spPr bwMode="gray">
            <a:xfrm>
              <a:off x="11241608" y="1900784"/>
              <a:ext cx="950392" cy="950392"/>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5" name="Freeform: Shape 24">
              <a:extLst>
                <a:ext uri="{FF2B5EF4-FFF2-40B4-BE49-F238E27FC236}">
                  <a16:creationId xmlns:a16="http://schemas.microsoft.com/office/drawing/2014/main" id="{21C22E0F-8DF4-2E07-F091-9AE29F932B77}"/>
                </a:ext>
              </a:extLst>
            </p:cNvPr>
            <p:cNvSpPr/>
            <p:nvPr userDrawn="1"/>
          </p:nvSpPr>
          <p:spPr bwMode="gray">
            <a:xfrm>
              <a:off x="10678741" y="950392"/>
              <a:ext cx="1513259" cy="950976"/>
            </a:xfrm>
            <a:custGeom>
              <a:avLst/>
              <a:gdLst>
                <a:gd name="connsiteX0" fmla="*/ 475488 w 1513259"/>
                <a:gd name="connsiteY0" fmla="*/ 0 h 950976"/>
                <a:gd name="connsiteX1" fmla="*/ 1503057 w 1513259"/>
                <a:gd name="connsiteY1" fmla="*/ 0 h 950976"/>
                <a:gd name="connsiteX2" fmla="*/ 1513259 w 1513259"/>
                <a:gd name="connsiteY2" fmla="*/ 1029 h 950976"/>
                <a:gd name="connsiteX3" fmla="*/ 1513259 w 1513259"/>
                <a:gd name="connsiteY3" fmla="*/ 949948 h 950976"/>
                <a:gd name="connsiteX4" fmla="*/ 1503057 w 1513259"/>
                <a:gd name="connsiteY4" fmla="*/ 950976 h 950976"/>
                <a:gd name="connsiteX5" fmla="*/ 475488 w 1513259"/>
                <a:gd name="connsiteY5" fmla="*/ 950976 h 950976"/>
                <a:gd name="connsiteX6" fmla="*/ 0 w 1513259"/>
                <a:gd name="connsiteY6" fmla="*/ 475488 h 950976"/>
                <a:gd name="connsiteX7" fmla="*/ 475488 w 1513259"/>
                <a:gd name="connsiteY7" fmla="*/ 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259" h="950976">
                  <a:moveTo>
                    <a:pt x="475488" y="0"/>
                  </a:moveTo>
                  <a:lnTo>
                    <a:pt x="1503057" y="0"/>
                  </a:lnTo>
                  <a:lnTo>
                    <a:pt x="1513259" y="1029"/>
                  </a:lnTo>
                  <a:lnTo>
                    <a:pt x="1513259" y="949948"/>
                  </a:lnTo>
                  <a:lnTo>
                    <a:pt x="1503057" y="950976"/>
                  </a:lnTo>
                  <a:lnTo>
                    <a:pt x="475488" y="950976"/>
                  </a:lnTo>
                  <a:cubicBezTo>
                    <a:pt x="212883" y="950976"/>
                    <a:pt x="0" y="738093"/>
                    <a:pt x="0" y="475488"/>
                  </a:cubicBezTo>
                  <a:cubicBezTo>
                    <a:pt x="0" y="212883"/>
                    <a:pt x="212883" y="0"/>
                    <a:pt x="475488" y="0"/>
                  </a:cubicBez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6" name="Oval 15">
              <a:extLst>
                <a:ext uri="{FF2B5EF4-FFF2-40B4-BE49-F238E27FC236}">
                  <a16:creationId xmlns:a16="http://schemas.microsoft.com/office/drawing/2014/main" id="{E3F54F8B-42DA-A10D-4F48-DAE6DD4BB538}"/>
                </a:ext>
              </a:extLst>
            </p:cNvPr>
            <p:cNvSpPr/>
            <p:nvPr userDrawn="1"/>
          </p:nvSpPr>
          <p:spPr bwMode="gray">
            <a:xfrm>
              <a:off x="9734744" y="950100"/>
              <a:ext cx="950392" cy="950392"/>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7" name="Oval 16">
              <a:extLst>
                <a:ext uri="{FF2B5EF4-FFF2-40B4-BE49-F238E27FC236}">
                  <a16:creationId xmlns:a16="http://schemas.microsoft.com/office/drawing/2014/main" id="{9925FF2C-98E9-C65D-690D-B217AEC9E1FC}"/>
                </a:ext>
              </a:extLst>
            </p:cNvPr>
            <p:cNvSpPr/>
            <p:nvPr userDrawn="1"/>
          </p:nvSpPr>
          <p:spPr bwMode="gray">
            <a:xfrm>
              <a:off x="10678742" y="0"/>
              <a:ext cx="950392" cy="950392"/>
            </a:xfrm>
            <a:prstGeom prst="ellipse">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9" name="Freeform: Shape 28">
              <a:extLst>
                <a:ext uri="{FF2B5EF4-FFF2-40B4-BE49-F238E27FC236}">
                  <a16:creationId xmlns:a16="http://schemas.microsoft.com/office/drawing/2014/main" id="{9BFA5672-C599-B33C-CF5D-BEEECB00FE0A}"/>
                </a:ext>
              </a:extLst>
            </p:cNvPr>
            <p:cNvSpPr/>
            <p:nvPr userDrawn="1"/>
          </p:nvSpPr>
          <p:spPr bwMode="gray">
            <a:xfrm>
              <a:off x="11629134" y="-292"/>
              <a:ext cx="562866" cy="950976"/>
            </a:xfrm>
            <a:custGeom>
              <a:avLst/>
              <a:gdLst>
                <a:gd name="connsiteX0" fmla="*/ 475488 w 562866"/>
                <a:gd name="connsiteY0" fmla="*/ 0 h 950976"/>
                <a:gd name="connsiteX1" fmla="*/ 562866 w 562866"/>
                <a:gd name="connsiteY1" fmla="*/ 0 h 950976"/>
                <a:gd name="connsiteX2" fmla="*/ 562866 w 562866"/>
                <a:gd name="connsiteY2" fmla="*/ 950976 h 950976"/>
                <a:gd name="connsiteX3" fmla="*/ 475488 w 562866"/>
                <a:gd name="connsiteY3" fmla="*/ 950976 h 950976"/>
                <a:gd name="connsiteX4" fmla="*/ 0 w 562866"/>
                <a:gd name="connsiteY4" fmla="*/ 475488 h 950976"/>
                <a:gd name="connsiteX5" fmla="*/ 475488 w 562866"/>
                <a:gd name="connsiteY5" fmla="*/ 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2866" h="950976">
                  <a:moveTo>
                    <a:pt x="475488" y="0"/>
                  </a:moveTo>
                  <a:lnTo>
                    <a:pt x="562866" y="0"/>
                  </a:lnTo>
                  <a:lnTo>
                    <a:pt x="562866" y="950976"/>
                  </a:lnTo>
                  <a:lnTo>
                    <a:pt x="475488" y="950976"/>
                  </a:lnTo>
                  <a:cubicBezTo>
                    <a:pt x="212883" y="950976"/>
                    <a:pt x="0" y="738093"/>
                    <a:pt x="0" y="475488"/>
                  </a:cubicBezTo>
                  <a:cubicBezTo>
                    <a:pt x="0" y="212883"/>
                    <a:pt x="212883" y="0"/>
                    <a:pt x="475488" y="0"/>
                  </a:cubicBez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gr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752600" y="2186355"/>
            <a:ext cx="8686800" cy="1523494"/>
          </a:xfrm>
        </p:spPr>
        <p:txBody>
          <a:bodyPr anchor="b"/>
          <a:lstStyle>
            <a:lvl1pPr algn="ctr">
              <a:defRPr sz="5500" b="0" spc="0" baseline="0">
                <a:solidFill>
                  <a:schemeClr val="tx1"/>
                </a:solidFill>
              </a:defRPr>
            </a:lvl1pPr>
          </a:lstStyle>
          <a:p>
            <a:r>
              <a:rPr lang="en-US" dirty="0"/>
              <a:t>Section title; Georgia Pro 55pt, sentence case</a:t>
            </a:r>
          </a:p>
        </p:txBody>
      </p:sp>
      <p:sp>
        <p:nvSpPr>
          <p:cNvPr id="3" name="Subtitle Placeholder">
            <a:extLst>
              <a:ext uri="{FF2B5EF4-FFF2-40B4-BE49-F238E27FC236}">
                <a16:creationId xmlns:a16="http://schemas.microsoft.com/office/drawing/2014/main" id="{1984467D-8998-4601-8ABC-FDE348E4BFF2}"/>
              </a:ext>
            </a:extLst>
          </p:cNvPr>
          <p:cNvSpPr>
            <a:spLocks noGrp="1"/>
          </p:cNvSpPr>
          <p:nvPr>
            <p:ph type="body" idx="1" hasCustomPrompt="1"/>
          </p:nvPr>
        </p:nvSpPr>
        <p:spPr bwMode="gray">
          <a:xfrm>
            <a:off x="1752600" y="3990820"/>
            <a:ext cx="8686800" cy="332399"/>
          </a:xfrm>
        </p:spPr>
        <p:txBody>
          <a:bodyPr>
            <a:spAutoFit/>
          </a:bodyPr>
          <a:lstStyle>
            <a:lvl1pPr marL="0" indent="0" algn="ctr">
              <a:lnSpc>
                <a:spcPct val="90000"/>
              </a:lnSpc>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subtitle (optional); Arial 24pt, sentence case</a:t>
            </a:r>
          </a:p>
        </p:txBody>
      </p:sp>
      <p:pic>
        <p:nvPicPr>
          <p:cNvPr id="7" name="Optum Logo" descr="Optum">
            <a:extLst>
              <a:ext uri="{FF2B5EF4-FFF2-40B4-BE49-F238E27FC236}">
                <a16:creationId xmlns:a16="http://schemas.microsoft.com/office/drawing/2014/main" id="{B182F32D-9E08-7913-D9C1-F4408AF9F96A}"/>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4/30/26</a:t>
            </a:fld>
            <a:endParaRPr lang="en-US" dirty="0"/>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85017681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5776" userDrawn="1">
          <p15:clr>
            <a:srgbClr val="5ACBF0"/>
          </p15:clr>
        </p15:guide>
        <p15:guide id="3" orient="horz" pos="2344" userDrawn="1">
          <p15:clr>
            <a:srgbClr val="5ACBF0"/>
          </p15:clr>
        </p15:guide>
        <p15:guide id="4" orient="horz" pos="2509" userDrawn="1">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 04">
    <p:bg>
      <p:bgPr>
        <a:solidFill>
          <a:schemeClr val="bg2"/>
        </a:solidFill>
        <a:effectLst/>
      </p:bgPr>
    </p:bg>
    <p:spTree>
      <p:nvGrpSpPr>
        <p:cNvPr id="1" name=""/>
        <p:cNvGrpSpPr/>
        <p:nvPr/>
      </p:nvGrpSpPr>
      <p:grpSpPr>
        <a:xfrm>
          <a:off x="0" y="0"/>
          <a:ext cx="0" cy="0"/>
          <a:chOff x="0" y="0"/>
          <a:chExt cx="0" cy="0"/>
        </a:xfrm>
      </p:grpSpPr>
      <p:grpSp>
        <p:nvGrpSpPr>
          <p:cNvPr id="31" name="Circle Stadium Pattern">
            <a:extLst>
              <a:ext uri="{FF2B5EF4-FFF2-40B4-BE49-F238E27FC236}">
                <a16:creationId xmlns:a16="http://schemas.microsoft.com/office/drawing/2014/main" id="{16063D44-BBF3-B8D8-F984-896F5796A07E}"/>
              </a:ext>
              <a:ext uri="{C183D7F6-B498-43B3-948B-1728B52AA6E4}">
                <adec:decorative xmlns:adec="http://schemas.microsoft.com/office/drawing/2017/decorative" val="1"/>
              </a:ext>
            </a:extLst>
          </p:cNvPr>
          <p:cNvGrpSpPr/>
          <p:nvPr userDrawn="1"/>
        </p:nvGrpSpPr>
        <p:grpSpPr bwMode="gray">
          <a:xfrm>
            <a:off x="0" y="-292"/>
            <a:ext cx="12192000" cy="6135750"/>
            <a:chOff x="0" y="-292"/>
            <a:chExt cx="12192000" cy="6135750"/>
          </a:xfrm>
          <a:solidFill>
            <a:schemeClr val="bg1"/>
          </a:solidFill>
        </p:grpSpPr>
        <p:sp>
          <p:nvSpPr>
            <p:cNvPr id="10" name="Oval 9">
              <a:extLst>
                <a:ext uri="{FF2B5EF4-FFF2-40B4-BE49-F238E27FC236}">
                  <a16:creationId xmlns:a16="http://schemas.microsoft.com/office/drawing/2014/main" id="{0B26FE32-383F-F5D8-7AB7-3A2B19B2D013}"/>
                </a:ext>
              </a:extLst>
            </p:cNvPr>
            <p:cNvSpPr/>
            <p:nvPr userDrawn="1"/>
          </p:nvSpPr>
          <p:spPr bwMode="gray">
            <a:xfrm>
              <a:off x="1426096" y="5184774"/>
              <a:ext cx="950392" cy="950392"/>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3" name="Freeform: Shape 22">
              <a:extLst>
                <a:ext uri="{FF2B5EF4-FFF2-40B4-BE49-F238E27FC236}">
                  <a16:creationId xmlns:a16="http://schemas.microsoft.com/office/drawing/2014/main" id="{48670F22-94C0-5CBB-E6B8-C53D1DDBF077}"/>
                </a:ext>
              </a:extLst>
            </p:cNvPr>
            <p:cNvSpPr/>
            <p:nvPr userDrawn="1"/>
          </p:nvSpPr>
          <p:spPr bwMode="gray">
            <a:xfrm>
              <a:off x="0" y="5184482"/>
              <a:ext cx="1426097" cy="950976"/>
            </a:xfrm>
            <a:custGeom>
              <a:avLst/>
              <a:gdLst>
                <a:gd name="connsiteX0" fmla="*/ 0 w 1426097"/>
                <a:gd name="connsiteY0" fmla="*/ 0 h 950976"/>
                <a:gd name="connsiteX1" fmla="*/ 950609 w 1426097"/>
                <a:gd name="connsiteY1" fmla="*/ 0 h 950976"/>
                <a:gd name="connsiteX2" fmla="*/ 1426097 w 1426097"/>
                <a:gd name="connsiteY2" fmla="*/ 475488 h 950976"/>
                <a:gd name="connsiteX3" fmla="*/ 950609 w 1426097"/>
                <a:gd name="connsiteY3" fmla="*/ 950976 h 950976"/>
                <a:gd name="connsiteX4" fmla="*/ 0 w 1426097"/>
                <a:gd name="connsiteY4" fmla="*/ 950976 h 950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097" h="950976">
                  <a:moveTo>
                    <a:pt x="0" y="0"/>
                  </a:moveTo>
                  <a:lnTo>
                    <a:pt x="950609" y="0"/>
                  </a:lnTo>
                  <a:cubicBezTo>
                    <a:pt x="1213214" y="0"/>
                    <a:pt x="1426097" y="212883"/>
                    <a:pt x="1426097" y="475488"/>
                  </a:cubicBezTo>
                  <a:cubicBezTo>
                    <a:pt x="1426097" y="738093"/>
                    <a:pt x="1213214" y="950976"/>
                    <a:pt x="950609" y="950976"/>
                  </a:cubicBezTo>
                  <a:lnTo>
                    <a:pt x="0" y="950976"/>
                  </a:ln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2" name="Oval 11">
              <a:extLst>
                <a:ext uri="{FF2B5EF4-FFF2-40B4-BE49-F238E27FC236}">
                  <a16:creationId xmlns:a16="http://schemas.microsoft.com/office/drawing/2014/main" id="{07B955C5-E4B3-A3F4-88FB-83ACECDCEAA0}"/>
                </a:ext>
              </a:extLst>
            </p:cNvPr>
            <p:cNvSpPr/>
            <p:nvPr userDrawn="1"/>
          </p:nvSpPr>
          <p:spPr bwMode="gray">
            <a:xfrm>
              <a:off x="475704" y="4233944"/>
              <a:ext cx="950392" cy="950392"/>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0" name="Freeform: Shape 19">
              <a:extLst>
                <a:ext uri="{FF2B5EF4-FFF2-40B4-BE49-F238E27FC236}">
                  <a16:creationId xmlns:a16="http://schemas.microsoft.com/office/drawing/2014/main" id="{A9ACFA7D-DFD2-CB12-E4DE-F657AF3C466E}"/>
                </a:ext>
              </a:extLst>
            </p:cNvPr>
            <p:cNvSpPr/>
            <p:nvPr userDrawn="1"/>
          </p:nvSpPr>
          <p:spPr bwMode="gray">
            <a:xfrm>
              <a:off x="0" y="4233944"/>
              <a:ext cx="475704" cy="950392"/>
            </a:xfrm>
            <a:custGeom>
              <a:avLst/>
              <a:gdLst>
                <a:gd name="connsiteX0" fmla="*/ 508 w 475704"/>
                <a:gd name="connsiteY0" fmla="*/ 0 h 950392"/>
                <a:gd name="connsiteX1" fmla="*/ 475704 w 475704"/>
                <a:gd name="connsiteY1" fmla="*/ 475196 h 950392"/>
                <a:gd name="connsiteX2" fmla="*/ 508 w 475704"/>
                <a:gd name="connsiteY2" fmla="*/ 950392 h 950392"/>
                <a:gd name="connsiteX3" fmla="*/ 0 w 475704"/>
                <a:gd name="connsiteY3" fmla="*/ 950341 h 950392"/>
                <a:gd name="connsiteX4" fmla="*/ 0 w 475704"/>
                <a:gd name="connsiteY4" fmla="*/ 51 h 950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04" h="950392">
                  <a:moveTo>
                    <a:pt x="508" y="0"/>
                  </a:moveTo>
                  <a:cubicBezTo>
                    <a:pt x="262952" y="0"/>
                    <a:pt x="475704" y="212752"/>
                    <a:pt x="475704" y="475196"/>
                  </a:cubicBezTo>
                  <a:cubicBezTo>
                    <a:pt x="475704" y="737640"/>
                    <a:pt x="262952" y="950392"/>
                    <a:pt x="508" y="950392"/>
                  </a:cubicBezTo>
                  <a:lnTo>
                    <a:pt x="0" y="950341"/>
                  </a:lnTo>
                  <a:lnTo>
                    <a:pt x="0" y="51"/>
                  </a:ln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4" name="Oval 13">
              <a:extLst>
                <a:ext uri="{FF2B5EF4-FFF2-40B4-BE49-F238E27FC236}">
                  <a16:creationId xmlns:a16="http://schemas.microsoft.com/office/drawing/2014/main" id="{57D0112C-AD5F-F157-6170-5791D778202A}"/>
                </a:ext>
              </a:extLst>
            </p:cNvPr>
            <p:cNvSpPr/>
            <p:nvPr userDrawn="1"/>
          </p:nvSpPr>
          <p:spPr bwMode="gray">
            <a:xfrm>
              <a:off x="11241608" y="1900784"/>
              <a:ext cx="950392" cy="950392"/>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5" name="Freeform: Shape 24">
              <a:extLst>
                <a:ext uri="{FF2B5EF4-FFF2-40B4-BE49-F238E27FC236}">
                  <a16:creationId xmlns:a16="http://schemas.microsoft.com/office/drawing/2014/main" id="{21C22E0F-8DF4-2E07-F091-9AE29F932B77}"/>
                </a:ext>
              </a:extLst>
            </p:cNvPr>
            <p:cNvSpPr/>
            <p:nvPr userDrawn="1"/>
          </p:nvSpPr>
          <p:spPr bwMode="gray">
            <a:xfrm>
              <a:off x="10678741" y="950392"/>
              <a:ext cx="1513259" cy="950976"/>
            </a:xfrm>
            <a:custGeom>
              <a:avLst/>
              <a:gdLst>
                <a:gd name="connsiteX0" fmla="*/ 475488 w 1513259"/>
                <a:gd name="connsiteY0" fmla="*/ 0 h 950976"/>
                <a:gd name="connsiteX1" fmla="*/ 1503057 w 1513259"/>
                <a:gd name="connsiteY1" fmla="*/ 0 h 950976"/>
                <a:gd name="connsiteX2" fmla="*/ 1513259 w 1513259"/>
                <a:gd name="connsiteY2" fmla="*/ 1029 h 950976"/>
                <a:gd name="connsiteX3" fmla="*/ 1513259 w 1513259"/>
                <a:gd name="connsiteY3" fmla="*/ 949948 h 950976"/>
                <a:gd name="connsiteX4" fmla="*/ 1503057 w 1513259"/>
                <a:gd name="connsiteY4" fmla="*/ 950976 h 950976"/>
                <a:gd name="connsiteX5" fmla="*/ 475488 w 1513259"/>
                <a:gd name="connsiteY5" fmla="*/ 950976 h 950976"/>
                <a:gd name="connsiteX6" fmla="*/ 0 w 1513259"/>
                <a:gd name="connsiteY6" fmla="*/ 475488 h 950976"/>
                <a:gd name="connsiteX7" fmla="*/ 475488 w 1513259"/>
                <a:gd name="connsiteY7" fmla="*/ 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259" h="950976">
                  <a:moveTo>
                    <a:pt x="475488" y="0"/>
                  </a:moveTo>
                  <a:lnTo>
                    <a:pt x="1503057" y="0"/>
                  </a:lnTo>
                  <a:lnTo>
                    <a:pt x="1513259" y="1029"/>
                  </a:lnTo>
                  <a:lnTo>
                    <a:pt x="1513259" y="949948"/>
                  </a:lnTo>
                  <a:lnTo>
                    <a:pt x="1503057" y="950976"/>
                  </a:lnTo>
                  <a:lnTo>
                    <a:pt x="475488" y="950976"/>
                  </a:lnTo>
                  <a:cubicBezTo>
                    <a:pt x="212883" y="950976"/>
                    <a:pt x="0" y="738093"/>
                    <a:pt x="0" y="475488"/>
                  </a:cubicBezTo>
                  <a:cubicBezTo>
                    <a:pt x="0" y="212883"/>
                    <a:pt x="212883" y="0"/>
                    <a:pt x="475488" y="0"/>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6" name="Oval 15">
              <a:extLst>
                <a:ext uri="{FF2B5EF4-FFF2-40B4-BE49-F238E27FC236}">
                  <a16:creationId xmlns:a16="http://schemas.microsoft.com/office/drawing/2014/main" id="{E3F54F8B-42DA-A10D-4F48-DAE6DD4BB538}"/>
                </a:ext>
              </a:extLst>
            </p:cNvPr>
            <p:cNvSpPr/>
            <p:nvPr userDrawn="1"/>
          </p:nvSpPr>
          <p:spPr bwMode="gray">
            <a:xfrm>
              <a:off x="9734744" y="950100"/>
              <a:ext cx="950392" cy="950392"/>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7" name="Oval 16">
              <a:extLst>
                <a:ext uri="{FF2B5EF4-FFF2-40B4-BE49-F238E27FC236}">
                  <a16:creationId xmlns:a16="http://schemas.microsoft.com/office/drawing/2014/main" id="{9925FF2C-98E9-C65D-690D-B217AEC9E1FC}"/>
                </a:ext>
              </a:extLst>
            </p:cNvPr>
            <p:cNvSpPr/>
            <p:nvPr userDrawn="1"/>
          </p:nvSpPr>
          <p:spPr bwMode="gray">
            <a:xfrm>
              <a:off x="10678742" y="0"/>
              <a:ext cx="950392" cy="950392"/>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9" name="Freeform: Shape 28">
              <a:extLst>
                <a:ext uri="{FF2B5EF4-FFF2-40B4-BE49-F238E27FC236}">
                  <a16:creationId xmlns:a16="http://schemas.microsoft.com/office/drawing/2014/main" id="{9BFA5672-C599-B33C-CF5D-BEEECB00FE0A}"/>
                </a:ext>
              </a:extLst>
            </p:cNvPr>
            <p:cNvSpPr/>
            <p:nvPr userDrawn="1"/>
          </p:nvSpPr>
          <p:spPr bwMode="gray">
            <a:xfrm>
              <a:off x="11629134" y="-292"/>
              <a:ext cx="562866" cy="950976"/>
            </a:xfrm>
            <a:custGeom>
              <a:avLst/>
              <a:gdLst>
                <a:gd name="connsiteX0" fmla="*/ 475488 w 562866"/>
                <a:gd name="connsiteY0" fmla="*/ 0 h 950976"/>
                <a:gd name="connsiteX1" fmla="*/ 562866 w 562866"/>
                <a:gd name="connsiteY1" fmla="*/ 0 h 950976"/>
                <a:gd name="connsiteX2" fmla="*/ 562866 w 562866"/>
                <a:gd name="connsiteY2" fmla="*/ 950976 h 950976"/>
                <a:gd name="connsiteX3" fmla="*/ 475488 w 562866"/>
                <a:gd name="connsiteY3" fmla="*/ 950976 h 950976"/>
                <a:gd name="connsiteX4" fmla="*/ 0 w 562866"/>
                <a:gd name="connsiteY4" fmla="*/ 475488 h 950976"/>
                <a:gd name="connsiteX5" fmla="*/ 475488 w 562866"/>
                <a:gd name="connsiteY5" fmla="*/ 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2866" h="950976">
                  <a:moveTo>
                    <a:pt x="475488" y="0"/>
                  </a:moveTo>
                  <a:lnTo>
                    <a:pt x="562866" y="0"/>
                  </a:lnTo>
                  <a:lnTo>
                    <a:pt x="562866" y="950976"/>
                  </a:lnTo>
                  <a:lnTo>
                    <a:pt x="475488" y="950976"/>
                  </a:lnTo>
                  <a:cubicBezTo>
                    <a:pt x="212883" y="950976"/>
                    <a:pt x="0" y="738093"/>
                    <a:pt x="0" y="475488"/>
                  </a:cubicBezTo>
                  <a:cubicBezTo>
                    <a:pt x="0" y="212883"/>
                    <a:pt x="212883" y="0"/>
                    <a:pt x="475488" y="0"/>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gr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752600" y="2186355"/>
            <a:ext cx="8686800" cy="1523494"/>
          </a:xfrm>
        </p:spPr>
        <p:txBody>
          <a:bodyPr anchor="b"/>
          <a:lstStyle>
            <a:lvl1pPr algn="ctr">
              <a:defRPr sz="5500" b="0" spc="0" baseline="0">
                <a:solidFill>
                  <a:schemeClr val="tx1"/>
                </a:solidFill>
              </a:defRPr>
            </a:lvl1pPr>
          </a:lstStyle>
          <a:p>
            <a:r>
              <a:rPr lang="en-US" dirty="0"/>
              <a:t>Section title; Georgia Pro 55pt, sentence case</a:t>
            </a:r>
          </a:p>
        </p:txBody>
      </p:sp>
      <p:sp>
        <p:nvSpPr>
          <p:cNvPr id="3" name="Subtitle Placeholder">
            <a:extLst>
              <a:ext uri="{FF2B5EF4-FFF2-40B4-BE49-F238E27FC236}">
                <a16:creationId xmlns:a16="http://schemas.microsoft.com/office/drawing/2014/main" id="{1984467D-8998-4601-8ABC-FDE348E4BFF2}"/>
              </a:ext>
            </a:extLst>
          </p:cNvPr>
          <p:cNvSpPr>
            <a:spLocks noGrp="1"/>
          </p:cNvSpPr>
          <p:nvPr>
            <p:ph type="body" idx="1" hasCustomPrompt="1"/>
          </p:nvPr>
        </p:nvSpPr>
        <p:spPr bwMode="gray">
          <a:xfrm>
            <a:off x="1752600" y="3990820"/>
            <a:ext cx="8686800" cy="332399"/>
          </a:xfrm>
        </p:spPr>
        <p:txBody>
          <a:bodyPr>
            <a:spAutoFit/>
          </a:bodyPr>
          <a:lstStyle>
            <a:lvl1pPr marL="0" indent="0" algn="ctr">
              <a:lnSpc>
                <a:spcPct val="90000"/>
              </a:lnSpc>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subtitle (optional); Arial 24pt, sentence case</a:t>
            </a:r>
          </a:p>
        </p:txBody>
      </p:sp>
      <p:pic>
        <p:nvPicPr>
          <p:cNvPr id="7" name="Optum Logo" descr="Optum">
            <a:extLst>
              <a:ext uri="{FF2B5EF4-FFF2-40B4-BE49-F238E27FC236}">
                <a16:creationId xmlns:a16="http://schemas.microsoft.com/office/drawing/2014/main" id="{7D20C80F-10C6-380F-767C-5DE5099AFED8}"/>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4/30/26</a:t>
            </a:fld>
            <a:endParaRPr lang="en-US" dirty="0"/>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34180666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5776" userDrawn="1">
          <p15:clr>
            <a:srgbClr val="5ACBF0"/>
          </p15:clr>
        </p15:guide>
        <p15:guide id="3" orient="horz" pos="2344" userDrawn="1">
          <p15:clr>
            <a:srgbClr val="5ACBF0"/>
          </p15:clr>
        </p15:guide>
        <p15:guide id="4" orient="horz" pos="2509"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ection Header 05">
    <p:bg>
      <p:bgPr>
        <a:solidFill>
          <a:schemeClr val="bg2"/>
        </a:solidFill>
        <a:effectLst/>
      </p:bgPr>
    </p:bg>
    <p:spTree>
      <p:nvGrpSpPr>
        <p:cNvPr id="1" name=""/>
        <p:cNvGrpSpPr/>
        <p:nvPr/>
      </p:nvGrpSpPr>
      <p:grpSpPr>
        <a:xfrm>
          <a:off x="0" y="0"/>
          <a:ext cx="0" cy="0"/>
          <a:chOff x="0" y="0"/>
          <a:chExt cx="0" cy="0"/>
        </a:xfrm>
      </p:grpSpPr>
      <p:sp>
        <p:nvSpPr>
          <p:cNvPr id="13" name="Orange Title Block">
            <a:extLst>
              <a:ext uri="{FF2B5EF4-FFF2-40B4-BE49-F238E27FC236}">
                <a16:creationId xmlns:a16="http://schemas.microsoft.com/office/drawing/2014/main" id="{28BF8FD6-F40C-8C7C-FF94-4DA25C3DA2C3}"/>
              </a:ext>
              <a:ext uri="{C183D7F6-B498-43B3-948B-1728B52AA6E4}">
                <adec:decorative xmlns:adec="http://schemas.microsoft.com/office/drawing/2017/decorative" val="1"/>
              </a:ext>
            </a:extLst>
          </p:cNvPr>
          <p:cNvSpPr/>
          <p:nvPr userDrawn="1"/>
        </p:nvSpPr>
        <p:spPr bwMode="gray">
          <a:xfrm>
            <a:off x="0" y="2456160"/>
            <a:ext cx="140027" cy="1377898"/>
          </a:xfrm>
          <a:prstGeom prst="rect">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044043" y="2397212"/>
            <a:ext cx="4114800" cy="1495794"/>
          </a:xfrm>
        </p:spPr>
        <p:txBody>
          <a:bodyPr anchor="ctr" anchorCtr="0"/>
          <a:lstStyle>
            <a:lvl1pPr algn="l">
              <a:defRPr sz="3600" b="0" spc="0" baseline="0">
                <a:solidFill>
                  <a:schemeClr val="tx1"/>
                </a:solidFill>
              </a:defRPr>
            </a:lvl1pPr>
          </a:lstStyle>
          <a:p>
            <a:r>
              <a:rPr lang="en-US" dirty="0"/>
              <a:t>Section title; Georgia Pro 36pt, sentence case</a:t>
            </a:r>
          </a:p>
        </p:txBody>
      </p:sp>
      <p:sp>
        <p:nvSpPr>
          <p:cNvPr id="21" name="Picture Placeholder">
            <a:extLst>
              <a:ext uri="{FF2B5EF4-FFF2-40B4-BE49-F238E27FC236}">
                <a16:creationId xmlns:a16="http://schemas.microsoft.com/office/drawing/2014/main" id="{5B0D8A8D-61BB-BEFA-26EE-778BA0AB9DFF}"/>
              </a:ext>
            </a:extLst>
          </p:cNvPr>
          <p:cNvSpPr>
            <a:spLocks noGrp="1"/>
          </p:cNvSpPr>
          <p:nvPr>
            <p:ph type="pic" sz="quarter" idx="13" hasCustomPrompt="1"/>
          </p:nvPr>
        </p:nvSpPr>
        <p:spPr bwMode="gray">
          <a:xfrm>
            <a:off x="6020525" y="800100"/>
            <a:ext cx="5257800" cy="5257800"/>
          </a:xfrm>
        </p:spPr>
        <p:txBody>
          <a:bodyPr/>
          <a:lstStyle>
            <a:lvl1pPr algn="ctr">
              <a:defRPr sz="1400"/>
            </a:lvl1pPr>
          </a:lstStyle>
          <a:p>
            <a:br>
              <a:rPr lang="en-US" dirty="0"/>
            </a:br>
            <a:r>
              <a:rPr lang="en-US" dirty="0"/>
              <a:t>Photography should be inserted into this placeholder with unchanged dimensions (5.75” H x 5.75” W). </a:t>
            </a:r>
            <a:br>
              <a:rPr lang="en-US" dirty="0"/>
            </a:br>
            <a:br>
              <a:rPr lang="en-US" dirty="0"/>
            </a:br>
            <a:r>
              <a:rPr lang="en-US" dirty="0"/>
              <a:t>To access brand approved photography, visit: brand.optum.com/content/photography-new.</a:t>
            </a:r>
            <a:br>
              <a:rPr lang="en-US" dirty="0"/>
            </a:br>
            <a:br>
              <a:rPr lang="en-US" dirty="0"/>
            </a:br>
            <a:br>
              <a:rPr lang="en-US" dirty="0"/>
            </a:br>
            <a:r>
              <a:rPr lang="en-US" dirty="0"/>
              <a:t>DO NOT use Copilot inserted imagery.</a:t>
            </a:r>
          </a:p>
          <a:p>
            <a:endParaRPr lang="en-US" dirty="0"/>
          </a:p>
          <a:p>
            <a:endParaRPr lang="en-US" dirty="0"/>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4/30/26</a:t>
            </a:fld>
            <a:endParaRPr lang="en-US" dirty="0"/>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6708314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252" userDrawn="1">
          <p15:clr>
            <a:srgbClr val="5ACBF0"/>
          </p15:clr>
        </p15:guide>
        <p15:guide id="3" orient="horz" pos="1500" userDrawn="1">
          <p15:clr>
            <a:srgbClr val="5ACBF0"/>
          </p15:clr>
        </p15:guide>
        <p15:guide id="4" orient="horz" pos="2460" userDrawn="1">
          <p15:clr>
            <a:srgbClr val="5ACBF0"/>
          </p15:clr>
        </p15:guide>
        <p15:guide id="5" pos="648"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Header 06">
    <p:bg>
      <p:bgPr>
        <a:solidFill>
          <a:schemeClr val="bg2"/>
        </a:solidFill>
        <a:effectLst/>
      </p:bgPr>
    </p:bg>
    <p:spTree>
      <p:nvGrpSpPr>
        <p:cNvPr id="1" name=""/>
        <p:cNvGrpSpPr/>
        <p:nvPr/>
      </p:nvGrpSpPr>
      <p:grpSpPr>
        <a:xfrm>
          <a:off x="0" y="0"/>
          <a:ext cx="0" cy="0"/>
          <a:chOff x="0" y="0"/>
          <a:chExt cx="0" cy="0"/>
        </a:xfrm>
      </p:grpSpPr>
      <p:sp>
        <p:nvSpPr>
          <p:cNvPr id="11" name="Dynamic O">
            <a:extLst>
              <a:ext uri="{FF2B5EF4-FFF2-40B4-BE49-F238E27FC236}">
                <a16:creationId xmlns:a16="http://schemas.microsoft.com/office/drawing/2014/main" id="{FA219C5D-76EB-3271-5225-511B46D0905B}"/>
              </a:ext>
              <a:ext uri="{C183D7F6-B498-43B3-948B-1728B52AA6E4}">
                <adec:decorative xmlns:adec="http://schemas.microsoft.com/office/drawing/2017/decorative" val="1"/>
              </a:ext>
            </a:extLst>
          </p:cNvPr>
          <p:cNvSpPr/>
          <p:nvPr userDrawn="1"/>
        </p:nvSpPr>
        <p:spPr bwMode="gray">
          <a:xfrm>
            <a:off x="0" y="1814381"/>
            <a:ext cx="1105958" cy="2661455"/>
          </a:xfrm>
          <a:custGeom>
            <a:avLst/>
            <a:gdLst>
              <a:gd name="connsiteX0" fmla="*/ 0 w 1105958"/>
              <a:gd name="connsiteY0" fmla="*/ 0 h 2661455"/>
              <a:gd name="connsiteX1" fmla="*/ 24371 w 1105958"/>
              <a:gd name="connsiteY1" fmla="*/ 3721 h 2661455"/>
              <a:gd name="connsiteX2" fmla="*/ 1105958 w 1105958"/>
              <a:gd name="connsiteY2" fmla="*/ 1330728 h 2661455"/>
              <a:gd name="connsiteX3" fmla="*/ 24371 w 1105958"/>
              <a:gd name="connsiteY3" fmla="*/ 2657734 h 2661455"/>
              <a:gd name="connsiteX4" fmla="*/ 0 w 1105958"/>
              <a:gd name="connsiteY4" fmla="*/ 2661455 h 2661455"/>
              <a:gd name="connsiteX5" fmla="*/ 0 w 1105958"/>
              <a:gd name="connsiteY5" fmla="*/ 1981014 h 2661455"/>
              <a:gd name="connsiteX6" fmla="*/ 23235 w 1105958"/>
              <a:gd name="connsiteY6" fmla="*/ 1973802 h 2661455"/>
              <a:gd name="connsiteX7" fmla="*/ 449371 w 1105958"/>
              <a:gd name="connsiteY7" fmla="*/ 1330728 h 2661455"/>
              <a:gd name="connsiteX8" fmla="*/ 23235 w 1105958"/>
              <a:gd name="connsiteY8" fmla="*/ 687655 h 2661455"/>
              <a:gd name="connsiteX9" fmla="*/ 0 w 1105958"/>
              <a:gd name="connsiteY9" fmla="*/ 680442 h 266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8" h="2661455">
                <a:moveTo>
                  <a:pt x="0" y="0"/>
                </a:moveTo>
                <a:lnTo>
                  <a:pt x="24371" y="3721"/>
                </a:lnTo>
                <a:cubicBezTo>
                  <a:pt x="641527" y="130055"/>
                  <a:pt x="1105958" y="676295"/>
                  <a:pt x="1105958" y="1330728"/>
                </a:cubicBezTo>
                <a:cubicBezTo>
                  <a:pt x="1105958" y="1985162"/>
                  <a:pt x="641527" y="2531400"/>
                  <a:pt x="24371" y="2657734"/>
                </a:cubicBezTo>
                <a:lnTo>
                  <a:pt x="0" y="2661455"/>
                </a:lnTo>
                <a:lnTo>
                  <a:pt x="0" y="1981014"/>
                </a:lnTo>
                <a:lnTo>
                  <a:pt x="23235" y="1973802"/>
                </a:lnTo>
                <a:cubicBezTo>
                  <a:pt x="273779" y="1867815"/>
                  <a:pt x="449371" y="1619719"/>
                  <a:pt x="449371" y="1330728"/>
                </a:cubicBezTo>
                <a:cubicBezTo>
                  <a:pt x="449371" y="1041737"/>
                  <a:pt x="273779" y="793641"/>
                  <a:pt x="23235" y="687655"/>
                </a:cubicBezTo>
                <a:lnTo>
                  <a:pt x="0" y="680442"/>
                </a:lnTo>
                <a:close/>
              </a:path>
            </a:pathLst>
          </a:custGeom>
          <a:solidFill>
            <a:schemeClr val="tx2"/>
          </a:solidFill>
          <a:ln w="1842"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551912" y="2397212"/>
            <a:ext cx="3610638" cy="1495794"/>
          </a:xfrm>
        </p:spPr>
        <p:txBody>
          <a:bodyPr anchor="ctr" anchorCtr="0"/>
          <a:lstStyle>
            <a:lvl1pPr algn="l">
              <a:defRPr sz="3600" b="0" spc="0" baseline="0">
                <a:solidFill>
                  <a:schemeClr val="tx1"/>
                </a:solidFill>
              </a:defRPr>
            </a:lvl1pPr>
          </a:lstStyle>
          <a:p>
            <a:r>
              <a:rPr lang="en-US" dirty="0"/>
              <a:t>Section title; Georgia Pro 36pt, sentence case</a:t>
            </a:r>
          </a:p>
        </p:txBody>
      </p:sp>
      <p:sp>
        <p:nvSpPr>
          <p:cNvPr id="21" name="Picture Placeholder">
            <a:extLst>
              <a:ext uri="{FF2B5EF4-FFF2-40B4-BE49-F238E27FC236}">
                <a16:creationId xmlns:a16="http://schemas.microsoft.com/office/drawing/2014/main" id="{5B0D8A8D-61BB-BEFA-26EE-778BA0AB9DFF}"/>
              </a:ext>
            </a:extLst>
          </p:cNvPr>
          <p:cNvSpPr>
            <a:spLocks noGrp="1"/>
          </p:cNvSpPr>
          <p:nvPr>
            <p:ph type="pic" sz="quarter" idx="13" hasCustomPrompt="1"/>
          </p:nvPr>
        </p:nvSpPr>
        <p:spPr bwMode="gray">
          <a:xfrm>
            <a:off x="6020525" y="800100"/>
            <a:ext cx="5257800" cy="5257800"/>
          </a:xfrm>
        </p:spPr>
        <p:txBody>
          <a:bodyPr/>
          <a:lstStyle>
            <a:lvl1pPr algn="ctr">
              <a:defRPr sz="1400"/>
            </a:lvl1pPr>
          </a:lstStyle>
          <a:p>
            <a:br>
              <a:rPr lang="en-US" dirty="0"/>
            </a:br>
            <a:r>
              <a:rPr lang="en-US" dirty="0"/>
              <a:t>Photography should be inserted into this placeholder with unchanged dimensions (5.75” H x 5.75” W). </a:t>
            </a:r>
            <a:br>
              <a:rPr lang="en-US" dirty="0"/>
            </a:br>
            <a:br>
              <a:rPr lang="en-US" dirty="0"/>
            </a:br>
            <a:r>
              <a:rPr lang="en-US" dirty="0"/>
              <a:t>To access brand approved photography, visit: brand.optum.com/content/photography-new.</a:t>
            </a:r>
            <a:br>
              <a:rPr lang="en-US" dirty="0"/>
            </a:br>
            <a:br>
              <a:rPr lang="en-US" dirty="0"/>
            </a:br>
            <a:br>
              <a:rPr lang="en-US" dirty="0"/>
            </a:br>
            <a:r>
              <a:rPr lang="en-US" dirty="0"/>
              <a:t>DO NOT use Copilot inserted imagery.</a:t>
            </a:r>
          </a:p>
          <a:p>
            <a:endParaRPr lang="en-US" dirty="0"/>
          </a:p>
          <a:p>
            <a:endParaRPr lang="en-US" dirty="0"/>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4/30/26</a:t>
            </a:fld>
            <a:endParaRPr lang="en-US" dirty="0"/>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150891430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252" userDrawn="1">
          <p15:clr>
            <a:srgbClr val="5ACBF0"/>
          </p15:clr>
        </p15:guide>
        <p15:guide id="3" orient="horz" pos="1500" userDrawn="1">
          <p15:clr>
            <a:srgbClr val="5ACBF0"/>
          </p15:clr>
        </p15:guide>
        <p15:guide id="4" orient="horz" pos="2460" userDrawn="1">
          <p15:clr>
            <a:srgbClr val="5ACBF0"/>
          </p15:clr>
        </p15:guide>
        <p15:guide id="5" pos="968" userDrawn="1">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Header 07">
    <p:bg>
      <p:bgPr>
        <a:solidFill>
          <a:schemeClr val="bg2"/>
        </a:solidFill>
        <a:effectLst/>
      </p:bgPr>
    </p:bg>
    <p:spTree>
      <p:nvGrpSpPr>
        <p:cNvPr id="1" name=""/>
        <p:cNvGrpSpPr/>
        <p:nvPr/>
      </p:nvGrpSpPr>
      <p:grpSpPr>
        <a:xfrm>
          <a:off x="0" y="0"/>
          <a:ext cx="0" cy="0"/>
          <a:chOff x="0" y="0"/>
          <a:chExt cx="0" cy="0"/>
        </a:xfrm>
      </p:grpSpPr>
      <p:sp>
        <p:nvSpPr>
          <p:cNvPr id="9" name="Dynamic O">
            <a:extLst>
              <a:ext uri="{FF2B5EF4-FFF2-40B4-BE49-F238E27FC236}">
                <a16:creationId xmlns:a16="http://schemas.microsoft.com/office/drawing/2014/main" id="{AD676019-CFD3-FD0A-81AC-A6D13354F759}"/>
              </a:ext>
              <a:ext uri="{C183D7F6-B498-43B3-948B-1728B52AA6E4}">
                <adec:decorative xmlns:adec="http://schemas.microsoft.com/office/drawing/2017/decorative" val="1"/>
              </a:ext>
            </a:extLst>
          </p:cNvPr>
          <p:cNvSpPr/>
          <p:nvPr/>
        </p:nvSpPr>
        <p:spPr bwMode="gray">
          <a:xfrm>
            <a:off x="10272839" y="0"/>
            <a:ext cx="1919161" cy="1848256"/>
          </a:xfrm>
          <a:custGeom>
            <a:avLst/>
            <a:gdLst>
              <a:gd name="connsiteX0" fmla="*/ 0 w 1919161"/>
              <a:gd name="connsiteY0" fmla="*/ 0 h 1848256"/>
              <a:gd name="connsiteX1" fmla="*/ 928773 w 1919161"/>
              <a:gd name="connsiteY1" fmla="*/ 0 h 1848256"/>
              <a:gd name="connsiteX2" fmla="*/ 930451 w 1919161"/>
              <a:gd name="connsiteY2" fmla="*/ 33244 h 1848256"/>
              <a:gd name="connsiteX3" fmla="*/ 1912618 w 1919161"/>
              <a:gd name="connsiteY3" fmla="*/ 919488 h 1848256"/>
              <a:gd name="connsiteX4" fmla="*/ 1919161 w 1919161"/>
              <a:gd name="connsiteY4" fmla="*/ 919158 h 1848256"/>
              <a:gd name="connsiteX5" fmla="*/ 1919161 w 1919161"/>
              <a:gd name="connsiteY5" fmla="*/ 1847926 h 1848256"/>
              <a:gd name="connsiteX6" fmla="*/ 1912618 w 1919161"/>
              <a:gd name="connsiteY6" fmla="*/ 1848256 h 1848256"/>
              <a:gd name="connsiteX7" fmla="*/ 6471 w 1919161"/>
              <a:gd name="connsiteY7" fmla="*/ 128094 h 184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9161" h="1848256">
                <a:moveTo>
                  <a:pt x="0" y="0"/>
                </a:moveTo>
                <a:lnTo>
                  <a:pt x="928773" y="0"/>
                </a:lnTo>
                <a:lnTo>
                  <a:pt x="930451" y="33244"/>
                </a:lnTo>
                <a:cubicBezTo>
                  <a:pt x="981030" y="531392"/>
                  <a:pt x="1401631" y="919488"/>
                  <a:pt x="1912618" y="919488"/>
                </a:cubicBezTo>
                <a:lnTo>
                  <a:pt x="1919161" y="919158"/>
                </a:lnTo>
                <a:lnTo>
                  <a:pt x="1919161" y="1847926"/>
                </a:lnTo>
                <a:lnTo>
                  <a:pt x="1912618" y="1848256"/>
                </a:lnTo>
                <a:cubicBezTo>
                  <a:pt x="920772" y="1848256"/>
                  <a:pt x="104616" y="1094097"/>
                  <a:pt x="6471" y="128094"/>
                </a:cubicBezTo>
                <a:close/>
              </a:path>
            </a:pathLst>
          </a:custGeom>
          <a:solidFill>
            <a:schemeClr val="tx2"/>
          </a:solidFill>
          <a:ln w="3191"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6866021" y="2397212"/>
            <a:ext cx="4114800" cy="1495794"/>
          </a:xfrm>
        </p:spPr>
        <p:txBody>
          <a:bodyPr anchor="ctr" anchorCtr="0"/>
          <a:lstStyle>
            <a:lvl1pPr algn="l">
              <a:defRPr sz="3600" b="0" spc="0" baseline="0">
                <a:solidFill>
                  <a:schemeClr val="tx1"/>
                </a:solidFill>
              </a:defRPr>
            </a:lvl1pPr>
          </a:lstStyle>
          <a:p>
            <a:r>
              <a:rPr lang="en-US" dirty="0"/>
              <a:t>Section title; Georgia Pro 36pt, sentence case</a:t>
            </a:r>
          </a:p>
        </p:txBody>
      </p:sp>
      <p:sp>
        <p:nvSpPr>
          <p:cNvPr id="21" name="Picture Placeholder">
            <a:extLst>
              <a:ext uri="{FF2B5EF4-FFF2-40B4-BE49-F238E27FC236}">
                <a16:creationId xmlns:a16="http://schemas.microsoft.com/office/drawing/2014/main" id="{5B0D8A8D-61BB-BEFA-26EE-778BA0AB9DFF}"/>
              </a:ext>
            </a:extLst>
          </p:cNvPr>
          <p:cNvSpPr>
            <a:spLocks noGrp="1"/>
          </p:cNvSpPr>
          <p:nvPr>
            <p:ph type="pic" sz="quarter" idx="13" hasCustomPrompt="1"/>
          </p:nvPr>
        </p:nvSpPr>
        <p:spPr bwMode="gray">
          <a:xfrm>
            <a:off x="906051" y="800100"/>
            <a:ext cx="5257800" cy="5257800"/>
          </a:xfrm>
        </p:spPr>
        <p:txBody>
          <a:bodyPr/>
          <a:lstStyle>
            <a:lvl1pPr algn="ctr">
              <a:defRPr sz="1400"/>
            </a:lvl1pPr>
          </a:lstStyle>
          <a:p>
            <a:br>
              <a:rPr lang="en-US" dirty="0"/>
            </a:br>
            <a:r>
              <a:rPr lang="en-US" dirty="0"/>
              <a:t>Photography should be inserted into this placeholder with unchanged dimensions (5.75” H x 5.75” W). </a:t>
            </a:r>
            <a:br>
              <a:rPr lang="en-US" dirty="0"/>
            </a:br>
            <a:br>
              <a:rPr lang="en-US" dirty="0"/>
            </a:br>
            <a:r>
              <a:rPr lang="en-US" dirty="0"/>
              <a:t>To access brand approved photography, visit: brand.optum.com/content/photography-new.</a:t>
            </a:r>
            <a:br>
              <a:rPr lang="en-US" dirty="0"/>
            </a:br>
            <a:br>
              <a:rPr lang="en-US" dirty="0"/>
            </a:br>
            <a:br>
              <a:rPr lang="en-US" dirty="0"/>
            </a:br>
            <a:r>
              <a:rPr lang="en-US" dirty="0"/>
              <a:t>DO NOT use Copilot inserted imagery.</a:t>
            </a:r>
          </a:p>
          <a:p>
            <a:endParaRPr lang="en-US" dirty="0"/>
          </a:p>
          <a:p>
            <a:endParaRPr lang="en-US" dirty="0"/>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4/30/26</a:t>
            </a:fld>
            <a:endParaRPr lang="en-US" dirty="0"/>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41747829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4316" userDrawn="1">
          <p15:clr>
            <a:srgbClr val="5ACBF0"/>
          </p15:clr>
        </p15:guide>
        <p15:guide id="3" orient="horz" pos="1500" userDrawn="1">
          <p15:clr>
            <a:srgbClr val="5ACBF0"/>
          </p15:clr>
        </p15:guide>
        <p15:guide id="4" orient="horz" pos="2460" userDrawn="1">
          <p15:clr>
            <a:srgbClr val="5ACBF0"/>
          </p15:clr>
        </p15:guide>
        <p15:guide id="5" pos="6924"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Header 08">
    <p:bg>
      <p:bgPr>
        <a:solidFill>
          <a:schemeClr val="bg2"/>
        </a:solidFill>
        <a:effectLst/>
      </p:bgPr>
    </p:bg>
    <p:spTree>
      <p:nvGrpSpPr>
        <p:cNvPr id="1" name=""/>
        <p:cNvGrpSpPr/>
        <p:nvPr/>
      </p:nvGrpSpPr>
      <p:grpSpPr>
        <a:xfrm>
          <a:off x="0" y="0"/>
          <a:ext cx="0" cy="0"/>
          <a:chOff x="0" y="0"/>
          <a:chExt cx="0" cy="0"/>
        </a:xfrm>
      </p:grpSpPr>
      <p:sp>
        <p:nvSpPr>
          <p:cNvPr id="9" name="Dynamic O">
            <a:extLst>
              <a:ext uri="{FF2B5EF4-FFF2-40B4-BE49-F238E27FC236}">
                <a16:creationId xmlns:a16="http://schemas.microsoft.com/office/drawing/2014/main" id="{A454858E-F681-1D4B-86DB-CAC8E494A65D}"/>
              </a:ext>
              <a:ext uri="{C183D7F6-B498-43B3-948B-1728B52AA6E4}">
                <adec:decorative xmlns:adec="http://schemas.microsoft.com/office/drawing/2017/decorative" val="1"/>
              </a:ext>
            </a:extLst>
          </p:cNvPr>
          <p:cNvSpPr/>
          <p:nvPr/>
        </p:nvSpPr>
        <p:spPr bwMode="gray">
          <a:xfrm>
            <a:off x="0" y="0"/>
            <a:ext cx="1930778" cy="2001453"/>
          </a:xfrm>
          <a:custGeom>
            <a:avLst/>
            <a:gdLst>
              <a:gd name="connsiteX0" fmla="*/ 997352 w 1930778"/>
              <a:gd name="connsiteY0" fmla="*/ 0 h 2001453"/>
              <a:gd name="connsiteX1" fmla="*/ 1926502 w 1930778"/>
              <a:gd name="connsiteY1" fmla="*/ 0 h 2001453"/>
              <a:gd name="connsiteX2" fmla="*/ 1930778 w 1930778"/>
              <a:gd name="connsiteY2" fmla="*/ 84635 h 2001453"/>
              <a:gd name="connsiteX3" fmla="*/ 13954 w 1930778"/>
              <a:gd name="connsiteY3" fmla="*/ 2001453 h 2001453"/>
              <a:gd name="connsiteX4" fmla="*/ 0 w 1930778"/>
              <a:gd name="connsiteY4" fmla="*/ 2000748 h 2001453"/>
              <a:gd name="connsiteX5" fmla="*/ 0 w 1930778"/>
              <a:gd name="connsiteY5" fmla="*/ 1071597 h 2001453"/>
              <a:gd name="connsiteX6" fmla="*/ 13954 w 1930778"/>
              <a:gd name="connsiteY6" fmla="*/ 1072301 h 2001453"/>
              <a:gd name="connsiteX7" fmla="*/ 1001623 w 1930778"/>
              <a:gd name="connsiteY7" fmla="*/ 84635 h 2001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0778" h="2001453">
                <a:moveTo>
                  <a:pt x="997352" y="0"/>
                </a:moveTo>
                <a:lnTo>
                  <a:pt x="1926502" y="0"/>
                </a:lnTo>
                <a:lnTo>
                  <a:pt x="1930778" y="84635"/>
                </a:lnTo>
                <a:cubicBezTo>
                  <a:pt x="1930778" y="1143032"/>
                  <a:pt x="1072355" y="2001453"/>
                  <a:pt x="13954" y="2001453"/>
                </a:cubicBezTo>
                <a:lnTo>
                  <a:pt x="0" y="2000748"/>
                </a:lnTo>
                <a:lnTo>
                  <a:pt x="0" y="1071597"/>
                </a:lnTo>
                <a:lnTo>
                  <a:pt x="13954" y="1072301"/>
                </a:lnTo>
                <a:cubicBezTo>
                  <a:pt x="559873" y="1072301"/>
                  <a:pt x="1001623" y="629909"/>
                  <a:pt x="1001623" y="84635"/>
                </a:cubicBezTo>
                <a:close/>
              </a:path>
            </a:pathLst>
          </a:custGeom>
          <a:solidFill>
            <a:schemeClr val="tx2"/>
          </a:solidFill>
          <a:ln w="3207"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050758" y="2397212"/>
            <a:ext cx="4114800" cy="1495794"/>
          </a:xfrm>
        </p:spPr>
        <p:txBody>
          <a:bodyPr anchor="ctr" anchorCtr="0"/>
          <a:lstStyle>
            <a:lvl1pPr algn="l">
              <a:defRPr sz="3600" b="0" spc="0" baseline="0">
                <a:solidFill>
                  <a:schemeClr val="tx1"/>
                </a:solidFill>
              </a:defRPr>
            </a:lvl1pPr>
          </a:lstStyle>
          <a:p>
            <a:r>
              <a:rPr lang="en-US" dirty="0"/>
              <a:t>Section title; Georgia Pro 36pt, sentence case</a:t>
            </a:r>
          </a:p>
        </p:txBody>
      </p:sp>
      <p:sp>
        <p:nvSpPr>
          <p:cNvPr id="21" name="Picture Placeholder">
            <a:extLst>
              <a:ext uri="{FF2B5EF4-FFF2-40B4-BE49-F238E27FC236}">
                <a16:creationId xmlns:a16="http://schemas.microsoft.com/office/drawing/2014/main" id="{5B0D8A8D-61BB-BEFA-26EE-778BA0AB9DFF}"/>
              </a:ext>
            </a:extLst>
          </p:cNvPr>
          <p:cNvSpPr>
            <a:spLocks noGrp="1"/>
          </p:cNvSpPr>
          <p:nvPr>
            <p:ph type="pic" sz="quarter" idx="13" hasCustomPrompt="1"/>
          </p:nvPr>
        </p:nvSpPr>
        <p:spPr bwMode="gray">
          <a:xfrm>
            <a:off x="6020525" y="800100"/>
            <a:ext cx="5257800" cy="5257800"/>
          </a:xfrm>
        </p:spPr>
        <p:txBody>
          <a:bodyPr/>
          <a:lstStyle>
            <a:lvl1pPr algn="ctr">
              <a:defRPr sz="1400"/>
            </a:lvl1pPr>
          </a:lstStyle>
          <a:p>
            <a:br>
              <a:rPr lang="en-US" dirty="0"/>
            </a:br>
            <a:r>
              <a:rPr lang="en-US" dirty="0"/>
              <a:t>Photography should be inserted into this placeholder with unchanged dimensions (5.75” H x 5.75” W). </a:t>
            </a:r>
            <a:br>
              <a:rPr lang="en-US" dirty="0"/>
            </a:br>
            <a:br>
              <a:rPr lang="en-US" dirty="0"/>
            </a:br>
            <a:r>
              <a:rPr lang="en-US" dirty="0"/>
              <a:t>To access brand approved photography, visit: brand.optum.com/content/photography-new.</a:t>
            </a:r>
            <a:br>
              <a:rPr lang="en-US" dirty="0"/>
            </a:br>
            <a:br>
              <a:rPr lang="en-US" dirty="0"/>
            </a:br>
            <a:br>
              <a:rPr lang="en-US" dirty="0"/>
            </a:br>
            <a:r>
              <a:rPr lang="en-US" dirty="0"/>
              <a:t>DO NOT use Copilot inserted imagery.</a:t>
            </a:r>
          </a:p>
          <a:p>
            <a:endParaRPr lang="en-US" dirty="0"/>
          </a:p>
          <a:p>
            <a:endParaRPr lang="en-US" dirty="0"/>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4/30/26</a:t>
            </a:fld>
            <a:endParaRPr lang="en-US" dirty="0"/>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5827452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252" userDrawn="1">
          <p15:clr>
            <a:srgbClr val="5ACBF0"/>
          </p15:clr>
        </p15:guide>
        <p15:guide id="3" orient="horz" pos="1500" userDrawn="1">
          <p15:clr>
            <a:srgbClr val="5ACBF0"/>
          </p15:clr>
        </p15:guide>
        <p15:guide id="4" orient="horz" pos="2460" userDrawn="1">
          <p15:clr>
            <a:srgbClr val="5ACBF0"/>
          </p15:clr>
        </p15:guide>
        <p15:guide id="5" pos="652" userDrawn="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Header 09">
    <p:bg>
      <p:bgPr>
        <a:solidFill>
          <a:schemeClr val="bg2"/>
        </a:solidFill>
        <a:effectLst/>
      </p:bgPr>
    </p:bg>
    <p:spTree>
      <p:nvGrpSpPr>
        <p:cNvPr id="1" name=""/>
        <p:cNvGrpSpPr/>
        <p:nvPr/>
      </p:nvGrpSpPr>
      <p:grpSpPr>
        <a:xfrm>
          <a:off x="0" y="0"/>
          <a:ext cx="0" cy="0"/>
          <a:chOff x="0" y="0"/>
          <a:chExt cx="0" cy="0"/>
        </a:xfrm>
      </p:grpSpPr>
      <p:sp>
        <p:nvSpPr>
          <p:cNvPr id="10" name="Dynamic O">
            <a:extLst>
              <a:ext uri="{FF2B5EF4-FFF2-40B4-BE49-F238E27FC236}">
                <a16:creationId xmlns:a16="http://schemas.microsoft.com/office/drawing/2014/main" id="{F55B9041-0F47-9F80-6CDD-3B89753F446F}"/>
              </a:ext>
              <a:ext uri="{C183D7F6-B498-43B3-948B-1728B52AA6E4}">
                <adec:decorative xmlns:adec="http://schemas.microsoft.com/office/drawing/2017/decorative" val="1"/>
              </a:ext>
            </a:extLst>
          </p:cNvPr>
          <p:cNvSpPr/>
          <p:nvPr/>
        </p:nvSpPr>
        <p:spPr bwMode="gray">
          <a:xfrm>
            <a:off x="9839286" y="4542218"/>
            <a:ext cx="2352714" cy="2315782"/>
          </a:xfrm>
          <a:custGeom>
            <a:avLst/>
            <a:gdLst>
              <a:gd name="connsiteX0" fmla="*/ 1920302 w 2352714"/>
              <a:gd name="connsiteY0" fmla="*/ 0 h 2315782"/>
              <a:gd name="connsiteX1" fmla="*/ 2307243 w 2352714"/>
              <a:gd name="connsiteY1" fmla="*/ 39023 h 2315782"/>
              <a:gd name="connsiteX2" fmla="*/ 2352714 w 2352714"/>
              <a:gd name="connsiteY2" fmla="*/ 50719 h 2315782"/>
              <a:gd name="connsiteX3" fmla="*/ 2352714 w 2352714"/>
              <a:gd name="connsiteY3" fmla="*/ 1031302 h 2315782"/>
              <a:gd name="connsiteX4" fmla="*/ 2305633 w 2352714"/>
              <a:gd name="connsiteY4" fmla="*/ 1008617 h 2315782"/>
              <a:gd name="connsiteX5" fmla="*/ 1920302 w 2352714"/>
              <a:gd name="connsiteY5" fmla="*/ 930833 h 2315782"/>
              <a:gd name="connsiteX6" fmla="*/ 930841 w 2352714"/>
              <a:gd name="connsiteY6" fmla="*/ 1920285 h 2315782"/>
              <a:gd name="connsiteX7" fmla="*/ 1008626 w 2352714"/>
              <a:gd name="connsiteY7" fmla="*/ 2305613 h 2315782"/>
              <a:gd name="connsiteX8" fmla="*/ 1013526 w 2352714"/>
              <a:gd name="connsiteY8" fmla="*/ 2315782 h 2315782"/>
              <a:gd name="connsiteX9" fmla="*/ 41225 w 2352714"/>
              <a:gd name="connsiteY9" fmla="*/ 2315782 h 2315782"/>
              <a:gd name="connsiteX10" fmla="*/ 39023 w 2352714"/>
              <a:gd name="connsiteY10" fmla="*/ 2307223 h 2315782"/>
              <a:gd name="connsiteX11" fmla="*/ 0 w 2352714"/>
              <a:gd name="connsiteY11" fmla="*/ 1920285 h 2315782"/>
              <a:gd name="connsiteX12" fmla="*/ 1920302 w 2352714"/>
              <a:gd name="connsiteY12" fmla="*/ 0 h 231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2714" h="2315782">
                <a:moveTo>
                  <a:pt x="1920302" y="0"/>
                </a:moveTo>
                <a:cubicBezTo>
                  <a:pt x="2052842" y="0"/>
                  <a:pt x="2182252" y="13437"/>
                  <a:pt x="2307243" y="39023"/>
                </a:cubicBezTo>
                <a:lnTo>
                  <a:pt x="2352714" y="50719"/>
                </a:lnTo>
                <a:lnTo>
                  <a:pt x="2352714" y="1031302"/>
                </a:lnTo>
                <a:lnTo>
                  <a:pt x="2305633" y="1008617"/>
                </a:lnTo>
                <a:cubicBezTo>
                  <a:pt x="2187234" y="958533"/>
                  <a:pt x="2057029" y="930833"/>
                  <a:pt x="1920302" y="930833"/>
                </a:cubicBezTo>
                <a:cubicBezTo>
                  <a:pt x="1373393" y="930833"/>
                  <a:pt x="930841" y="1373381"/>
                  <a:pt x="930841" y="1920285"/>
                </a:cubicBezTo>
                <a:cubicBezTo>
                  <a:pt x="930841" y="2057011"/>
                  <a:pt x="958541" y="2187215"/>
                  <a:pt x="1008626" y="2305613"/>
                </a:cubicBezTo>
                <a:lnTo>
                  <a:pt x="1013526" y="2315782"/>
                </a:lnTo>
                <a:lnTo>
                  <a:pt x="41225" y="2315782"/>
                </a:lnTo>
                <a:lnTo>
                  <a:pt x="39023" y="2307223"/>
                </a:lnTo>
                <a:cubicBezTo>
                  <a:pt x="13437" y="2182233"/>
                  <a:pt x="0" y="2052824"/>
                  <a:pt x="0" y="1920285"/>
                </a:cubicBezTo>
                <a:cubicBezTo>
                  <a:pt x="0" y="859973"/>
                  <a:pt x="859981" y="0"/>
                  <a:pt x="1920302" y="0"/>
                </a:cubicBezTo>
                <a:close/>
              </a:path>
            </a:pathLst>
          </a:custGeom>
          <a:solidFill>
            <a:schemeClr val="tx2"/>
          </a:solidFill>
          <a:ln w="3921"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050758" y="2397212"/>
            <a:ext cx="4114800" cy="1495794"/>
          </a:xfrm>
        </p:spPr>
        <p:txBody>
          <a:bodyPr anchor="ctr" anchorCtr="0"/>
          <a:lstStyle>
            <a:lvl1pPr algn="l">
              <a:defRPr sz="3600" b="0" spc="0" baseline="0">
                <a:solidFill>
                  <a:schemeClr val="tx1"/>
                </a:solidFill>
              </a:defRPr>
            </a:lvl1pPr>
          </a:lstStyle>
          <a:p>
            <a:r>
              <a:rPr lang="en-US" dirty="0"/>
              <a:t>Section title; Georgia Pro 36pt, sentence case</a:t>
            </a:r>
          </a:p>
        </p:txBody>
      </p:sp>
      <p:sp>
        <p:nvSpPr>
          <p:cNvPr id="21" name="Picture Placeholder">
            <a:extLst>
              <a:ext uri="{FF2B5EF4-FFF2-40B4-BE49-F238E27FC236}">
                <a16:creationId xmlns:a16="http://schemas.microsoft.com/office/drawing/2014/main" id="{5B0D8A8D-61BB-BEFA-26EE-778BA0AB9DFF}"/>
              </a:ext>
            </a:extLst>
          </p:cNvPr>
          <p:cNvSpPr>
            <a:spLocks noGrp="1"/>
          </p:cNvSpPr>
          <p:nvPr>
            <p:ph type="pic" sz="quarter" idx="13" hasCustomPrompt="1"/>
          </p:nvPr>
        </p:nvSpPr>
        <p:spPr bwMode="gray">
          <a:xfrm>
            <a:off x="6020525" y="800100"/>
            <a:ext cx="5257800" cy="5257800"/>
          </a:xfrm>
        </p:spPr>
        <p:txBody>
          <a:bodyPr/>
          <a:lstStyle>
            <a:lvl1pPr algn="ctr">
              <a:defRPr sz="1400"/>
            </a:lvl1pPr>
          </a:lstStyle>
          <a:p>
            <a:br>
              <a:rPr lang="en-US" dirty="0"/>
            </a:br>
            <a:r>
              <a:rPr lang="en-US" dirty="0"/>
              <a:t>Photography should be inserted into this placeholder with unchanged dimensions (5.75” H x 5.75” W). </a:t>
            </a:r>
            <a:br>
              <a:rPr lang="en-US" dirty="0"/>
            </a:br>
            <a:br>
              <a:rPr lang="en-US" dirty="0"/>
            </a:br>
            <a:r>
              <a:rPr lang="en-US" dirty="0"/>
              <a:t>To access brand approved photography, visit: brand.optum.com/content/photography-new.</a:t>
            </a:r>
            <a:br>
              <a:rPr lang="en-US" dirty="0"/>
            </a:br>
            <a:br>
              <a:rPr lang="en-US" dirty="0"/>
            </a:br>
            <a:br>
              <a:rPr lang="en-US" dirty="0"/>
            </a:br>
            <a:r>
              <a:rPr lang="en-US" dirty="0"/>
              <a:t>DO NOT use Copilot inserted imagery.</a:t>
            </a:r>
          </a:p>
          <a:p>
            <a:endParaRPr lang="en-US" dirty="0"/>
          </a:p>
          <a:p>
            <a:endParaRPr lang="en-US" dirty="0"/>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4/30/26</a:t>
            </a:fld>
            <a:endParaRPr lang="en-US" dirty="0"/>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39087569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252" userDrawn="1">
          <p15:clr>
            <a:srgbClr val="5ACBF0"/>
          </p15:clr>
        </p15:guide>
        <p15:guide id="3" orient="horz" pos="1500" userDrawn="1">
          <p15:clr>
            <a:srgbClr val="5ACBF0"/>
          </p15:clr>
        </p15:guide>
        <p15:guide id="4" orient="horz" pos="2464" userDrawn="1">
          <p15:clr>
            <a:srgbClr val="5ACBF0"/>
          </p15:clr>
        </p15:guide>
        <p15:guide id="5" pos="652"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Section Header 10">
    <p:bg>
      <p:bgPr>
        <a:solidFill>
          <a:schemeClr val="bg2"/>
        </a:solidFill>
        <a:effectLst/>
      </p:bgPr>
    </p:bg>
    <p:spTree>
      <p:nvGrpSpPr>
        <p:cNvPr id="1" name=""/>
        <p:cNvGrpSpPr/>
        <p:nvPr/>
      </p:nvGrpSpPr>
      <p:grpSpPr>
        <a:xfrm>
          <a:off x="0" y="0"/>
          <a:ext cx="0" cy="0"/>
          <a:chOff x="0" y="0"/>
          <a:chExt cx="0" cy="0"/>
        </a:xfrm>
      </p:grpSpPr>
      <p:sp>
        <p:nvSpPr>
          <p:cNvPr id="10" name="Dynamic O">
            <a:extLst>
              <a:ext uri="{FF2B5EF4-FFF2-40B4-BE49-F238E27FC236}">
                <a16:creationId xmlns:a16="http://schemas.microsoft.com/office/drawing/2014/main" id="{D04B8F56-963D-7D87-B3A4-F13FC8B0B209}"/>
              </a:ext>
              <a:ext uri="{C183D7F6-B498-43B3-948B-1728B52AA6E4}">
                <adec:decorative xmlns:adec="http://schemas.microsoft.com/office/drawing/2017/decorative" val="1"/>
              </a:ext>
            </a:extLst>
          </p:cNvPr>
          <p:cNvSpPr/>
          <p:nvPr/>
        </p:nvSpPr>
        <p:spPr bwMode="gray">
          <a:xfrm>
            <a:off x="0" y="0"/>
            <a:ext cx="1930778" cy="2001453"/>
          </a:xfrm>
          <a:custGeom>
            <a:avLst/>
            <a:gdLst>
              <a:gd name="connsiteX0" fmla="*/ 997352 w 1930778"/>
              <a:gd name="connsiteY0" fmla="*/ 0 h 2001453"/>
              <a:gd name="connsiteX1" fmla="*/ 1926502 w 1930778"/>
              <a:gd name="connsiteY1" fmla="*/ 0 h 2001453"/>
              <a:gd name="connsiteX2" fmla="*/ 1930778 w 1930778"/>
              <a:gd name="connsiteY2" fmla="*/ 84635 h 2001453"/>
              <a:gd name="connsiteX3" fmla="*/ 13954 w 1930778"/>
              <a:gd name="connsiteY3" fmla="*/ 2001453 h 2001453"/>
              <a:gd name="connsiteX4" fmla="*/ 0 w 1930778"/>
              <a:gd name="connsiteY4" fmla="*/ 2000748 h 2001453"/>
              <a:gd name="connsiteX5" fmla="*/ 0 w 1930778"/>
              <a:gd name="connsiteY5" fmla="*/ 1071597 h 2001453"/>
              <a:gd name="connsiteX6" fmla="*/ 13954 w 1930778"/>
              <a:gd name="connsiteY6" fmla="*/ 1072301 h 2001453"/>
              <a:gd name="connsiteX7" fmla="*/ 1001623 w 1930778"/>
              <a:gd name="connsiteY7" fmla="*/ 84635 h 2001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0778" h="2001453">
                <a:moveTo>
                  <a:pt x="997352" y="0"/>
                </a:moveTo>
                <a:lnTo>
                  <a:pt x="1926502" y="0"/>
                </a:lnTo>
                <a:lnTo>
                  <a:pt x="1930778" y="84635"/>
                </a:lnTo>
                <a:cubicBezTo>
                  <a:pt x="1930778" y="1143032"/>
                  <a:pt x="1072355" y="2001453"/>
                  <a:pt x="13954" y="2001453"/>
                </a:cubicBezTo>
                <a:lnTo>
                  <a:pt x="0" y="2000748"/>
                </a:lnTo>
                <a:lnTo>
                  <a:pt x="0" y="1071597"/>
                </a:lnTo>
                <a:lnTo>
                  <a:pt x="13954" y="1072301"/>
                </a:lnTo>
                <a:cubicBezTo>
                  <a:pt x="559873" y="1072301"/>
                  <a:pt x="1001623" y="629909"/>
                  <a:pt x="1001623" y="84635"/>
                </a:cubicBezTo>
                <a:close/>
              </a:path>
            </a:pathLst>
          </a:custGeom>
          <a:solidFill>
            <a:schemeClr val="tx2"/>
          </a:solidFill>
          <a:ln w="3207"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6866021" y="2397212"/>
            <a:ext cx="4114800" cy="1495794"/>
          </a:xfrm>
        </p:spPr>
        <p:txBody>
          <a:bodyPr anchor="ctr" anchorCtr="0"/>
          <a:lstStyle>
            <a:lvl1pPr algn="l">
              <a:defRPr sz="3600" b="0" spc="0" baseline="0">
                <a:solidFill>
                  <a:schemeClr val="tx1"/>
                </a:solidFill>
              </a:defRPr>
            </a:lvl1pPr>
          </a:lstStyle>
          <a:p>
            <a:r>
              <a:rPr lang="en-US" dirty="0"/>
              <a:t>Section title; Georgia Pro 36pt, sentence case</a:t>
            </a:r>
          </a:p>
        </p:txBody>
      </p:sp>
      <p:sp>
        <p:nvSpPr>
          <p:cNvPr id="9" name="Picture Placeholder">
            <a:extLst>
              <a:ext uri="{FF2B5EF4-FFF2-40B4-BE49-F238E27FC236}">
                <a16:creationId xmlns:a16="http://schemas.microsoft.com/office/drawing/2014/main" id="{12375231-D91B-0897-471C-42A4E82A50C8}"/>
              </a:ext>
            </a:extLst>
          </p:cNvPr>
          <p:cNvSpPr>
            <a:spLocks noGrp="1" noRot="1" noMove="1" noResize="1" noEditPoints="1" noAdjustHandles="1" noChangeArrowheads="1" noChangeShapeType="1"/>
          </p:cNvSpPr>
          <p:nvPr>
            <p:ph type="pic" sz="quarter" idx="13" hasCustomPrompt="1"/>
          </p:nvPr>
        </p:nvSpPr>
        <p:spPr bwMode="gray">
          <a:xfrm>
            <a:off x="906051" y="800100"/>
            <a:ext cx="5257800" cy="5257800"/>
          </a:xfrm>
          <a:custGeom>
            <a:avLst/>
            <a:gdLst>
              <a:gd name="connsiteX0" fmla="*/ 885245 w 5257800"/>
              <a:gd name="connsiteY0" fmla="*/ 0 h 5257800"/>
              <a:gd name="connsiteX1" fmla="*/ 5257800 w 5257800"/>
              <a:gd name="connsiteY1" fmla="*/ 0 h 5257800"/>
              <a:gd name="connsiteX2" fmla="*/ 5257800 w 5257800"/>
              <a:gd name="connsiteY2" fmla="*/ 5257800 h 5257800"/>
              <a:gd name="connsiteX3" fmla="*/ 0 w 5257800"/>
              <a:gd name="connsiteY3" fmla="*/ 5257800 h 5257800"/>
              <a:gd name="connsiteX4" fmla="*/ 0 w 5257800"/>
              <a:gd name="connsiteY4" fmla="*/ 980303 h 5257800"/>
              <a:gd name="connsiteX5" fmla="*/ 21473 w 5257800"/>
              <a:gd name="connsiteY5" fmla="*/ 969957 h 5257800"/>
              <a:gd name="connsiteX6" fmla="*/ 874061 w 5257800"/>
              <a:gd name="connsiteY6" fmla="*/ 30549 h 525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7800" h="5257800">
                <a:moveTo>
                  <a:pt x="885245" y="0"/>
                </a:moveTo>
                <a:lnTo>
                  <a:pt x="5257800" y="0"/>
                </a:lnTo>
                <a:lnTo>
                  <a:pt x="5257800" y="5257800"/>
                </a:lnTo>
                <a:lnTo>
                  <a:pt x="0" y="5257800"/>
                </a:lnTo>
                <a:lnTo>
                  <a:pt x="0" y="980303"/>
                </a:lnTo>
                <a:lnTo>
                  <a:pt x="21473" y="969957"/>
                </a:lnTo>
                <a:cubicBezTo>
                  <a:pt x="401710" y="763364"/>
                  <a:pt x="704285" y="431849"/>
                  <a:pt x="874061" y="30549"/>
                </a:cubicBezTo>
                <a:close/>
              </a:path>
            </a:pathLst>
          </a:custGeom>
        </p:spPr>
        <p:txBody>
          <a:bodyPr wrap="square" lIns="0" rIns="0">
            <a:noAutofit/>
          </a:bodyPr>
          <a:lstStyle>
            <a:lvl1pPr algn="ctr">
              <a:defRPr sz="1400"/>
            </a:lvl1pPr>
          </a:lstStyle>
          <a:p>
            <a:br>
              <a:rPr lang="en-US" dirty="0"/>
            </a:br>
            <a:br>
              <a:rPr lang="en-US" dirty="0"/>
            </a:br>
            <a:br>
              <a:rPr lang="en-US" dirty="0"/>
            </a:br>
            <a:r>
              <a:rPr lang="en-US" dirty="0"/>
              <a:t>Photography should be inserted into this placeholder with unchanged dimensions (5.75” H x 5.75” W). </a:t>
            </a:r>
            <a:br>
              <a:rPr lang="en-US" dirty="0"/>
            </a:br>
            <a:br>
              <a:rPr lang="en-US" dirty="0"/>
            </a:br>
            <a:r>
              <a:rPr lang="en-US" dirty="0"/>
              <a:t>To access brand approved photography, visit: brand.optum.com/content/photography-new.</a:t>
            </a:r>
            <a:br>
              <a:rPr lang="en-US" dirty="0"/>
            </a:br>
            <a:br>
              <a:rPr lang="en-US" dirty="0"/>
            </a:br>
            <a:br>
              <a:rPr lang="en-US" dirty="0"/>
            </a:br>
            <a:br>
              <a:rPr lang="en-US" dirty="0"/>
            </a:br>
            <a:r>
              <a:rPr lang="en-US" dirty="0"/>
              <a:t>DO NOT use Copilot inserted imagery.</a:t>
            </a:r>
          </a:p>
          <a:p>
            <a:endParaRPr lang="en-US" dirty="0"/>
          </a:p>
          <a:p>
            <a:endParaRPr lang="en-US" dirty="0"/>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4/30/26</a:t>
            </a:fld>
            <a:endParaRPr lang="en-US" dirty="0"/>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103771500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4316" userDrawn="1">
          <p15:clr>
            <a:srgbClr val="5ACBF0"/>
          </p15:clr>
        </p15:guide>
        <p15:guide id="3" orient="horz" pos="1500" userDrawn="1">
          <p15:clr>
            <a:srgbClr val="5ACBF0"/>
          </p15:clr>
        </p15:guide>
        <p15:guide id="4" orient="horz" pos="2460" userDrawn="1">
          <p15:clr>
            <a:srgbClr val="5ACBF0"/>
          </p15:clr>
        </p15:guide>
        <p15:guide id="5" pos="6924" userDrawn="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 ___ ">
    <p:bg bwMode="gray">
      <p:bgPr>
        <a:solidFill>
          <a:srgbClr val="7030A0"/>
        </a:solidFill>
        <a:effectLst/>
      </p:bgPr>
    </p:bg>
    <p:spTree>
      <p:nvGrpSpPr>
        <p:cNvPr id="1" name=""/>
        <p:cNvGrpSpPr/>
        <p:nvPr/>
      </p:nvGrpSpPr>
      <p:grpSpPr>
        <a:xfrm>
          <a:off x="0" y="0"/>
          <a:ext cx="0" cy="0"/>
          <a:chOff x="0" y="0"/>
          <a:chExt cx="0" cy="0"/>
        </a:xfrm>
      </p:grpSpPr>
      <p:sp>
        <p:nvSpPr>
          <p:cNvPr id="11" name="TextBox 1">
            <a:extLst>
              <a:ext uri="{FF2B5EF4-FFF2-40B4-BE49-F238E27FC236}">
                <a16:creationId xmlns:a16="http://schemas.microsoft.com/office/drawing/2014/main" id="{43EA1280-EBAC-4C3E-A925-EA7813219784}"/>
              </a:ext>
            </a:extLst>
          </p:cNvPr>
          <p:cNvSpPr txBox="1"/>
          <p:nvPr userDrawn="1"/>
        </p:nvSpPr>
        <p:spPr bwMode="gray">
          <a:xfrm>
            <a:off x="742998" y="2390254"/>
            <a:ext cx="9891327" cy="2077492"/>
          </a:xfrm>
          <a:prstGeom prst="rect">
            <a:avLst/>
          </a:prstGeom>
          <a:noFill/>
        </p:spPr>
        <p:txBody>
          <a:bodyPr wrap="square" lIns="0" tIns="0" rIns="0" bIns="0" rtlCol="0">
            <a:spAutoFit/>
          </a:bodyPr>
          <a:lstStyle/>
          <a:p>
            <a:pPr>
              <a:lnSpc>
                <a:spcPct val="90000"/>
              </a:lnSpc>
              <a:spcBef>
                <a:spcPts val="0"/>
              </a:spcBef>
            </a:pPr>
            <a:r>
              <a:rPr lang="en-US" sz="15000" b="1" dirty="0">
                <a:solidFill>
                  <a:schemeClr val="bg1"/>
                </a:solidFill>
              </a:rPr>
              <a:t>Covers</a:t>
            </a:r>
          </a:p>
        </p:txBody>
      </p:sp>
      <p:cxnSp>
        <p:nvCxnSpPr>
          <p:cNvPr id="10" name="Arrow">
            <a:extLst>
              <a:ext uri="{FF2B5EF4-FFF2-40B4-BE49-F238E27FC236}">
                <a16:creationId xmlns:a16="http://schemas.microsoft.com/office/drawing/2014/main" id="{D7EC898B-19BB-48BB-BC12-6D8AA83D7AD6}"/>
              </a:ext>
              <a:ext uri="{C183D7F6-B498-43B3-948B-1728B52AA6E4}">
                <adec:decorative xmlns:adec="http://schemas.microsoft.com/office/drawing/2017/decorative" val="1"/>
              </a:ext>
            </a:extLst>
          </p:cNvPr>
          <p:cNvCxnSpPr>
            <a:cxnSpLocks/>
          </p:cNvCxnSpPr>
          <p:nvPr userDrawn="1"/>
        </p:nvCxnSpPr>
        <p:spPr bwMode="gray">
          <a:xfrm>
            <a:off x="9497148" y="3429000"/>
            <a:ext cx="1951854" cy="0"/>
          </a:xfrm>
          <a:prstGeom prst="line">
            <a:avLst/>
          </a:prstGeom>
          <a:ln w="3175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67148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Section Header 11">
    <p:bg>
      <p:bgPr>
        <a:solidFill>
          <a:schemeClr val="bg2"/>
        </a:solidFill>
        <a:effectLst/>
      </p:bgPr>
    </p:bg>
    <p:spTree>
      <p:nvGrpSpPr>
        <p:cNvPr id="1" name=""/>
        <p:cNvGrpSpPr/>
        <p:nvPr/>
      </p:nvGrpSpPr>
      <p:grpSpPr>
        <a:xfrm>
          <a:off x="0" y="0"/>
          <a:ext cx="0" cy="0"/>
          <a:chOff x="0" y="0"/>
          <a:chExt cx="0" cy="0"/>
        </a:xfrm>
      </p:grpSpPr>
      <p:sp>
        <p:nvSpPr>
          <p:cNvPr id="10" name="Dynamic O">
            <a:extLst>
              <a:ext uri="{FF2B5EF4-FFF2-40B4-BE49-F238E27FC236}">
                <a16:creationId xmlns:a16="http://schemas.microsoft.com/office/drawing/2014/main" id="{017E2C4C-635A-5655-9467-072CF55397B5}"/>
              </a:ext>
              <a:ext uri="{C183D7F6-B498-43B3-948B-1728B52AA6E4}">
                <adec:decorative xmlns:adec="http://schemas.microsoft.com/office/drawing/2017/decorative" val="1"/>
              </a:ext>
            </a:extLst>
          </p:cNvPr>
          <p:cNvSpPr/>
          <p:nvPr/>
        </p:nvSpPr>
        <p:spPr bwMode="gray">
          <a:xfrm>
            <a:off x="9839286" y="4542218"/>
            <a:ext cx="2352714" cy="2315782"/>
          </a:xfrm>
          <a:custGeom>
            <a:avLst/>
            <a:gdLst>
              <a:gd name="connsiteX0" fmla="*/ 1920302 w 2352714"/>
              <a:gd name="connsiteY0" fmla="*/ 0 h 2315782"/>
              <a:gd name="connsiteX1" fmla="*/ 2307243 w 2352714"/>
              <a:gd name="connsiteY1" fmla="*/ 39023 h 2315782"/>
              <a:gd name="connsiteX2" fmla="*/ 2352714 w 2352714"/>
              <a:gd name="connsiteY2" fmla="*/ 50719 h 2315782"/>
              <a:gd name="connsiteX3" fmla="*/ 2352714 w 2352714"/>
              <a:gd name="connsiteY3" fmla="*/ 1031302 h 2315782"/>
              <a:gd name="connsiteX4" fmla="*/ 2305633 w 2352714"/>
              <a:gd name="connsiteY4" fmla="*/ 1008617 h 2315782"/>
              <a:gd name="connsiteX5" fmla="*/ 1920302 w 2352714"/>
              <a:gd name="connsiteY5" fmla="*/ 930833 h 2315782"/>
              <a:gd name="connsiteX6" fmla="*/ 930841 w 2352714"/>
              <a:gd name="connsiteY6" fmla="*/ 1920285 h 2315782"/>
              <a:gd name="connsiteX7" fmla="*/ 1008626 w 2352714"/>
              <a:gd name="connsiteY7" fmla="*/ 2305613 h 2315782"/>
              <a:gd name="connsiteX8" fmla="*/ 1013526 w 2352714"/>
              <a:gd name="connsiteY8" fmla="*/ 2315782 h 2315782"/>
              <a:gd name="connsiteX9" fmla="*/ 41225 w 2352714"/>
              <a:gd name="connsiteY9" fmla="*/ 2315782 h 2315782"/>
              <a:gd name="connsiteX10" fmla="*/ 39023 w 2352714"/>
              <a:gd name="connsiteY10" fmla="*/ 2307223 h 2315782"/>
              <a:gd name="connsiteX11" fmla="*/ 0 w 2352714"/>
              <a:gd name="connsiteY11" fmla="*/ 1920285 h 2315782"/>
              <a:gd name="connsiteX12" fmla="*/ 1920302 w 2352714"/>
              <a:gd name="connsiteY12" fmla="*/ 0 h 231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2714" h="2315782">
                <a:moveTo>
                  <a:pt x="1920302" y="0"/>
                </a:moveTo>
                <a:cubicBezTo>
                  <a:pt x="2052842" y="0"/>
                  <a:pt x="2182252" y="13437"/>
                  <a:pt x="2307243" y="39023"/>
                </a:cubicBezTo>
                <a:lnTo>
                  <a:pt x="2352714" y="50719"/>
                </a:lnTo>
                <a:lnTo>
                  <a:pt x="2352714" y="1031302"/>
                </a:lnTo>
                <a:lnTo>
                  <a:pt x="2305633" y="1008617"/>
                </a:lnTo>
                <a:cubicBezTo>
                  <a:pt x="2187234" y="958533"/>
                  <a:pt x="2057029" y="930833"/>
                  <a:pt x="1920302" y="930833"/>
                </a:cubicBezTo>
                <a:cubicBezTo>
                  <a:pt x="1373393" y="930833"/>
                  <a:pt x="930841" y="1373381"/>
                  <a:pt x="930841" y="1920285"/>
                </a:cubicBezTo>
                <a:cubicBezTo>
                  <a:pt x="930841" y="2057011"/>
                  <a:pt x="958541" y="2187215"/>
                  <a:pt x="1008626" y="2305613"/>
                </a:cubicBezTo>
                <a:lnTo>
                  <a:pt x="1013526" y="2315782"/>
                </a:lnTo>
                <a:lnTo>
                  <a:pt x="41225" y="2315782"/>
                </a:lnTo>
                <a:lnTo>
                  <a:pt x="39023" y="2307223"/>
                </a:lnTo>
                <a:cubicBezTo>
                  <a:pt x="13437" y="2182233"/>
                  <a:pt x="0" y="2052824"/>
                  <a:pt x="0" y="1920285"/>
                </a:cubicBezTo>
                <a:cubicBezTo>
                  <a:pt x="0" y="859973"/>
                  <a:pt x="859981" y="0"/>
                  <a:pt x="1920302" y="0"/>
                </a:cubicBezTo>
                <a:close/>
              </a:path>
            </a:pathLst>
          </a:custGeom>
          <a:solidFill>
            <a:schemeClr val="tx2"/>
          </a:solidFill>
          <a:ln w="3921"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6866021" y="2397212"/>
            <a:ext cx="4114800" cy="1495794"/>
          </a:xfrm>
        </p:spPr>
        <p:txBody>
          <a:bodyPr anchor="ctr" anchorCtr="0"/>
          <a:lstStyle>
            <a:lvl1pPr algn="l">
              <a:defRPr sz="3600" b="0" spc="0" baseline="0">
                <a:solidFill>
                  <a:schemeClr val="tx1"/>
                </a:solidFill>
              </a:defRPr>
            </a:lvl1pPr>
          </a:lstStyle>
          <a:p>
            <a:r>
              <a:rPr lang="en-US" dirty="0"/>
              <a:t>Section title; Georgia Pro 36pt, sentence case</a:t>
            </a:r>
          </a:p>
        </p:txBody>
      </p:sp>
      <p:sp>
        <p:nvSpPr>
          <p:cNvPr id="21" name="Picture Placeholder">
            <a:extLst>
              <a:ext uri="{FF2B5EF4-FFF2-40B4-BE49-F238E27FC236}">
                <a16:creationId xmlns:a16="http://schemas.microsoft.com/office/drawing/2014/main" id="{5B0D8A8D-61BB-BEFA-26EE-778BA0AB9DFF}"/>
              </a:ext>
            </a:extLst>
          </p:cNvPr>
          <p:cNvSpPr>
            <a:spLocks noGrp="1"/>
          </p:cNvSpPr>
          <p:nvPr>
            <p:ph type="pic" sz="quarter" idx="13" hasCustomPrompt="1"/>
          </p:nvPr>
        </p:nvSpPr>
        <p:spPr bwMode="gray">
          <a:xfrm>
            <a:off x="906051" y="800100"/>
            <a:ext cx="5257800" cy="5257800"/>
          </a:xfrm>
        </p:spPr>
        <p:txBody>
          <a:bodyPr/>
          <a:lstStyle>
            <a:lvl1pPr algn="ctr">
              <a:defRPr sz="1400"/>
            </a:lvl1pPr>
          </a:lstStyle>
          <a:p>
            <a:br>
              <a:rPr lang="en-US" dirty="0"/>
            </a:br>
            <a:r>
              <a:rPr lang="en-US" dirty="0"/>
              <a:t>Photography should be inserted into this placeholder with unchanged dimensions (5.75” H x 5.75” W). </a:t>
            </a:r>
            <a:br>
              <a:rPr lang="en-US" dirty="0"/>
            </a:br>
            <a:br>
              <a:rPr lang="en-US" dirty="0"/>
            </a:br>
            <a:r>
              <a:rPr lang="en-US" dirty="0"/>
              <a:t>To access brand approved photography, visit: brand.optum.com/content/photography-new.</a:t>
            </a:r>
            <a:br>
              <a:rPr lang="en-US" dirty="0"/>
            </a:br>
            <a:br>
              <a:rPr lang="en-US" dirty="0"/>
            </a:br>
            <a:br>
              <a:rPr lang="en-US" dirty="0"/>
            </a:br>
            <a:r>
              <a:rPr lang="en-US" dirty="0"/>
              <a:t>DO NOT use Copilot inserted imagery.</a:t>
            </a:r>
          </a:p>
          <a:p>
            <a:endParaRPr lang="en-US" dirty="0"/>
          </a:p>
          <a:p>
            <a:endParaRPr lang="en-US" dirty="0"/>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4/30/26</a:t>
            </a:fld>
            <a:endParaRPr lang="en-US" dirty="0"/>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212792766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4316" userDrawn="1">
          <p15:clr>
            <a:srgbClr val="5ACBF0"/>
          </p15:clr>
        </p15:guide>
        <p15:guide id="3" orient="horz" pos="1500" userDrawn="1">
          <p15:clr>
            <a:srgbClr val="5ACBF0"/>
          </p15:clr>
        </p15:guide>
        <p15:guide id="4" orient="horz" pos="2460" userDrawn="1">
          <p15:clr>
            <a:srgbClr val="5ACBF0"/>
          </p15:clr>
        </p15:guide>
        <p15:guide id="5" pos="6924"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 12">
    <p:bg>
      <p:bgPr>
        <a:solidFill>
          <a:schemeClr val="bg2"/>
        </a:solidFill>
        <a:effectLst/>
      </p:bgPr>
    </p:bg>
    <p:spTree>
      <p:nvGrpSpPr>
        <p:cNvPr id="1" name=""/>
        <p:cNvGrpSpPr/>
        <p:nvPr/>
      </p:nvGrpSpPr>
      <p:grpSpPr>
        <a:xfrm>
          <a:off x="0" y="0"/>
          <a:ext cx="0" cy="0"/>
          <a:chOff x="0" y="0"/>
          <a:chExt cx="0" cy="0"/>
        </a:xfrm>
      </p:grpSpPr>
      <p:sp>
        <p:nvSpPr>
          <p:cNvPr id="13" name="Dynamic O">
            <a:extLst>
              <a:ext uri="{FF2B5EF4-FFF2-40B4-BE49-F238E27FC236}">
                <a16:creationId xmlns:a16="http://schemas.microsoft.com/office/drawing/2014/main" id="{AC0728B4-2591-9F3C-2330-363212598641}"/>
              </a:ext>
              <a:ext uri="{C183D7F6-B498-43B3-948B-1728B52AA6E4}">
                <adec:decorative xmlns:adec="http://schemas.microsoft.com/office/drawing/2017/decorative" val="1"/>
              </a:ext>
            </a:extLst>
          </p:cNvPr>
          <p:cNvSpPr/>
          <p:nvPr/>
        </p:nvSpPr>
        <p:spPr bwMode="gray">
          <a:xfrm>
            <a:off x="9473142" y="0"/>
            <a:ext cx="2718859" cy="6858000"/>
          </a:xfrm>
          <a:custGeom>
            <a:avLst/>
            <a:gdLst>
              <a:gd name="connsiteX0" fmla="*/ 2069828 w 2718859"/>
              <a:gd name="connsiteY0" fmla="*/ 0 h 6858000"/>
              <a:gd name="connsiteX1" fmla="*/ 2718859 w 2718859"/>
              <a:gd name="connsiteY1" fmla="*/ 0 h 6858000"/>
              <a:gd name="connsiteX2" fmla="*/ 2718859 w 2718859"/>
              <a:gd name="connsiteY2" fmla="*/ 1762101 h 6858000"/>
              <a:gd name="connsiteX3" fmla="*/ 2718398 w 2718859"/>
              <a:gd name="connsiteY3" fmla="*/ 1762381 h 6858000"/>
              <a:gd name="connsiteX4" fmla="*/ 1851208 w 2718859"/>
              <a:gd name="connsiteY4" fmla="*/ 3394335 h 6858000"/>
              <a:gd name="connsiteX5" fmla="*/ 2567465 w 2718859"/>
              <a:gd name="connsiteY5" fmla="*/ 4913063 h 6858000"/>
              <a:gd name="connsiteX6" fmla="*/ 2718859 w 2718859"/>
              <a:gd name="connsiteY6" fmla="*/ 5026214 h 6858000"/>
              <a:gd name="connsiteX7" fmla="*/ 2718859 w 2718859"/>
              <a:gd name="connsiteY7" fmla="*/ 6858000 h 6858000"/>
              <a:gd name="connsiteX8" fmla="*/ 2210701 w 2718859"/>
              <a:gd name="connsiteY8" fmla="*/ 6858000 h 6858000"/>
              <a:gd name="connsiteX9" fmla="*/ 2163505 w 2718859"/>
              <a:gd name="connsiteY9" fmla="*/ 6836659 h 6858000"/>
              <a:gd name="connsiteX10" fmla="*/ 0 w 2718859"/>
              <a:gd name="connsiteY10" fmla="*/ 3394335 h 6858000"/>
              <a:gd name="connsiteX11" fmla="*/ 1998841 w 2718859"/>
              <a:gd name="connsiteY11" fmla="*/ 3636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8859" h="6858000">
                <a:moveTo>
                  <a:pt x="2069828" y="0"/>
                </a:moveTo>
                <a:lnTo>
                  <a:pt x="2718859" y="0"/>
                </a:lnTo>
                <a:lnTo>
                  <a:pt x="2718859" y="1762101"/>
                </a:lnTo>
                <a:lnTo>
                  <a:pt x="2718398" y="1762381"/>
                </a:lnTo>
                <a:cubicBezTo>
                  <a:pt x="2195007" y="2115826"/>
                  <a:pt x="1851208" y="2714545"/>
                  <a:pt x="1851208" y="3394335"/>
                </a:cubicBezTo>
                <a:cubicBezTo>
                  <a:pt x="1851208" y="4006147"/>
                  <a:pt x="2130090" y="4552291"/>
                  <a:pt x="2567465" y="4913063"/>
                </a:cubicBezTo>
                <a:lnTo>
                  <a:pt x="2718859" y="5026214"/>
                </a:lnTo>
                <a:lnTo>
                  <a:pt x="2718859" y="6858000"/>
                </a:lnTo>
                <a:lnTo>
                  <a:pt x="2210701" y="6858000"/>
                </a:lnTo>
                <a:lnTo>
                  <a:pt x="2163505" y="6836659"/>
                </a:lnTo>
                <a:cubicBezTo>
                  <a:pt x="883536" y="6219781"/>
                  <a:pt x="0" y="4909972"/>
                  <a:pt x="0" y="3394335"/>
                </a:cubicBezTo>
                <a:cubicBezTo>
                  <a:pt x="0" y="1944596"/>
                  <a:pt x="808377" y="683176"/>
                  <a:pt x="1998841" y="36364"/>
                </a:cubicBezTo>
                <a:close/>
              </a:path>
            </a:pathLst>
          </a:custGeom>
          <a:solidFill>
            <a:schemeClr val="tx2"/>
          </a:solidFill>
          <a:ln w="12811"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465667" y="2418277"/>
            <a:ext cx="5630333" cy="1218795"/>
          </a:xfrm>
        </p:spPr>
        <p:txBody>
          <a:bodyPr anchor="ctr" anchorCtr="0"/>
          <a:lstStyle>
            <a:lvl1pPr algn="l">
              <a:defRPr sz="4400" b="0" spc="0" baseline="0">
                <a:solidFill>
                  <a:schemeClr val="tx1"/>
                </a:solidFill>
              </a:defRPr>
            </a:lvl1pPr>
          </a:lstStyle>
          <a:p>
            <a:r>
              <a:rPr lang="en-US" dirty="0"/>
              <a:t>Section title; Georgia Pro 44pt, sent. case</a:t>
            </a:r>
          </a:p>
        </p:txBody>
      </p:sp>
      <p:pic>
        <p:nvPicPr>
          <p:cNvPr id="3" name="Optum Logo" descr="Optum">
            <a:extLst>
              <a:ext uri="{FF2B5EF4-FFF2-40B4-BE49-F238E27FC236}">
                <a16:creationId xmlns:a16="http://schemas.microsoft.com/office/drawing/2014/main" id="{CB4EB4D9-021E-309E-E9AB-13969D40271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3C5249AD-DFC4-43F6-A441-B6ACBDBDEF63}" type="datetime1">
              <a:rPr lang="en-US" smtClean="0"/>
              <a:t>4/30/26</a:t>
            </a:fld>
            <a:endParaRPr lang="en-US" dirty="0"/>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67429644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844" userDrawn="1">
          <p15:clr>
            <a:srgbClr val="5ACBF0"/>
          </p15:clr>
        </p15:guide>
        <p15:guide id="2" pos="6576">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 13">
    <p:bg>
      <p:bgPr>
        <a:solidFill>
          <a:schemeClr val="bg2"/>
        </a:solidFill>
        <a:effectLst/>
      </p:bgPr>
    </p:bg>
    <p:spTree>
      <p:nvGrpSpPr>
        <p:cNvPr id="1" name=""/>
        <p:cNvGrpSpPr/>
        <p:nvPr/>
      </p:nvGrpSpPr>
      <p:grpSpPr>
        <a:xfrm>
          <a:off x="0" y="0"/>
          <a:ext cx="0" cy="0"/>
          <a:chOff x="0" y="0"/>
          <a:chExt cx="0" cy="0"/>
        </a:xfrm>
      </p:grpSpPr>
      <p:sp>
        <p:nvSpPr>
          <p:cNvPr id="13" name="Dynamic O">
            <a:extLst>
              <a:ext uri="{FF2B5EF4-FFF2-40B4-BE49-F238E27FC236}">
                <a16:creationId xmlns:a16="http://schemas.microsoft.com/office/drawing/2014/main" id="{AC0728B4-2591-9F3C-2330-363212598641}"/>
              </a:ext>
              <a:ext uri="{C183D7F6-B498-43B3-948B-1728B52AA6E4}">
                <adec:decorative xmlns:adec="http://schemas.microsoft.com/office/drawing/2017/decorative" val="1"/>
              </a:ext>
            </a:extLst>
          </p:cNvPr>
          <p:cNvSpPr/>
          <p:nvPr/>
        </p:nvSpPr>
        <p:spPr bwMode="gray">
          <a:xfrm>
            <a:off x="9473142" y="0"/>
            <a:ext cx="2718859" cy="6858000"/>
          </a:xfrm>
          <a:custGeom>
            <a:avLst/>
            <a:gdLst>
              <a:gd name="connsiteX0" fmla="*/ 2069828 w 2718859"/>
              <a:gd name="connsiteY0" fmla="*/ 0 h 6858000"/>
              <a:gd name="connsiteX1" fmla="*/ 2718859 w 2718859"/>
              <a:gd name="connsiteY1" fmla="*/ 0 h 6858000"/>
              <a:gd name="connsiteX2" fmla="*/ 2718859 w 2718859"/>
              <a:gd name="connsiteY2" fmla="*/ 1762101 h 6858000"/>
              <a:gd name="connsiteX3" fmla="*/ 2718398 w 2718859"/>
              <a:gd name="connsiteY3" fmla="*/ 1762381 h 6858000"/>
              <a:gd name="connsiteX4" fmla="*/ 1851208 w 2718859"/>
              <a:gd name="connsiteY4" fmla="*/ 3394335 h 6858000"/>
              <a:gd name="connsiteX5" fmla="*/ 2567465 w 2718859"/>
              <a:gd name="connsiteY5" fmla="*/ 4913063 h 6858000"/>
              <a:gd name="connsiteX6" fmla="*/ 2718859 w 2718859"/>
              <a:gd name="connsiteY6" fmla="*/ 5026214 h 6858000"/>
              <a:gd name="connsiteX7" fmla="*/ 2718859 w 2718859"/>
              <a:gd name="connsiteY7" fmla="*/ 6858000 h 6858000"/>
              <a:gd name="connsiteX8" fmla="*/ 2210701 w 2718859"/>
              <a:gd name="connsiteY8" fmla="*/ 6858000 h 6858000"/>
              <a:gd name="connsiteX9" fmla="*/ 2163505 w 2718859"/>
              <a:gd name="connsiteY9" fmla="*/ 6836659 h 6858000"/>
              <a:gd name="connsiteX10" fmla="*/ 0 w 2718859"/>
              <a:gd name="connsiteY10" fmla="*/ 3394335 h 6858000"/>
              <a:gd name="connsiteX11" fmla="*/ 1998841 w 2718859"/>
              <a:gd name="connsiteY11" fmla="*/ 3636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8859" h="6858000">
                <a:moveTo>
                  <a:pt x="2069828" y="0"/>
                </a:moveTo>
                <a:lnTo>
                  <a:pt x="2718859" y="0"/>
                </a:lnTo>
                <a:lnTo>
                  <a:pt x="2718859" y="1762101"/>
                </a:lnTo>
                <a:lnTo>
                  <a:pt x="2718398" y="1762381"/>
                </a:lnTo>
                <a:cubicBezTo>
                  <a:pt x="2195007" y="2115826"/>
                  <a:pt x="1851208" y="2714545"/>
                  <a:pt x="1851208" y="3394335"/>
                </a:cubicBezTo>
                <a:cubicBezTo>
                  <a:pt x="1851208" y="4006147"/>
                  <a:pt x="2130090" y="4552291"/>
                  <a:pt x="2567465" y="4913063"/>
                </a:cubicBezTo>
                <a:lnTo>
                  <a:pt x="2718859" y="5026214"/>
                </a:lnTo>
                <a:lnTo>
                  <a:pt x="2718859" y="6858000"/>
                </a:lnTo>
                <a:lnTo>
                  <a:pt x="2210701" y="6858000"/>
                </a:lnTo>
                <a:lnTo>
                  <a:pt x="2163505" y="6836659"/>
                </a:lnTo>
                <a:cubicBezTo>
                  <a:pt x="883536" y="6219781"/>
                  <a:pt x="0" y="4909972"/>
                  <a:pt x="0" y="3394335"/>
                </a:cubicBezTo>
                <a:cubicBezTo>
                  <a:pt x="0" y="1944596"/>
                  <a:pt x="808377" y="683176"/>
                  <a:pt x="1998841" y="36364"/>
                </a:cubicBezTo>
                <a:close/>
              </a:path>
            </a:pathLst>
          </a:custGeom>
          <a:solidFill>
            <a:schemeClr val="tx2"/>
          </a:solidFill>
          <a:ln w="12811"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465667" y="2418277"/>
            <a:ext cx="5630333" cy="1218795"/>
          </a:xfrm>
        </p:spPr>
        <p:txBody>
          <a:bodyPr anchor="ctr" anchorCtr="0"/>
          <a:lstStyle>
            <a:lvl1pPr algn="l">
              <a:defRPr sz="4400" b="0" spc="0" baseline="0">
                <a:solidFill>
                  <a:schemeClr val="tx1"/>
                </a:solidFill>
              </a:defRPr>
            </a:lvl1pPr>
          </a:lstStyle>
          <a:p>
            <a:r>
              <a:rPr lang="en-US" dirty="0"/>
              <a:t>Section title; Georgia Pro 44pt, sent. case</a:t>
            </a:r>
          </a:p>
        </p:txBody>
      </p:sp>
      <p:sp>
        <p:nvSpPr>
          <p:cNvPr id="8" name="Picture Placeholder">
            <a:extLst>
              <a:ext uri="{FF2B5EF4-FFF2-40B4-BE49-F238E27FC236}">
                <a16:creationId xmlns:a16="http://schemas.microsoft.com/office/drawing/2014/main" id="{FE81ABCA-5D37-ECA2-D05A-2E2C8ECB6EBE}"/>
              </a:ext>
            </a:extLst>
          </p:cNvPr>
          <p:cNvSpPr>
            <a:spLocks noGrp="1"/>
          </p:cNvSpPr>
          <p:nvPr>
            <p:ph type="pic" sz="quarter" idx="13" hasCustomPrompt="1"/>
          </p:nvPr>
        </p:nvSpPr>
        <p:spPr bwMode="gray">
          <a:xfrm>
            <a:off x="6419850" y="274320"/>
            <a:ext cx="5486400" cy="6583680"/>
          </a:xfrm>
        </p:spPr>
        <p:txBody>
          <a:bodyPr lIns="457200" rIns="457200"/>
          <a:lstStyle>
            <a:lvl1pPr algn="ctr">
              <a:defRPr sz="1400"/>
            </a:lvl1pPr>
          </a:lstStyle>
          <a:p>
            <a:br>
              <a:rPr lang="en-US" dirty="0"/>
            </a:br>
            <a:r>
              <a:rPr lang="en-US" dirty="0"/>
              <a:t>Traditional, grayscale portraiture with removed background to be inserted into this placeholder with unchanged dimensions (7.2” H x 6.0” W). </a:t>
            </a:r>
            <a:br>
              <a:rPr lang="en-US" dirty="0"/>
            </a:br>
            <a:br>
              <a:rPr lang="en-US" dirty="0"/>
            </a:br>
            <a:r>
              <a:rPr lang="en-US" dirty="0"/>
              <a:t>To access brand approved photography, visit: brand.optum.com/content/photography-new.</a:t>
            </a:r>
            <a:br>
              <a:rPr lang="en-US" dirty="0"/>
            </a:br>
            <a:br>
              <a:rPr lang="en-US" dirty="0"/>
            </a:br>
            <a:br>
              <a:rPr lang="en-US" dirty="0"/>
            </a:br>
            <a:r>
              <a:rPr lang="en-US" dirty="0"/>
              <a:t>DO NOT use Copilot inserted imagery.</a:t>
            </a:r>
          </a:p>
          <a:p>
            <a:endParaRPr lang="en-US" dirty="0"/>
          </a:p>
          <a:p>
            <a:endParaRPr lang="en-US" dirty="0"/>
          </a:p>
        </p:txBody>
      </p:sp>
      <p:pic>
        <p:nvPicPr>
          <p:cNvPr id="9" name="Optum Logo" descr="Optum">
            <a:extLst>
              <a:ext uri="{FF2B5EF4-FFF2-40B4-BE49-F238E27FC236}">
                <a16:creationId xmlns:a16="http://schemas.microsoft.com/office/drawing/2014/main" id="{E26ADF6D-5767-1CA6-A7AA-4DF77A8D44B2}"/>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3C5249AD-DFC4-43F6-A441-B6ACBDBDEF63}" type="datetime1">
              <a:rPr lang="en-US" smtClean="0"/>
              <a:t>4/30/26</a:t>
            </a:fld>
            <a:endParaRPr lang="en-US" dirty="0"/>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201522961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844" userDrawn="1">
          <p15:clr>
            <a:srgbClr val="5ACBF0"/>
          </p15:clr>
        </p15:guide>
        <p15:guide id="2" pos="6576">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   ___   ">
    <p:bg bwMode="gray">
      <p:bgPr>
        <a:solidFill>
          <a:srgbClr val="7030A0"/>
        </a:solidFill>
        <a:effectLst/>
      </p:bgPr>
    </p:bg>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3A455D22-8446-4F14-AA52-97E668DEC836}"/>
              </a:ext>
            </a:extLst>
          </p:cNvPr>
          <p:cNvSpPr txBox="1"/>
          <p:nvPr userDrawn="1"/>
        </p:nvSpPr>
        <p:spPr bwMode="gray">
          <a:xfrm>
            <a:off x="742998" y="1351508"/>
            <a:ext cx="9891327" cy="4154984"/>
          </a:xfrm>
          <a:prstGeom prst="rect">
            <a:avLst/>
          </a:prstGeom>
          <a:noFill/>
        </p:spPr>
        <p:txBody>
          <a:bodyPr wrap="square" lIns="0" tIns="0" rIns="0" bIns="0" rtlCol="0">
            <a:spAutoFit/>
          </a:bodyPr>
          <a:lstStyle/>
          <a:p>
            <a:pPr>
              <a:lnSpc>
                <a:spcPct val="90000"/>
              </a:lnSpc>
              <a:spcBef>
                <a:spcPts val="0"/>
              </a:spcBef>
            </a:pPr>
            <a:r>
              <a:rPr lang="en-US" sz="15000" b="1" dirty="0">
                <a:solidFill>
                  <a:schemeClr val="bg1"/>
                </a:solidFill>
              </a:rPr>
              <a:t>Layouts </a:t>
            </a:r>
            <a:r>
              <a:rPr lang="en-US" sz="15000" b="0" dirty="0">
                <a:solidFill>
                  <a:schemeClr val="bg1"/>
                </a:solidFill>
              </a:rPr>
              <a:t>(Themes)</a:t>
            </a:r>
            <a:endParaRPr lang="en-US" sz="15000" b="1" dirty="0">
              <a:solidFill>
                <a:schemeClr val="bg1"/>
              </a:solidFill>
            </a:endParaRPr>
          </a:p>
        </p:txBody>
      </p:sp>
      <p:cxnSp>
        <p:nvCxnSpPr>
          <p:cNvPr id="4" name="Arrow">
            <a:extLst>
              <a:ext uri="{FF2B5EF4-FFF2-40B4-BE49-F238E27FC236}">
                <a16:creationId xmlns:a16="http://schemas.microsoft.com/office/drawing/2014/main" id="{9FFBF798-5E41-4C4C-8019-BFB1C5FBD16F}"/>
              </a:ext>
              <a:ext uri="{C183D7F6-B498-43B3-948B-1728B52AA6E4}">
                <adec:decorative xmlns:adec="http://schemas.microsoft.com/office/drawing/2017/decorative" val="1"/>
              </a:ext>
            </a:extLst>
          </p:cNvPr>
          <p:cNvCxnSpPr>
            <a:cxnSpLocks/>
          </p:cNvCxnSpPr>
          <p:nvPr userDrawn="1"/>
        </p:nvCxnSpPr>
        <p:spPr bwMode="gray">
          <a:xfrm>
            <a:off x="9497148" y="3429000"/>
            <a:ext cx="1951854" cy="0"/>
          </a:xfrm>
          <a:prstGeom prst="line">
            <a:avLst/>
          </a:prstGeom>
          <a:ln w="3175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32913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BD9CD311-D0CD-8EE2-3CD8-1761BC046561}"/>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304699"/>
          </a:xfrm>
        </p:spPr>
        <p:txBody>
          <a:bodyPr/>
          <a:lstStyle>
            <a:lvl1pPr>
              <a:defRPr b="0">
                <a:solidFill>
                  <a:schemeClr val="tx1"/>
                </a:solidFill>
                <a:latin typeface="+mj-lt"/>
              </a:defRPr>
            </a:lvl1pPr>
          </a:lstStyle>
          <a:p>
            <a:r>
              <a:rPr lang="en-US" dirty="0"/>
              <a:t>Slide title; Georgia Pro 22pt, sent. case (1 line)</a:t>
            </a:r>
          </a:p>
        </p:txBody>
      </p:sp>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4/30/26</a:t>
            </a:fld>
            <a:endParaRPr lang="en-US" dirty="0"/>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1485012413"/>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792" userDrawn="1">
          <p15:clr>
            <a:srgbClr val="5ACBF0"/>
          </p15:clr>
        </p15:guide>
        <p15:guide id="3" orient="horz" pos="344" userDrawn="1">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hoto">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BD9CD311-D0CD-8EE2-3CD8-1761BC046561}"/>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6726624" cy="304699"/>
          </a:xfrm>
        </p:spPr>
        <p:txBody>
          <a:bodyPr/>
          <a:lstStyle>
            <a:lvl1pPr>
              <a:defRPr b="0">
                <a:solidFill>
                  <a:schemeClr val="tx1"/>
                </a:solidFill>
                <a:latin typeface="+mj-lt"/>
              </a:defRPr>
            </a:lvl1pPr>
          </a:lstStyle>
          <a:p>
            <a:r>
              <a:rPr lang="en-US" dirty="0"/>
              <a:t>Slide title; Georgia Pro 22pt, sent. case (1 line)</a:t>
            </a:r>
          </a:p>
        </p:txBody>
      </p:sp>
      <p:sp>
        <p:nvSpPr>
          <p:cNvPr id="9" name="Picture Placeholder">
            <a:extLst>
              <a:ext uri="{FF2B5EF4-FFF2-40B4-BE49-F238E27FC236}">
                <a16:creationId xmlns:a16="http://schemas.microsoft.com/office/drawing/2014/main" id="{8FD5E99F-A0CE-C07B-347B-4E35F401E345}"/>
              </a:ext>
            </a:extLst>
          </p:cNvPr>
          <p:cNvSpPr>
            <a:spLocks noGrp="1"/>
          </p:cNvSpPr>
          <p:nvPr>
            <p:ph type="pic" sz="quarter" idx="13" hasCustomPrompt="1"/>
          </p:nvPr>
        </p:nvSpPr>
        <p:spPr bwMode="gray">
          <a:xfrm>
            <a:off x="7528560" y="0"/>
            <a:ext cx="4663440" cy="6858000"/>
          </a:xfrm>
        </p:spPr>
        <p:txBody>
          <a:bodyPr lIns="457200" rIns="457200"/>
          <a:lstStyle>
            <a:lvl1pPr algn="ctr">
              <a:defRPr sz="1400"/>
            </a:lvl1pPr>
          </a:lstStyle>
          <a:p>
            <a:br>
              <a:rPr lang="en-US" dirty="0"/>
            </a:br>
            <a:r>
              <a:rPr lang="en-US" dirty="0"/>
              <a:t>Photography should be inserted into this placeholder with unchanged dimensions (7.5” H x 5.1” W). </a:t>
            </a:r>
            <a:br>
              <a:rPr lang="en-US" dirty="0"/>
            </a:br>
            <a:br>
              <a:rPr lang="en-US" dirty="0"/>
            </a:br>
            <a:r>
              <a:rPr lang="en-US" dirty="0"/>
              <a:t>To access brand approved photography, visit: brand.optum.com/content/photography-new.</a:t>
            </a:r>
            <a:br>
              <a:rPr lang="en-US" dirty="0"/>
            </a:br>
            <a:br>
              <a:rPr lang="en-US" dirty="0"/>
            </a:br>
            <a:br>
              <a:rPr lang="en-US" dirty="0"/>
            </a:br>
            <a:r>
              <a:rPr lang="en-US" dirty="0"/>
              <a:t>DO NOT use Copilot inserted imagery.</a:t>
            </a:r>
          </a:p>
          <a:p>
            <a:endParaRPr lang="en-US" dirty="0"/>
          </a:p>
          <a:p>
            <a:endParaRPr lang="en-US" dirty="0"/>
          </a:p>
          <a:p>
            <a:endParaRPr lang="en-US" dirty="0"/>
          </a:p>
        </p:txBody>
      </p:sp>
      <p:sp>
        <p:nvSpPr>
          <p:cNvPr id="10" name="Page # Hide Box">
            <a:extLst>
              <a:ext uri="{FF2B5EF4-FFF2-40B4-BE49-F238E27FC236}">
                <a16:creationId xmlns:a16="http://schemas.microsoft.com/office/drawing/2014/main" id="{3A3E004B-6BE7-6816-DB37-9CA2FEFA1422}"/>
              </a:ext>
              <a:ext uri="{C183D7F6-B498-43B3-948B-1728B52AA6E4}">
                <adec:decorative xmlns:adec="http://schemas.microsoft.com/office/drawing/2017/decorative" val="1"/>
              </a:ext>
            </a:extLst>
          </p:cNvPr>
          <p:cNvSpPr/>
          <p:nvPr userDrawn="1"/>
        </p:nvSpPr>
        <p:spPr bwMode="gray">
          <a:xfrm>
            <a:off x="11347450" y="6362700"/>
            <a:ext cx="463550" cy="222250"/>
          </a:xfrm>
          <a:prstGeom prst="rect">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4/30/26</a:t>
            </a:fld>
            <a:endParaRPr lang="en-US" dirty="0"/>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2306658196"/>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792" userDrawn="1">
          <p15:clr>
            <a:srgbClr val="5ACBF0"/>
          </p15:clr>
        </p15:guide>
        <p15:guide id="3" orient="horz" pos="344" userDrawn="1">
          <p15:clr>
            <a:srgbClr val="5ACBF0"/>
          </p15:clr>
        </p15:guide>
        <p15:guide id="4" pos="4532" userDrawn="1">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ubhead">
    <p:bg>
      <p:bgPr>
        <a:solidFill>
          <a:schemeClr val="bg1"/>
        </a:solidFill>
        <a:effectLst/>
      </p:bgPr>
    </p:bg>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266EA5F6-52DD-F020-8B7F-3337B9396908}"/>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70871777-1CC4-46CB-8EB7-B1DE3217D445}"/>
              </a:ext>
            </a:extLst>
          </p:cNvPr>
          <p:cNvSpPr>
            <a:spLocks noGrp="1"/>
          </p:cNvSpPr>
          <p:nvPr>
            <p:ph type="title" hasCustomPrompt="1"/>
          </p:nvPr>
        </p:nvSpPr>
        <p:spPr bwMode="gray">
          <a:xfrm>
            <a:off x="467927" y="555639"/>
            <a:ext cx="9601200" cy="304699"/>
          </a:xfrm>
        </p:spPr>
        <p:txBody>
          <a:bodyPr/>
          <a:lstStyle>
            <a:lvl1pPr>
              <a:defRPr b="0">
                <a:solidFill>
                  <a:schemeClr val="tx1"/>
                </a:solidFill>
                <a:latin typeface="+mj-lt"/>
              </a:defRPr>
            </a:lvl1pPr>
          </a:lstStyle>
          <a:p>
            <a:r>
              <a:rPr lang="en-US" dirty="0"/>
              <a:t>Slide title; Georgia Pro 22pt, sentence case (1 line)</a:t>
            </a:r>
          </a:p>
        </p:txBody>
      </p:sp>
      <p:sp>
        <p:nvSpPr>
          <p:cNvPr id="8" name="Subtitle Placeholder">
            <a:extLst>
              <a:ext uri="{FF2B5EF4-FFF2-40B4-BE49-F238E27FC236}">
                <a16:creationId xmlns:a16="http://schemas.microsoft.com/office/drawing/2014/main" id="{760BD2C6-F5E4-43C7-9A69-D1113FFABFA9}"/>
              </a:ext>
            </a:extLst>
          </p:cNvPr>
          <p:cNvSpPr>
            <a:spLocks noGrp="1"/>
          </p:cNvSpPr>
          <p:nvPr>
            <p:ph type="body" sz="quarter" idx="13" hasCustomPrompt="1"/>
          </p:nvPr>
        </p:nvSpPr>
        <p:spPr bwMode="gray">
          <a:xfrm>
            <a:off x="467926" y="958653"/>
            <a:ext cx="9601200" cy="246221"/>
          </a:xfrm>
        </p:spPr>
        <p:txBody>
          <a:bodyPr wrap="square">
            <a:spAutoFit/>
          </a:bodyPr>
          <a:lstStyle>
            <a:lvl1pPr>
              <a:lnSpc>
                <a:spcPct val="100000"/>
              </a:lnSpc>
              <a:spcBef>
                <a:spcPts val="0"/>
              </a:spcBef>
              <a:defRPr sz="1600" b="0">
                <a:solidFill>
                  <a:schemeClr val="tx1"/>
                </a:solidFill>
              </a:defRPr>
            </a:lvl1pPr>
          </a:lstStyle>
          <a:p>
            <a:pPr lvl="0"/>
            <a:r>
              <a:rPr lang="en-US" dirty="0"/>
              <a:t>Slide subtitle; Arial 16pt, sentence case (multi-line)</a:t>
            </a:r>
          </a:p>
        </p:txBody>
      </p:sp>
      <p:sp>
        <p:nvSpPr>
          <p:cNvPr id="3" name="Date Placeholder">
            <a:extLst>
              <a:ext uri="{FF2B5EF4-FFF2-40B4-BE49-F238E27FC236}">
                <a16:creationId xmlns:a16="http://schemas.microsoft.com/office/drawing/2014/main" id="{76B3DF85-06AB-4D09-9458-B0A4DE468FDB}"/>
              </a:ext>
            </a:extLst>
          </p:cNvPr>
          <p:cNvSpPr>
            <a:spLocks noGrp="1"/>
          </p:cNvSpPr>
          <p:nvPr>
            <p:ph type="dt" sz="half" idx="10"/>
          </p:nvPr>
        </p:nvSpPr>
        <p:spPr bwMode="gray"/>
        <p:txBody>
          <a:bodyPr/>
          <a:lstStyle/>
          <a:p>
            <a:fld id="{A484B163-B259-43E8-837E-94CD4522CD39}" type="datetime1">
              <a:rPr lang="en-US" smtClean="0"/>
              <a:t>4/30/26</a:t>
            </a:fld>
            <a:endParaRPr lang="en-US" dirty="0"/>
          </a:p>
        </p:txBody>
      </p:sp>
      <p:sp>
        <p:nvSpPr>
          <p:cNvPr id="4" name="Footer Placeholder">
            <a:extLst>
              <a:ext uri="{FF2B5EF4-FFF2-40B4-BE49-F238E27FC236}">
                <a16:creationId xmlns:a16="http://schemas.microsoft.com/office/drawing/2014/main" id="{20A558EA-9255-4DE1-B9D1-B0557684C783}"/>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FBBDC95-8D51-42CB-B4C0-9B8E3C030FAA}"/>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1078718518"/>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600" userDrawn="1">
          <p15:clr>
            <a:srgbClr val="5ACBF0"/>
          </p15:clr>
        </p15:guide>
        <p15:guide id="3" orient="horz" pos="1013" userDrawn="1">
          <p15:clr>
            <a:srgbClr val="5ACBF0"/>
          </p15:clr>
        </p15:guide>
        <p15:guide id="4" orient="horz" pos="344" userDrawn="1">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Two Lines">
    <p:spTree>
      <p:nvGrpSpPr>
        <p:cNvPr id="1" name=""/>
        <p:cNvGrpSpPr/>
        <p:nvPr/>
      </p:nvGrpSpPr>
      <p:grpSpPr>
        <a:xfrm>
          <a:off x="0" y="0"/>
          <a:ext cx="0" cy="0"/>
          <a:chOff x="0" y="0"/>
          <a:chExt cx="0" cy="0"/>
        </a:xfrm>
      </p:grpSpPr>
      <p:cxnSp>
        <p:nvCxnSpPr>
          <p:cNvPr id="3" name="Stroke">
            <a:extLst>
              <a:ext uri="{FF2B5EF4-FFF2-40B4-BE49-F238E27FC236}">
                <a16:creationId xmlns:a16="http://schemas.microsoft.com/office/drawing/2014/main" id="{E3627FD8-2BEA-EF2B-FF9D-49C0B5BD5854}"/>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609398"/>
          </a:xfrm>
        </p:spPr>
        <p:txBody>
          <a:bodyPr/>
          <a:lstStyle>
            <a:lvl1pPr>
              <a:defRPr b="0">
                <a:solidFill>
                  <a:schemeClr val="tx1"/>
                </a:solidFill>
                <a:latin typeface="+mj-lt"/>
              </a:defRPr>
            </a:lvl1pPr>
          </a:lstStyle>
          <a:p>
            <a:r>
              <a:rPr lang="en-US" dirty="0"/>
              <a:t>Slide title; Georgia Pro 22pt, sentence case. This layout accommodates a slide title that extends downward to a second line (max. 2 lines).</a:t>
            </a:r>
          </a:p>
        </p:txBody>
      </p:sp>
      <p:sp>
        <p:nvSpPr>
          <p:cNvPr id="6" name="Date Placeholder">
            <a:extLst>
              <a:ext uri="{FF2B5EF4-FFF2-40B4-BE49-F238E27FC236}">
                <a16:creationId xmlns:a16="http://schemas.microsoft.com/office/drawing/2014/main" id="{371431DB-E6A6-49C5-8087-27C6A3B2A54B}"/>
              </a:ext>
            </a:extLst>
          </p:cNvPr>
          <p:cNvSpPr>
            <a:spLocks noGrp="1"/>
          </p:cNvSpPr>
          <p:nvPr>
            <p:ph type="dt" sz="half" idx="10"/>
          </p:nvPr>
        </p:nvSpPr>
        <p:spPr bwMode="gray"/>
        <p:txBody>
          <a:bodyPr/>
          <a:lstStyle/>
          <a:p>
            <a:fld id="{E602961C-62DA-4519-8757-A8A16E4ED84D}" type="datetime1">
              <a:rPr lang="en-US" smtClean="0"/>
              <a:t>4/30/26</a:t>
            </a:fld>
            <a:endParaRPr lang="en-US" dirty="0"/>
          </a:p>
        </p:txBody>
      </p:sp>
      <p:sp>
        <p:nvSpPr>
          <p:cNvPr id="7" name="Footer Placeholder">
            <a:extLst>
              <a:ext uri="{FF2B5EF4-FFF2-40B4-BE49-F238E27FC236}">
                <a16:creationId xmlns:a16="http://schemas.microsoft.com/office/drawing/2014/main" id="{2F19E74A-0080-4967-9833-9ACB7226DDE7}"/>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8B45D769-A041-452F-B2B9-DCBF82634579}"/>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975390374"/>
      </p:ext>
    </p:extLst>
  </p:cSld>
  <p:clrMapOvr>
    <a:masterClrMapping/>
  </p:clrMapOvr>
  <p:extLst>
    <p:ext uri="{DCECCB84-F9BA-43D5-87BE-67443E8EF086}">
      <p15:sldGuideLst xmlns:p15="http://schemas.microsoft.com/office/powerpoint/2012/main">
        <p15:guide id="1" orient="horz" pos="3776" userDrawn="1">
          <p15:clr>
            <a:srgbClr val="5ACBF0"/>
          </p15:clr>
        </p15:guide>
        <p15:guide id="3" orient="horz" pos="1013" userDrawn="1">
          <p15:clr>
            <a:srgbClr val="5ACBF0"/>
          </p15:clr>
        </p15:guide>
        <p15:guide id="4" orient="horz" pos="344" userDrawn="1">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oke">
            <a:extLst>
              <a:ext uri="{FF2B5EF4-FFF2-40B4-BE49-F238E27FC236}">
                <a16:creationId xmlns:a16="http://schemas.microsoft.com/office/drawing/2014/main" id="{50DED4DF-45A1-5B4D-1DF1-531D910AB56F}"/>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E13F07F8-7529-498B-8D34-E0851EDB82CA}"/>
              </a:ext>
            </a:extLst>
          </p:cNvPr>
          <p:cNvSpPr>
            <a:spLocks noGrp="1"/>
          </p:cNvSpPr>
          <p:nvPr>
            <p:ph type="title" hasCustomPrompt="1"/>
          </p:nvPr>
        </p:nvSpPr>
        <p:spPr bwMode="gray">
          <a:xfrm>
            <a:off x="467926" y="555639"/>
            <a:ext cx="9601200" cy="304699"/>
          </a:xfrm>
        </p:spPr>
        <p:txBody>
          <a:bodyPr/>
          <a:lstStyle>
            <a:lvl1pPr>
              <a:defRPr b="0">
                <a:solidFill>
                  <a:schemeClr val="tx1"/>
                </a:solidFill>
                <a:latin typeface="+mj-lt"/>
              </a:defRPr>
            </a:lvl1pPr>
          </a:lstStyle>
          <a:p>
            <a:r>
              <a:rPr lang="en-US" dirty="0"/>
              <a:t>Slide title; Georgia Pro 22pt, sentence case (1 line)</a:t>
            </a:r>
          </a:p>
        </p:txBody>
      </p:sp>
      <p:sp>
        <p:nvSpPr>
          <p:cNvPr id="3" name="Content Placeholder">
            <a:extLst>
              <a:ext uri="{FF2B5EF4-FFF2-40B4-BE49-F238E27FC236}">
                <a16:creationId xmlns:a16="http://schemas.microsoft.com/office/drawing/2014/main" id="{97828B26-FB6F-4B30-8973-00FC53DA3EAD}"/>
              </a:ext>
            </a:extLst>
          </p:cNvPr>
          <p:cNvSpPr>
            <a:spLocks noGrp="1"/>
          </p:cNvSpPr>
          <p:nvPr>
            <p:ph idx="1" hasCustomPrompt="1"/>
          </p:nvPr>
        </p:nvSpPr>
        <p:spPr bwMode="gray">
          <a:xfrm>
            <a:off x="1524000" y="1557210"/>
            <a:ext cx="9144000" cy="393008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type text. To activate sub-level formatting, place cursor at beginning of text/line and hit tab or shift tab. Click icon for chart or table.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a:extLst>
              <a:ext uri="{FF2B5EF4-FFF2-40B4-BE49-F238E27FC236}">
                <a16:creationId xmlns:a16="http://schemas.microsoft.com/office/drawing/2014/main" id="{E8F05950-6299-4B4F-B254-8E9E230299D9}"/>
              </a:ext>
            </a:extLst>
          </p:cNvPr>
          <p:cNvSpPr>
            <a:spLocks noGrp="1"/>
          </p:cNvSpPr>
          <p:nvPr>
            <p:ph type="dt" sz="half" idx="10"/>
          </p:nvPr>
        </p:nvSpPr>
        <p:spPr bwMode="gray"/>
        <p:txBody>
          <a:bodyPr/>
          <a:lstStyle/>
          <a:p>
            <a:fld id="{3888EE68-D1F0-43DF-AEA0-0419ADE41A6B}" type="datetime1">
              <a:rPr lang="en-US" smtClean="0"/>
              <a:t>4/30/26</a:t>
            </a:fld>
            <a:endParaRPr lang="en-US" dirty="0"/>
          </a:p>
        </p:txBody>
      </p:sp>
      <p:sp>
        <p:nvSpPr>
          <p:cNvPr id="5" name="Footer Placeholder">
            <a:extLst>
              <a:ext uri="{FF2B5EF4-FFF2-40B4-BE49-F238E27FC236}">
                <a16:creationId xmlns:a16="http://schemas.microsoft.com/office/drawing/2014/main" id="{C6F9B0AB-0E2D-494E-B617-49AC025A7447}"/>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E92844E1-DCBE-4FE7-B46C-155141DCD59B}"/>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1217844453"/>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792" userDrawn="1">
          <p15:clr>
            <a:srgbClr val="5ACBF0"/>
          </p15:clr>
        </p15:guide>
        <p15:guide id="3" orient="horz" pos="344" userDrawn="1">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bg bwMode="gray">
      <p:bgRef idx="1001">
        <a:schemeClr val="bg1"/>
      </p:bgRef>
    </p:bg>
    <p:spTree>
      <p:nvGrpSpPr>
        <p:cNvPr id="1" name=""/>
        <p:cNvGrpSpPr/>
        <p:nvPr/>
      </p:nvGrpSpPr>
      <p:grpSpPr>
        <a:xfrm>
          <a:off x="0" y="0"/>
          <a:ext cx="0" cy="0"/>
          <a:chOff x="0" y="0"/>
          <a:chExt cx="0" cy="0"/>
        </a:xfrm>
      </p:grpSpPr>
      <p:sp>
        <p:nvSpPr>
          <p:cNvPr id="2" name="Date Placeholder">
            <a:extLst>
              <a:ext uri="{FF2B5EF4-FFF2-40B4-BE49-F238E27FC236}">
                <a16:creationId xmlns:a16="http://schemas.microsoft.com/office/drawing/2014/main" id="{2A88930E-BBA5-4E1B-A5EF-DED17AD07096}"/>
              </a:ext>
            </a:extLst>
          </p:cNvPr>
          <p:cNvSpPr>
            <a:spLocks noGrp="1"/>
          </p:cNvSpPr>
          <p:nvPr>
            <p:ph type="dt" sz="half" idx="10"/>
          </p:nvPr>
        </p:nvSpPr>
        <p:spPr bwMode="gray"/>
        <p:txBody>
          <a:bodyPr/>
          <a:lstStyle/>
          <a:p>
            <a:fld id="{92D12E12-A5FF-4A92-BB8B-4E7579B2C9CF}" type="datetime1">
              <a:rPr lang="en-US" smtClean="0"/>
              <a:t>4/30/26</a:t>
            </a:fld>
            <a:endParaRPr lang="en-US" dirty="0"/>
          </a:p>
        </p:txBody>
      </p:sp>
      <p:sp>
        <p:nvSpPr>
          <p:cNvPr id="3" name="Footer Placeholder">
            <a:extLst>
              <a:ext uri="{FF2B5EF4-FFF2-40B4-BE49-F238E27FC236}">
                <a16:creationId xmlns:a16="http://schemas.microsoft.com/office/drawing/2014/main" id="{D820AF22-0BC8-4D54-AFFC-11C9299ACFC0}"/>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4" name="Slide Number Placeholder">
            <a:extLst>
              <a:ext uri="{FF2B5EF4-FFF2-40B4-BE49-F238E27FC236}">
                <a16:creationId xmlns:a16="http://schemas.microsoft.com/office/drawing/2014/main" id="{7F8E785F-27DE-459F-AC73-FAA76F4C475F}"/>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3283214495"/>
      </p:ext>
    </p:extLst>
  </p:cSld>
  <p:clrMapOvr>
    <a:masterClrMapping/>
  </p:clrMapOvr>
  <p:extLst>
    <p:ext uri="{DCECCB84-F9BA-43D5-87BE-67443E8EF086}">
      <p15:sldGuideLst xmlns:p15="http://schemas.microsoft.com/office/powerpoint/2012/main">
        <p15:guide id="1" orient="horz" pos="3776" userDrawn="1">
          <p15:clr>
            <a:srgbClr val="5ACBF0"/>
          </p15:clr>
        </p15:guide>
        <p15:guide id="4" orient="horz" pos="344" userDrawn="1">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bg>
      <p:bgRef idx="1001">
        <a:schemeClr val="bg1"/>
      </p:bgRef>
    </p:bg>
    <p:spTree>
      <p:nvGrpSpPr>
        <p:cNvPr id="1" name=""/>
        <p:cNvGrpSpPr/>
        <p:nvPr/>
      </p:nvGrpSpPr>
      <p:grpSpPr>
        <a:xfrm>
          <a:off x="0" y="0"/>
          <a:ext cx="0" cy="0"/>
          <a:chOff x="0" y="0"/>
          <a:chExt cx="0" cy="0"/>
        </a:xfrm>
      </p:grpSpPr>
      <p:pic>
        <p:nvPicPr>
          <p:cNvPr id="14" name="Effervescent Os">
            <a:extLst>
              <a:ext uri="{FF2B5EF4-FFF2-40B4-BE49-F238E27FC236}">
                <a16:creationId xmlns:a16="http://schemas.microsoft.com/office/drawing/2014/main" id="{D1C60B49-87D9-5317-CAB6-BAA4F3ABDFC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0"/>
            <a:ext cx="12192000" cy="6858000"/>
          </a:xfrm>
          <a:prstGeom prst="rect">
            <a:avLst/>
          </a:prstGeom>
        </p:spPr>
      </p:pic>
      <p:pic>
        <p:nvPicPr>
          <p:cNvPr id="19" name="Optum Logo" descr="Optum">
            <a:extLst>
              <a:ext uri="{FF2B5EF4-FFF2-40B4-BE49-F238E27FC236}">
                <a16:creationId xmlns:a16="http://schemas.microsoft.com/office/drawing/2014/main" id="{EA1167EF-E311-C282-E3BA-7E1A3F1F9C6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2181661" y="860296"/>
            <a:ext cx="1913130" cy="553943"/>
          </a:xfrm>
          <a:prstGeom prst="rect">
            <a:avLst/>
          </a:prstGeom>
        </p:spPr>
      </p:pic>
      <p:sp>
        <p:nvSpPr>
          <p:cNvPr id="2" name="Title">
            <a:extLst>
              <a:ext uri="{FF2B5EF4-FFF2-40B4-BE49-F238E27FC236}">
                <a16:creationId xmlns:a16="http://schemas.microsoft.com/office/drawing/2014/main" id="{59CA19A5-5525-4A37-AEE4-E2ED4BB950D4}"/>
              </a:ext>
            </a:extLst>
          </p:cNvPr>
          <p:cNvSpPr>
            <a:spLocks noGrp="1"/>
          </p:cNvSpPr>
          <p:nvPr>
            <p:ph type="title" hasCustomPrompt="1"/>
          </p:nvPr>
        </p:nvSpPr>
        <p:spPr bwMode="gray">
          <a:xfrm>
            <a:off x="2187967" y="2193123"/>
            <a:ext cx="7772400" cy="1661993"/>
          </a:xfrm>
        </p:spPr>
        <p:txBody>
          <a:bodyPr anchor="b"/>
          <a:lstStyle>
            <a:lvl1pPr>
              <a:defRPr sz="6000" b="0" spc="0" baseline="0">
                <a:solidFill>
                  <a:schemeClr val="tx1"/>
                </a:solidFill>
              </a:defRPr>
            </a:lvl1pPr>
          </a:lstStyle>
          <a:p>
            <a:r>
              <a:rPr lang="en-US" dirty="0"/>
              <a:t>Insightful presentation title (max. 2 lines)</a:t>
            </a:r>
          </a:p>
        </p:txBody>
      </p:sp>
      <p:sp>
        <p:nvSpPr>
          <p:cNvPr id="16" name="Subtitle Placeholder">
            <a:extLst>
              <a:ext uri="{FF2B5EF4-FFF2-40B4-BE49-F238E27FC236}">
                <a16:creationId xmlns:a16="http://schemas.microsoft.com/office/drawing/2014/main" id="{2E03F862-177D-4A2A-BB03-60A40298232B}"/>
              </a:ext>
            </a:extLst>
          </p:cNvPr>
          <p:cNvSpPr>
            <a:spLocks noGrp="1"/>
          </p:cNvSpPr>
          <p:nvPr>
            <p:ph type="body" sz="quarter" idx="10" hasCustomPrompt="1"/>
          </p:nvPr>
        </p:nvSpPr>
        <p:spPr bwMode="gray">
          <a:xfrm>
            <a:off x="2187967" y="4125732"/>
            <a:ext cx="4572000" cy="553998"/>
          </a:xfrm>
        </p:spPr>
        <p:txBody>
          <a:bodyPr wrap="square">
            <a:spAutoFit/>
          </a:bodyPr>
          <a:lstStyle>
            <a:lvl1pPr marL="0" indent="0">
              <a:spcBef>
                <a:spcPts val="0"/>
              </a:spcBef>
              <a:buFont typeface="Arial" panose="020B0604020202020204" pitchFamily="34" charset="0"/>
              <a:buNone/>
              <a:defRPr sz="18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dirty="0"/>
              <a:t>Presentation subtitle (optional); Arial 18pt, sentence case, max. 2 lines</a:t>
            </a:r>
          </a:p>
        </p:txBody>
      </p:sp>
      <p:sp>
        <p:nvSpPr>
          <p:cNvPr id="17" name="Presentation Date Placeholder">
            <a:extLst>
              <a:ext uri="{FF2B5EF4-FFF2-40B4-BE49-F238E27FC236}">
                <a16:creationId xmlns:a16="http://schemas.microsoft.com/office/drawing/2014/main" id="{798BE44C-881B-41C4-90ED-E3EADCC7440A}"/>
              </a:ext>
            </a:extLst>
          </p:cNvPr>
          <p:cNvSpPr>
            <a:spLocks noGrp="1"/>
          </p:cNvSpPr>
          <p:nvPr>
            <p:ph type="body" sz="quarter" idx="11" hasCustomPrompt="1"/>
          </p:nvPr>
        </p:nvSpPr>
        <p:spPr bwMode="gray">
          <a:xfrm>
            <a:off x="2187967" y="5334953"/>
            <a:ext cx="4572000" cy="215444"/>
          </a:xfrm>
        </p:spPr>
        <p:txBody>
          <a:bodyPr wrap="square" anchor="b">
            <a:spAutoFit/>
          </a:bodyPr>
          <a:lstStyle>
            <a:lvl1pPr marL="0" indent="0">
              <a:spcBef>
                <a:spcPts val="0"/>
              </a:spcBef>
              <a:buFont typeface="Arial" panose="020B0604020202020204" pitchFamily="34" charset="0"/>
              <a:buNone/>
              <a:defRPr sz="14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dirty="0"/>
              <a:t>Month DD, YYYY (May also be location or speaker)</a:t>
            </a:r>
          </a:p>
        </p:txBody>
      </p:sp>
      <p:sp>
        <p:nvSpPr>
          <p:cNvPr id="6" name="Date Placeholder">
            <a:extLst>
              <a:ext uri="{FF2B5EF4-FFF2-40B4-BE49-F238E27FC236}">
                <a16:creationId xmlns:a16="http://schemas.microsoft.com/office/drawing/2014/main" id="{E23FAE9B-982D-41B9-BBD2-74E842A46071}"/>
              </a:ext>
            </a:extLst>
          </p:cNvPr>
          <p:cNvSpPr>
            <a:spLocks noGrp="1"/>
          </p:cNvSpPr>
          <p:nvPr>
            <p:ph type="dt" sz="half" idx="12"/>
          </p:nvPr>
        </p:nvSpPr>
        <p:spPr bwMode="gray"/>
        <p:txBody>
          <a:bodyPr/>
          <a:lstStyle/>
          <a:p>
            <a:fld id="{3AAC60EB-BBC2-4CF0-860A-8D4A91284465}" type="datetime1">
              <a:rPr lang="en-US" smtClean="0"/>
              <a:t>4/30/26</a:t>
            </a:fld>
            <a:endParaRPr lang="en-US" dirty="0"/>
          </a:p>
        </p:txBody>
      </p:sp>
      <p:sp>
        <p:nvSpPr>
          <p:cNvPr id="7" name="Footer Placeholder">
            <a:extLst>
              <a:ext uri="{FF2B5EF4-FFF2-40B4-BE49-F238E27FC236}">
                <a16:creationId xmlns:a16="http://schemas.microsoft.com/office/drawing/2014/main" id="{0E8CE9CD-F45B-421B-99EE-E365E024903C}"/>
              </a:ext>
            </a:extLst>
          </p:cNvPr>
          <p:cNvSpPr>
            <a:spLocks noGrp="1"/>
          </p:cNvSpPr>
          <p:nvPr>
            <p:ph type="ftr" sz="quarter" idx="13"/>
          </p:nvPr>
        </p:nvSpPr>
        <p:spPr bwMode="gray"/>
        <p:txBody>
          <a:bodyPr/>
          <a:lstStyle/>
          <a:p>
            <a:r>
              <a:rPr lang="en-US" dirty="0"/>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1E1DF904-338B-407E-A788-88865DF5B781}"/>
              </a:ext>
            </a:extLst>
          </p:cNvPr>
          <p:cNvSpPr>
            <a:spLocks noGrp="1"/>
          </p:cNvSpPr>
          <p:nvPr>
            <p:ph type="sldNum" sz="quarter" idx="14"/>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4879749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1368" userDrawn="1">
          <p15:clr>
            <a:srgbClr val="5ACBF0"/>
          </p15:clr>
        </p15:guide>
        <p15:guide id="3" orient="horz" pos="2431" userDrawn="1">
          <p15:clr>
            <a:srgbClr val="5ACBF0"/>
          </p15:clr>
        </p15:guide>
        <p15:guide id="4" orient="horz" pos="2590" userDrawn="1">
          <p15:clr>
            <a:srgbClr val="5ACBF0"/>
          </p15:clr>
        </p15:guide>
        <p15:guide id="5" pos="6280" userDrawn="1">
          <p15:clr>
            <a:srgbClr val="5ACBF0"/>
          </p15:clr>
        </p15:guide>
        <p15:guide id="6" pos="4260" userDrawn="1">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
    <p:bg bwMode="gray">
      <p:bgPr>
        <a:solidFill>
          <a:schemeClr val="bg1"/>
        </a:solidFill>
        <a:effectLst/>
      </p:bgPr>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F95C5A8-FAFE-4EA7-1617-7FDC41A7C405}"/>
              </a:ext>
              <a:ext uri="{C183D7F6-B498-43B3-948B-1728B52AA6E4}">
                <adec:decorative xmlns:adec="http://schemas.microsoft.com/office/drawing/2017/decorative" val="1"/>
              </a:ext>
            </a:extLst>
          </p:cNvPr>
          <p:cNvCxnSpPr/>
          <p:nvPr userDrawn="1"/>
        </p:nvCxnSpPr>
        <p:spPr bwMode="gray">
          <a:xfrm>
            <a:off x="6096000" y="682647"/>
            <a:ext cx="0" cy="5492706"/>
          </a:xfrm>
          <a:prstGeom prst="line">
            <a:avLst/>
          </a:prstGeom>
          <a:ln w="381000" cap="rnd">
            <a:solidFill>
              <a:srgbClr val="7030A0"/>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4341320"/>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 Pattern">
    <p:bg bwMode="gray">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BD9CD311-D0CD-8EE2-3CD8-1761BC046561}"/>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304699"/>
          </a:xfrm>
        </p:spPr>
        <p:txBody>
          <a:bodyPr/>
          <a:lstStyle>
            <a:lvl1pPr>
              <a:defRPr>
                <a:solidFill>
                  <a:schemeClr val="tx1"/>
                </a:solidFill>
                <a:latin typeface="+mj-lt"/>
              </a:defRPr>
            </a:lvl1pPr>
          </a:lstStyle>
          <a:p>
            <a:r>
              <a:rPr lang="en-US" dirty="0"/>
              <a:t>Slide title; Georgia Pro 22pt, sentence case (1 line)</a:t>
            </a:r>
          </a:p>
        </p:txBody>
      </p:sp>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4/30/26</a:t>
            </a:fld>
            <a:endParaRPr lang="en-US" dirty="0"/>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254131403"/>
      </p:ext>
    </p:extLst>
  </p:cSld>
  <p:clrMapOvr>
    <a:masterClrMapping/>
  </p:clrMapOvr>
  <p:extLst>
    <p:ext uri="{DCECCB84-F9BA-43D5-87BE-67443E8EF086}">
      <p15:sldGuideLst xmlns:p15="http://schemas.microsoft.com/office/powerpoint/2012/main">
        <p15:guide id="1" orient="horz" pos="3293" userDrawn="1">
          <p15:clr>
            <a:srgbClr val="5ACBF0"/>
          </p15:clr>
        </p15:guide>
        <p15:guide id="2" orient="horz" pos="792" userDrawn="1">
          <p15:clr>
            <a:srgbClr val="5ACBF0"/>
          </p15:clr>
        </p15:guide>
        <p15:guide id="3" orient="horz" pos="344" userDrawn="1">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ubhead - Pattern">
    <p:bg bwMode="gray">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266EA5F6-52DD-F020-8B7F-3337B9396908}"/>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70871777-1CC4-46CB-8EB7-B1DE3217D445}"/>
              </a:ext>
            </a:extLst>
          </p:cNvPr>
          <p:cNvSpPr>
            <a:spLocks noGrp="1"/>
          </p:cNvSpPr>
          <p:nvPr>
            <p:ph type="title" hasCustomPrompt="1"/>
          </p:nvPr>
        </p:nvSpPr>
        <p:spPr bwMode="gray">
          <a:xfrm>
            <a:off x="467927" y="555639"/>
            <a:ext cx="9601200" cy="304699"/>
          </a:xfrm>
        </p:spPr>
        <p:txBody>
          <a:bodyPr/>
          <a:lstStyle>
            <a:lvl1pPr>
              <a:defRPr>
                <a:solidFill>
                  <a:schemeClr val="tx1"/>
                </a:solidFill>
                <a:latin typeface="+mj-lt"/>
              </a:defRPr>
            </a:lvl1pPr>
          </a:lstStyle>
          <a:p>
            <a:r>
              <a:rPr lang="en-US" dirty="0"/>
              <a:t>Slide title; Georgia Pro 22pt, sentence case (1 line)</a:t>
            </a:r>
          </a:p>
        </p:txBody>
      </p:sp>
      <p:sp>
        <p:nvSpPr>
          <p:cNvPr id="8" name="Subtitle Placeholder">
            <a:extLst>
              <a:ext uri="{FF2B5EF4-FFF2-40B4-BE49-F238E27FC236}">
                <a16:creationId xmlns:a16="http://schemas.microsoft.com/office/drawing/2014/main" id="{760BD2C6-F5E4-43C7-9A69-D1113FFABFA9}"/>
              </a:ext>
            </a:extLst>
          </p:cNvPr>
          <p:cNvSpPr>
            <a:spLocks noGrp="1"/>
          </p:cNvSpPr>
          <p:nvPr>
            <p:ph type="body" sz="quarter" idx="13" hasCustomPrompt="1"/>
          </p:nvPr>
        </p:nvSpPr>
        <p:spPr bwMode="gray">
          <a:xfrm>
            <a:off x="467926" y="958653"/>
            <a:ext cx="9601200" cy="246221"/>
          </a:xfrm>
        </p:spPr>
        <p:txBody>
          <a:bodyPr wrap="square">
            <a:spAutoFit/>
          </a:bodyPr>
          <a:lstStyle>
            <a:lvl1pPr>
              <a:lnSpc>
                <a:spcPct val="100000"/>
              </a:lnSpc>
              <a:spcBef>
                <a:spcPts val="0"/>
              </a:spcBef>
              <a:defRPr sz="1600" b="0">
                <a:solidFill>
                  <a:schemeClr val="tx1"/>
                </a:solidFill>
              </a:defRPr>
            </a:lvl1pPr>
          </a:lstStyle>
          <a:p>
            <a:pPr lvl="0"/>
            <a:r>
              <a:rPr lang="en-US" dirty="0"/>
              <a:t>Slide subtitle; Arial 16pt, sentence case (multi-line)</a:t>
            </a:r>
          </a:p>
        </p:txBody>
      </p:sp>
      <p:sp>
        <p:nvSpPr>
          <p:cNvPr id="3" name="Date Placeholder">
            <a:extLst>
              <a:ext uri="{FF2B5EF4-FFF2-40B4-BE49-F238E27FC236}">
                <a16:creationId xmlns:a16="http://schemas.microsoft.com/office/drawing/2014/main" id="{76B3DF85-06AB-4D09-9458-B0A4DE468FDB}"/>
              </a:ext>
            </a:extLst>
          </p:cNvPr>
          <p:cNvSpPr>
            <a:spLocks noGrp="1"/>
          </p:cNvSpPr>
          <p:nvPr>
            <p:ph type="dt" sz="half" idx="10"/>
          </p:nvPr>
        </p:nvSpPr>
        <p:spPr bwMode="gray"/>
        <p:txBody>
          <a:bodyPr/>
          <a:lstStyle/>
          <a:p>
            <a:fld id="{A484B163-B259-43E8-837E-94CD4522CD39}" type="datetime1">
              <a:rPr lang="en-US" smtClean="0"/>
              <a:t>4/30/26</a:t>
            </a:fld>
            <a:endParaRPr lang="en-US" dirty="0"/>
          </a:p>
        </p:txBody>
      </p:sp>
      <p:sp>
        <p:nvSpPr>
          <p:cNvPr id="4" name="Footer Placeholder">
            <a:extLst>
              <a:ext uri="{FF2B5EF4-FFF2-40B4-BE49-F238E27FC236}">
                <a16:creationId xmlns:a16="http://schemas.microsoft.com/office/drawing/2014/main" id="{20A558EA-9255-4DE1-B9D1-B0557684C783}"/>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FBBDC95-8D51-42CB-B4C0-9B8E3C030FAA}"/>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3622328114"/>
      </p:ext>
    </p:extLst>
  </p:cSld>
  <p:clrMapOvr>
    <a:masterClrMapping/>
  </p:clrMapOvr>
  <p:extLst>
    <p:ext uri="{DCECCB84-F9BA-43D5-87BE-67443E8EF086}">
      <p15:sldGuideLst xmlns:p15="http://schemas.microsoft.com/office/powerpoint/2012/main">
        <p15:guide id="1" orient="horz" pos="3293" userDrawn="1">
          <p15:clr>
            <a:srgbClr val="5ACBF0"/>
          </p15:clr>
        </p15:guide>
        <p15:guide id="2" orient="horz" pos="600" userDrawn="1">
          <p15:clr>
            <a:srgbClr val="5ACBF0"/>
          </p15:clr>
        </p15:guide>
        <p15:guide id="3" orient="horz" pos="1013" userDrawn="1">
          <p15:clr>
            <a:srgbClr val="5ACBF0"/>
          </p15:clr>
        </p15:guide>
        <p15:guide id="4" orient="horz" pos="344" userDrawn="1">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Two Lines - Pattern">
    <p:bg bwMode="gray">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cxnSp>
        <p:nvCxnSpPr>
          <p:cNvPr id="3" name="Stroke">
            <a:extLst>
              <a:ext uri="{FF2B5EF4-FFF2-40B4-BE49-F238E27FC236}">
                <a16:creationId xmlns:a16="http://schemas.microsoft.com/office/drawing/2014/main" id="{E3627FD8-2BEA-EF2B-FF9D-49C0B5BD5854}"/>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609398"/>
          </a:xfrm>
        </p:spPr>
        <p:txBody>
          <a:bodyPr/>
          <a:lstStyle>
            <a:lvl1pPr>
              <a:defRPr>
                <a:solidFill>
                  <a:schemeClr val="tx1"/>
                </a:solidFill>
                <a:latin typeface="+mj-lt"/>
              </a:defRPr>
            </a:lvl1pPr>
          </a:lstStyle>
          <a:p>
            <a:r>
              <a:rPr lang="en-US" dirty="0"/>
              <a:t>Slide title; Georgia Pro 22pt, sentence case. This layout accommodates a slide title that is a maximum of 2 lines.</a:t>
            </a:r>
          </a:p>
        </p:txBody>
      </p:sp>
      <p:sp>
        <p:nvSpPr>
          <p:cNvPr id="6" name="Date Placeholder">
            <a:extLst>
              <a:ext uri="{FF2B5EF4-FFF2-40B4-BE49-F238E27FC236}">
                <a16:creationId xmlns:a16="http://schemas.microsoft.com/office/drawing/2014/main" id="{371431DB-E6A6-49C5-8087-27C6A3B2A54B}"/>
              </a:ext>
            </a:extLst>
          </p:cNvPr>
          <p:cNvSpPr>
            <a:spLocks noGrp="1"/>
          </p:cNvSpPr>
          <p:nvPr>
            <p:ph type="dt" sz="half" idx="10"/>
          </p:nvPr>
        </p:nvSpPr>
        <p:spPr bwMode="gray">
          <a:xfrm>
            <a:off x="0" y="7177230"/>
            <a:ext cx="914400" cy="30778"/>
          </a:xfrm>
        </p:spPr>
        <p:txBody>
          <a:bodyPr/>
          <a:lstStyle/>
          <a:p>
            <a:fld id="{E602961C-62DA-4519-8757-A8A16E4ED84D}" type="datetime1">
              <a:rPr lang="en-US" smtClean="0"/>
              <a:t>4/30/26</a:t>
            </a:fld>
            <a:endParaRPr lang="en-US" dirty="0"/>
          </a:p>
        </p:txBody>
      </p:sp>
      <p:sp>
        <p:nvSpPr>
          <p:cNvPr id="7" name="Footer Placeholder">
            <a:extLst>
              <a:ext uri="{FF2B5EF4-FFF2-40B4-BE49-F238E27FC236}">
                <a16:creationId xmlns:a16="http://schemas.microsoft.com/office/drawing/2014/main" id="{2F19E74A-0080-4967-9833-9ACB7226DDE7}"/>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8B45D769-A041-452F-B2B9-DCBF82634579}"/>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1397198947"/>
      </p:ext>
    </p:extLst>
  </p:cSld>
  <p:clrMapOvr>
    <a:masterClrMapping/>
  </p:clrMapOvr>
  <p:extLst>
    <p:ext uri="{DCECCB84-F9BA-43D5-87BE-67443E8EF086}">
      <p15:sldGuideLst xmlns:p15="http://schemas.microsoft.com/office/powerpoint/2012/main">
        <p15:guide id="1" orient="horz" pos="3293" userDrawn="1">
          <p15:clr>
            <a:srgbClr val="5ACBF0"/>
          </p15:clr>
        </p15:guide>
        <p15:guide id="3" orient="horz" pos="1013" userDrawn="1">
          <p15:clr>
            <a:srgbClr val="5ACBF0"/>
          </p15:clr>
        </p15:guide>
        <p15:guide id="4" orient="horz" pos="344" userDrawn="1">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 Pattern">
    <p:bg bwMode="gray">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cxnSp>
        <p:nvCxnSpPr>
          <p:cNvPr id="7" name="Stroke">
            <a:extLst>
              <a:ext uri="{FF2B5EF4-FFF2-40B4-BE49-F238E27FC236}">
                <a16:creationId xmlns:a16="http://schemas.microsoft.com/office/drawing/2014/main" id="{50DED4DF-45A1-5B4D-1DF1-531D910AB56F}"/>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E13F07F8-7529-498B-8D34-E0851EDB82CA}"/>
              </a:ext>
            </a:extLst>
          </p:cNvPr>
          <p:cNvSpPr>
            <a:spLocks noGrp="1"/>
          </p:cNvSpPr>
          <p:nvPr>
            <p:ph type="title" hasCustomPrompt="1"/>
          </p:nvPr>
        </p:nvSpPr>
        <p:spPr bwMode="gray">
          <a:xfrm>
            <a:off x="467926" y="555639"/>
            <a:ext cx="9601200" cy="304699"/>
          </a:xfrm>
        </p:spPr>
        <p:txBody>
          <a:bodyPr/>
          <a:lstStyle>
            <a:lvl1pPr>
              <a:defRPr>
                <a:solidFill>
                  <a:schemeClr val="tx1"/>
                </a:solidFill>
                <a:latin typeface="+mj-lt"/>
              </a:defRPr>
            </a:lvl1pPr>
          </a:lstStyle>
          <a:p>
            <a:r>
              <a:rPr lang="en-US" dirty="0"/>
              <a:t>Slide title; Georgia Pro 22pt, sentence case (1 line)</a:t>
            </a:r>
          </a:p>
        </p:txBody>
      </p:sp>
      <p:sp>
        <p:nvSpPr>
          <p:cNvPr id="3" name="Content Placeholder">
            <a:extLst>
              <a:ext uri="{FF2B5EF4-FFF2-40B4-BE49-F238E27FC236}">
                <a16:creationId xmlns:a16="http://schemas.microsoft.com/office/drawing/2014/main" id="{97828B26-FB6F-4B30-8973-00FC53DA3EAD}"/>
              </a:ext>
            </a:extLst>
          </p:cNvPr>
          <p:cNvSpPr>
            <a:spLocks noGrp="1"/>
          </p:cNvSpPr>
          <p:nvPr>
            <p:ph idx="1" hasCustomPrompt="1"/>
          </p:nvPr>
        </p:nvSpPr>
        <p:spPr bwMode="gray">
          <a:xfrm>
            <a:off x="1524000" y="1257300"/>
            <a:ext cx="9144000" cy="396479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type text. To activate sub-level formatting, place cursor at beginning of text/line and hit tab or shift tab. Click icon for chart or table.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a:extLst>
              <a:ext uri="{FF2B5EF4-FFF2-40B4-BE49-F238E27FC236}">
                <a16:creationId xmlns:a16="http://schemas.microsoft.com/office/drawing/2014/main" id="{E8F05950-6299-4B4F-B254-8E9E230299D9}"/>
              </a:ext>
            </a:extLst>
          </p:cNvPr>
          <p:cNvSpPr>
            <a:spLocks noGrp="1"/>
          </p:cNvSpPr>
          <p:nvPr>
            <p:ph type="dt" sz="half" idx="10"/>
          </p:nvPr>
        </p:nvSpPr>
        <p:spPr bwMode="gray"/>
        <p:txBody>
          <a:bodyPr/>
          <a:lstStyle/>
          <a:p>
            <a:fld id="{3888EE68-D1F0-43DF-AEA0-0419ADE41A6B}" type="datetime1">
              <a:rPr lang="en-US" smtClean="0"/>
              <a:t>4/30/26</a:t>
            </a:fld>
            <a:endParaRPr lang="en-US" dirty="0"/>
          </a:p>
        </p:txBody>
      </p:sp>
      <p:sp>
        <p:nvSpPr>
          <p:cNvPr id="5" name="Footer Placeholder">
            <a:extLst>
              <a:ext uri="{FF2B5EF4-FFF2-40B4-BE49-F238E27FC236}">
                <a16:creationId xmlns:a16="http://schemas.microsoft.com/office/drawing/2014/main" id="{C6F9B0AB-0E2D-494E-B617-49AC025A7447}"/>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E92844E1-DCBE-4FE7-B46C-155141DCD59B}"/>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459105441"/>
      </p:ext>
    </p:extLst>
  </p:cSld>
  <p:clrMapOvr>
    <a:masterClrMapping/>
  </p:clrMapOvr>
  <p:extLst>
    <p:ext uri="{DCECCB84-F9BA-43D5-87BE-67443E8EF086}">
      <p15:sldGuideLst xmlns:p15="http://schemas.microsoft.com/office/powerpoint/2012/main">
        <p15:guide id="1" orient="horz" pos="3293" userDrawn="1">
          <p15:clr>
            <a:srgbClr val="5ACBF0"/>
          </p15:clr>
        </p15:guide>
        <p15:guide id="2" orient="horz" pos="792" userDrawn="1">
          <p15:clr>
            <a:srgbClr val="5ACBF0"/>
          </p15:clr>
        </p15:guide>
        <p15:guide id="3" orient="horz" pos="344" userDrawn="1">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 Pattern">
    <p:bg bwMode="gray">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sp>
        <p:nvSpPr>
          <p:cNvPr id="2" name="Date Placeholder">
            <a:extLst>
              <a:ext uri="{FF2B5EF4-FFF2-40B4-BE49-F238E27FC236}">
                <a16:creationId xmlns:a16="http://schemas.microsoft.com/office/drawing/2014/main" id="{2A88930E-BBA5-4E1B-A5EF-DED17AD07096}"/>
              </a:ext>
            </a:extLst>
          </p:cNvPr>
          <p:cNvSpPr>
            <a:spLocks noGrp="1"/>
          </p:cNvSpPr>
          <p:nvPr>
            <p:ph type="dt" sz="half" idx="10"/>
          </p:nvPr>
        </p:nvSpPr>
        <p:spPr bwMode="gray"/>
        <p:txBody>
          <a:bodyPr/>
          <a:lstStyle/>
          <a:p>
            <a:fld id="{92D12E12-A5FF-4A92-BB8B-4E7579B2C9CF}" type="datetime1">
              <a:rPr lang="en-US" smtClean="0"/>
              <a:t>4/30/26</a:t>
            </a:fld>
            <a:endParaRPr lang="en-US" dirty="0"/>
          </a:p>
        </p:txBody>
      </p:sp>
      <p:sp>
        <p:nvSpPr>
          <p:cNvPr id="3" name="Footer Placeholder">
            <a:extLst>
              <a:ext uri="{FF2B5EF4-FFF2-40B4-BE49-F238E27FC236}">
                <a16:creationId xmlns:a16="http://schemas.microsoft.com/office/drawing/2014/main" id="{D820AF22-0BC8-4D54-AFFC-11C9299ACFC0}"/>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4" name="Slide Number Placeholder">
            <a:extLst>
              <a:ext uri="{FF2B5EF4-FFF2-40B4-BE49-F238E27FC236}">
                <a16:creationId xmlns:a16="http://schemas.microsoft.com/office/drawing/2014/main" id="{7F8E785F-27DE-459F-AC73-FAA76F4C475F}"/>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4147618188"/>
      </p:ext>
    </p:extLst>
  </p:cSld>
  <p:clrMapOvr>
    <a:masterClrMapping/>
  </p:clrMapOvr>
  <p:extLst>
    <p:ext uri="{DCECCB84-F9BA-43D5-87BE-67443E8EF086}">
      <p15:sldGuideLst xmlns:p15="http://schemas.microsoft.com/office/powerpoint/2012/main">
        <p15:guide id="1" orient="horz" pos="3293" userDrawn="1">
          <p15:clr>
            <a:srgbClr val="5ACBF0"/>
          </p15:clr>
        </p15:guide>
        <p15:guide id="3" orient="horz" pos="344" userDrawn="1">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 * ">
    <p:bg bwMode="gray">
      <p:bgRef idx="1001">
        <a:schemeClr val="bg1"/>
      </p:bgRef>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F95C5A8-FAFE-4EA7-1617-7FDC41A7C405}"/>
              </a:ext>
              <a:ext uri="{C183D7F6-B498-43B3-948B-1728B52AA6E4}">
                <adec:decorative xmlns:adec="http://schemas.microsoft.com/office/drawing/2017/decorative" val="1"/>
              </a:ext>
            </a:extLst>
          </p:cNvPr>
          <p:cNvCxnSpPr/>
          <p:nvPr userDrawn="1"/>
        </p:nvCxnSpPr>
        <p:spPr bwMode="gray">
          <a:xfrm>
            <a:off x="6096000" y="682647"/>
            <a:ext cx="0" cy="5492706"/>
          </a:xfrm>
          <a:prstGeom prst="line">
            <a:avLst/>
          </a:prstGeom>
          <a:ln w="381000" cap="rnd">
            <a:solidFill>
              <a:srgbClr val="7030A0"/>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5801111"/>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 Effervescent">
    <p:spTree>
      <p:nvGrpSpPr>
        <p:cNvPr id="1" name=""/>
        <p:cNvGrpSpPr/>
        <p:nvPr/>
      </p:nvGrpSpPr>
      <p:grpSpPr>
        <a:xfrm>
          <a:off x="0" y="0"/>
          <a:ext cx="0" cy="0"/>
          <a:chOff x="0" y="0"/>
          <a:chExt cx="0" cy="0"/>
        </a:xfrm>
      </p:grpSpPr>
      <p:sp>
        <p:nvSpPr>
          <p:cNvPr id="10" name="Warm White Header">
            <a:extLst>
              <a:ext uri="{FF2B5EF4-FFF2-40B4-BE49-F238E27FC236}">
                <a16:creationId xmlns:a16="http://schemas.microsoft.com/office/drawing/2014/main" id="{DD73845D-CD64-79D1-8425-96318ACE26B7}"/>
              </a:ext>
              <a:ext uri="{C183D7F6-B498-43B3-948B-1728B52AA6E4}">
                <adec:decorative xmlns:adec="http://schemas.microsoft.com/office/drawing/2017/decorative" val="1"/>
              </a:ext>
            </a:extLst>
          </p:cNvPr>
          <p:cNvSpPr/>
          <p:nvPr userDrawn="1"/>
        </p:nvSpPr>
        <p:spPr bwMode="gray">
          <a:xfrm>
            <a:off x="0" y="0"/>
            <a:ext cx="12192000" cy="146304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pic>
        <p:nvPicPr>
          <p:cNvPr id="8" name="Effervescent Os">
            <a:extLst>
              <a:ext uri="{FF2B5EF4-FFF2-40B4-BE49-F238E27FC236}">
                <a16:creationId xmlns:a16="http://schemas.microsoft.com/office/drawing/2014/main" id="{E615D592-124C-83E3-A66F-9E644040DCF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7631264" y="4500049"/>
            <a:ext cx="4560735" cy="2357951"/>
          </a:xfrm>
          <a:prstGeom prst="rect">
            <a:avLst/>
          </a:prstGeom>
        </p:spPr>
      </p:pic>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304699"/>
          </a:xfrm>
        </p:spPr>
        <p:txBody>
          <a:bodyPr/>
          <a:lstStyle>
            <a:lvl1pPr>
              <a:defRPr>
                <a:solidFill>
                  <a:schemeClr val="tx1"/>
                </a:solidFill>
                <a:latin typeface="+mj-lt"/>
              </a:defRPr>
            </a:lvl1pPr>
          </a:lstStyle>
          <a:p>
            <a:r>
              <a:rPr lang="en-US" dirty="0"/>
              <a:t>Slide title; Georgia Pro 22pt, sentence case (1 line)</a:t>
            </a:r>
          </a:p>
        </p:txBody>
      </p:sp>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4/30/26</a:t>
            </a:fld>
            <a:endParaRPr lang="en-US" dirty="0"/>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3457529920"/>
      </p:ext>
    </p:extLst>
  </p:cSld>
  <p:clrMapOvr>
    <a:masterClrMapping/>
  </p:clrMapOvr>
  <p:extLst>
    <p:ext uri="{DCECCB84-F9BA-43D5-87BE-67443E8EF086}">
      <p15:sldGuideLst xmlns:p15="http://schemas.microsoft.com/office/powerpoint/2012/main">
        <p15:guide id="1" orient="horz" pos="3776" userDrawn="1">
          <p15:clr>
            <a:srgbClr val="5ACBF0"/>
          </p15:clr>
        </p15:guide>
        <p15:guide id="3" orient="horz" pos="1056" userDrawn="1">
          <p15:clr>
            <a:srgbClr val="5ACBF0"/>
          </p15:clr>
        </p15:guide>
        <p15:guide id="4" orient="horz" pos="344" userDrawn="1">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head - Effervescent">
    <p:bg>
      <p:bgPr>
        <a:solidFill>
          <a:schemeClr val="bg1"/>
        </a:solidFill>
        <a:effectLst/>
      </p:bgPr>
    </p:bg>
    <p:spTree>
      <p:nvGrpSpPr>
        <p:cNvPr id="1" name=""/>
        <p:cNvGrpSpPr/>
        <p:nvPr/>
      </p:nvGrpSpPr>
      <p:grpSpPr>
        <a:xfrm>
          <a:off x="0" y="0"/>
          <a:ext cx="0" cy="0"/>
          <a:chOff x="0" y="0"/>
          <a:chExt cx="0" cy="0"/>
        </a:xfrm>
      </p:grpSpPr>
      <p:sp>
        <p:nvSpPr>
          <p:cNvPr id="7" name="Warm White Header">
            <a:extLst>
              <a:ext uri="{FF2B5EF4-FFF2-40B4-BE49-F238E27FC236}">
                <a16:creationId xmlns:a16="http://schemas.microsoft.com/office/drawing/2014/main" id="{5E699A90-2986-06DD-E06B-2752FC311656}"/>
              </a:ext>
              <a:ext uri="{C183D7F6-B498-43B3-948B-1728B52AA6E4}">
                <adec:decorative xmlns:adec="http://schemas.microsoft.com/office/drawing/2017/decorative" val="1"/>
              </a:ext>
            </a:extLst>
          </p:cNvPr>
          <p:cNvSpPr/>
          <p:nvPr userDrawn="1"/>
        </p:nvSpPr>
        <p:spPr bwMode="gray">
          <a:xfrm>
            <a:off x="0" y="0"/>
            <a:ext cx="12192000" cy="146304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pic>
        <p:nvPicPr>
          <p:cNvPr id="6" name="Effervescent Os">
            <a:extLst>
              <a:ext uri="{FF2B5EF4-FFF2-40B4-BE49-F238E27FC236}">
                <a16:creationId xmlns:a16="http://schemas.microsoft.com/office/drawing/2014/main" id="{1A1059DC-B75D-C98B-CC52-8E14BE97638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7631264" y="4500049"/>
            <a:ext cx="4560735" cy="2357951"/>
          </a:xfrm>
          <a:prstGeom prst="rect">
            <a:avLst/>
          </a:prstGeom>
        </p:spPr>
      </p:pic>
      <p:sp>
        <p:nvSpPr>
          <p:cNvPr id="2" name="Title">
            <a:extLst>
              <a:ext uri="{FF2B5EF4-FFF2-40B4-BE49-F238E27FC236}">
                <a16:creationId xmlns:a16="http://schemas.microsoft.com/office/drawing/2014/main" id="{70871777-1CC4-46CB-8EB7-B1DE3217D445}"/>
              </a:ext>
            </a:extLst>
          </p:cNvPr>
          <p:cNvSpPr>
            <a:spLocks noGrp="1"/>
          </p:cNvSpPr>
          <p:nvPr>
            <p:ph type="title" hasCustomPrompt="1"/>
          </p:nvPr>
        </p:nvSpPr>
        <p:spPr bwMode="gray">
          <a:xfrm>
            <a:off x="467927" y="555639"/>
            <a:ext cx="9601200" cy="304699"/>
          </a:xfrm>
        </p:spPr>
        <p:txBody>
          <a:bodyPr/>
          <a:lstStyle>
            <a:lvl1pPr>
              <a:defRPr>
                <a:solidFill>
                  <a:schemeClr val="tx1"/>
                </a:solidFill>
                <a:latin typeface="+mj-lt"/>
              </a:defRPr>
            </a:lvl1pPr>
          </a:lstStyle>
          <a:p>
            <a:r>
              <a:rPr lang="en-US" dirty="0"/>
              <a:t>Slide title; Georgia Pro 22pt, sentence case (1 line)</a:t>
            </a:r>
          </a:p>
        </p:txBody>
      </p:sp>
      <p:sp>
        <p:nvSpPr>
          <p:cNvPr id="8" name="Subtitle Placeholder">
            <a:extLst>
              <a:ext uri="{FF2B5EF4-FFF2-40B4-BE49-F238E27FC236}">
                <a16:creationId xmlns:a16="http://schemas.microsoft.com/office/drawing/2014/main" id="{760BD2C6-F5E4-43C7-9A69-D1113FFABFA9}"/>
              </a:ext>
            </a:extLst>
          </p:cNvPr>
          <p:cNvSpPr>
            <a:spLocks noGrp="1"/>
          </p:cNvSpPr>
          <p:nvPr>
            <p:ph type="body" sz="quarter" idx="13" hasCustomPrompt="1"/>
          </p:nvPr>
        </p:nvSpPr>
        <p:spPr bwMode="gray">
          <a:xfrm>
            <a:off x="467926" y="958653"/>
            <a:ext cx="9601200" cy="246221"/>
          </a:xfrm>
        </p:spPr>
        <p:txBody>
          <a:bodyPr wrap="square">
            <a:spAutoFit/>
          </a:bodyPr>
          <a:lstStyle>
            <a:lvl1pPr>
              <a:lnSpc>
                <a:spcPct val="100000"/>
              </a:lnSpc>
              <a:spcBef>
                <a:spcPts val="0"/>
              </a:spcBef>
              <a:defRPr sz="1600" b="0">
                <a:solidFill>
                  <a:schemeClr val="tx1"/>
                </a:solidFill>
              </a:defRPr>
            </a:lvl1pPr>
          </a:lstStyle>
          <a:p>
            <a:pPr lvl="0"/>
            <a:r>
              <a:rPr lang="en-US" dirty="0"/>
              <a:t>Slide subtitle; Arial 16pt, sentence case (1 line)</a:t>
            </a:r>
          </a:p>
        </p:txBody>
      </p:sp>
      <p:sp>
        <p:nvSpPr>
          <p:cNvPr id="3" name="Date Placeholder">
            <a:extLst>
              <a:ext uri="{FF2B5EF4-FFF2-40B4-BE49-F238E27FC236}">
                <a16:creationId xmlns:a16="http://schemas.microsoft.com/office/drawing/2014/main" id="{76B3DF85-06AB-4D09-9458-B0A4DE468FDB}"/>
              </a:ext>
            </a:extLst>
          </p:cNvPr>
          <p:cNvSpPr>
            <a:spLocks noGrp="1"/>
          </p:cNvSpPr>
          <p:nvPr>
            <p:ph type="dt" sz="half" idx="10"/>
          </p:nvPr>
        </p:nvSpPr>
        <p:spPr bwMode="gray"/>
        <p:txBody>
          <a:bodyPr/>
          <a:lstStyle/>
          <a:p>
            <a:fld id="{A484B163-B259-43E8-837E-94CD4522CD39}" type="datetime1">
              <a:rPr lang="en-US" smtClean="0"/>
              <a:t>4/30/26</a:t>
            </a:fld>
            <a:endParaRPr lang="en-US" dirty="0"/>
          </a:p>
        </p:txBody>
      </p:sp>
      <p:sp>
        <p:nvSpPr>
          <p:cNvPr id="4" name="Footer Placeholder">
            <a:extLst>
              <a:ext uri="{FF2B5EF4-FFF2-40B4-BE49-F238E27FC236}">
                <a16:creationId xmlns:a16="http://schemas.microsoft.com/office/drawing/2014/main" id="{20A558EA-9255-4DE1-B9D1-B0557684C783}"/>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FBBDC95-8D51-42CB-B4C0-9B8E3C030FAA}"/>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199917343"/>
      </p:ext>
    </p:extLst>
  </p:cSld>
  <p:clrMapOvr>
    <a:masterClrMapping/>
  </p:clrMapOvr>
  <p:extLst>
    <p:ext uri="{DCECCB84-F9BA-43D5-87BE-67443E8EF086}">
      <p15:sldGuideLst xmlns:p15="http://schemas.microsoft.com/office/powerpoint/2012/main">
        <p15:guide id="1" orient="horz" pos="3776">
          <p15:clr>
            <a:srgbClr val="5ACBF0"/>
          </p15:clr>
        </p15:guide>
        <p15:guide id="2" orient="horz" pos="600" userDrawn="1">
          <p15:clr>
            <a:srgbClr val="5ACBF0"/>
          </p15:clr>
        </p15:guide>
        <p15:guide id="3" orient="horz" pos="1056" userDrawn="1">
          <p15:clr>
            <a:srgbClr val="5ACBF0"/>
          </p15:clr>
        </p15:guide>
        <p15:guide id="4" orient="horz" pos="344">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Two Lines - Effervescent">
    <p:spTree>
      <p:nvGrpSpPr>
        <p:cNvPr id="1" name=""/>
        <p:cNvGrpSpPr/>
        <p:nvPr/>
      </p:nvGrpSpPr>
      <p:grpSpPr>
        <a:xfrm>
          <a:off x="0" y="0"/>
          <a:ext cx="0" cy="0"/>
          <a:chOff x="0" y="0"/>
          <a:chExt cx="0" cy="0"/>
        </a:xfrm>
      </p:grpSpPr>
      <p:sp>
        <p:nvSpPr>
          <p:cNvPr id="4" name="Warm White Header">
            <a:extLst>
              <a:ext uri="{FF2B5EF4-FFF2-40B4-BE49-F238E27FC236}">
                <a16:creationId xmlns:a16="http://schemas.microsoft.com/office/drawing/2014/main" id="{1882A4AD-148D-013D-7533-0E6CBEDA2F87}"/>
              </a:ext>
              <a:ext uri="{C183D7F6-B498-43B3-948B-1728B52AA6E4}">
                <adec:decorative xmlns:adec="http://schemas.microsoft.com/office/drawing/2017/decorative" val="1"/>
              </a:ext>
            </a:extLst>
          </p:cNvPr>
          <p:cNvSpPr/>
          <p:nvPr userDrawn="1"/>
        </p:nvSpPr>
        <p:spPr bwMode="gray">
          <a:xfrm>
            <a:off x="0" y="0"/>
            <a:ext cx="12192000" cy="146304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pic>
        <p:nvPicPr>
          <p:cNvPr id="3" name="Effervescent Os">
            <a:extLst>
              <a:ext uri="{FF2B5EF4-FFF2-40B4-BE49-F238E27FC236}">
                <a16:creationId xmlns:a16="http://schemas.microsoft.com/office/drawing/2014/main" id="{A6D485F7-A9E9-B8F1-3134-F2EF4A56161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7631264" y="4500049"/>
            <a:ext cx="4560735" cy="2357951"/>
          </a:xfrm>
          <a:prstGeom prst="rect">
            <a:avLst/>
          </a:prstGeom>
        </p:spPr>
      </p:pic>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609398"/>
          </a:xfrm>
        </p:spPr>
        <p:txBody>
          <a:bodyPr/>
          <a:lstStyle>
            <a:lvl1pPr>
              <a:defRPr>
                <a:solidFill>
                  <a:schemeClr val="tx1"/>
                </a:solidFill>
                <a:latin typeface="+mj-lt"/>
              </a:defRPr>
            </a:lvl1pPr>
          </a:lstStyle>
          <a:p>
            <a:r>
              <a:rPr lang="en-US" dirty="0"/>
              <a:t>Slide title; Georgia Pro 22pt, sentence case. This layout accommodates a slide title that is a maximum of 2 lines.</a:t>
            </a:r>
          </a:p>
        </p:txBody>
      </p:sp>
      <p:sp>
        <p:nvSpPr>
          <p:cNvPr id="6" name="Date Placeholder">
            <a:extLst>
              <a:ext uri="{FF2B5EF4-FFF2-40B4-BE49-F238E27FC236}">
                <a16:creationId xmlns:a16="http://schemas.microsoft.com/office/drawing/2014/main" id="{371431DB-E6A6-49C5-8087-27C6A3B2A54B}"/>
              </a:ext>
            </a:extLst>
          </p:cNvPr>
          <p:cNvSpPr>
            <a:spLocks noGrp="1"/>
          </p:cNvSpPr>
          <p:nvPr>
            <p:ph type="dt" sz="half" idx="10"/>
          </p:nvPr>
        </p:nvSpPr>
        <p:spPr bwMode="gray"/>
        <p:txBody>
          <a:bodyPr/>
          <a:lstStyle/>
          <a:p>
            <a:fld id="{E602961C-62DA-4519-8757-A8A16E4ED84D}" type="datetime1">
              <a:rPr lang="en-US" smtClean="0"/>
              <a:t>4/30/26</a:t>
            </a:fld>
            <a:endParaRPr lang="en-US" dirty="0"/>
          </a:p>
        </p:txBody>
      </p:sp>
      <p:sp>
        <p:nvSpPr>
          <p:cNvPr id="7" name="Footer Placeholder">
            <a:extLst>
              <a:ext uri="{FF2B5EF4-FFF2-40B4-BE49-F238E27FC236}">
                <a16:creationId xmlns:a16="http://schemas.microsoft.com/office/drawing/2014/main" id="{2F19E74A-0080-4967-9833-9ACB7226DDE7}"/>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8B45D769-A041-452F-B2B9-DCBF82634579}"/>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3518323405"/>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1056" userDrawn="1">
          <p15:clr>
            <a:srgbClr val="5ACBF0"/>
          </p15:clr>
        </p15:guide>
        <p15:guide id="3" orient="horz" pos="344" userDrawn="1">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02">
    <p:bg>
      <p:bgRef idx="1001">
        <a:schemeClr val="bg1"/>
      </p:bgRef>
    </p:bg>
    <p:spTree>
      <p:nvGrpSpPr>
        <p:cNvPr id="1" name=""/>
        <p:cNvGrpSpPr/>
        <p:nvPr/>
      </p:nvGrpSpPr>
      <p:grpSpPr>
        <a:xfrm>
          <a:off x="0" y="0"/>
          <a:ext cx="0" cy="0"/>
          <a:chOff x="0" y="0"/>
          <a:chExt cx="0" cy="0"/>
        </a:xfrm>
      </p:grpSpPr>
      <p:pic>
        <p:nvPicPr>
          <p:cNvPr id="5" name="Optum Logo" descr="Optum">
            <a:extLst>
              <a:ext uri="{FF2B5EF4-FFF2-40B4-BE49-F238E27FC236}">
                <a16:creationId xmlns:a16="http://schemas.microsoft.com/office/drawing/2014/main" id="{DF18BD8F-34A2-D1E4-F62D-FAB96200D9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0"/>
            <a:ext cx="1956816" cy="6858000"/>
          </a:xfrm>
          <a:prstGeom prst="rect">
            <a:avLst/>
          </a:prstGeom>
        </p:spPr>
      </p:pic>
      <p:sp>
        <p:nvSpPr>
          <p:cNvPr id="2" name="Title">
            <a:extLst>
              <a:ext uri="{FF2B5EF4-FFF2-40B4-BE49-F238E27FC236}">
                <a16:creationId xmlns:a16="http://schemas.microsoft.com/office/drawing/2014/main" id="{59CA19A5-5525-4A37-AEE4-E2ED4BB950D4}"/>
              </a:ext>
            </a:extLst>
          </p:cNvPr>
          <p:cNvSpPr>
            <a:spLocks noGrp="1"/>
          </p:cNvSpPr>
          <p:nvPr>
            <p:ph type="title" hasCustomPrompt="1"/>
          </p:nvPr>
        </p:nvSpPr>
        <p:spPr bwMode="gray">
          <a:xfrm>
            <a:off x="2797608" y="1614065"/>
            <a:ext cx="7772400" cy="1661993"/>
          </a:xfrm>
        </p:spPr>
        <p:txBody>
          <a:bodyPr anchor="b"/>
          <a:lstStyle>
            <a:lvl1pPr>
              <a:defRPr sz="6000" b="0" spc="0" baseline="0">
                <a:solidFill>
                  <a:schemeClr val="tx1"/>
                </a:solidFill>
              </a:defRPr>
            </a:lvl1pPr>
          </a:lstStyle>
          <a:p>
            <a:r>
              <a:rPr lang="en-US" dirty="0"/>
              <a:t>Insightful presentation title (max. 2 lines)</a:t>
            </a:r>
          </a:p>
        </p:txBody>
      </p:sp>
      <p:sp>
        <p:nvSpPr>
          <p:cNvPr id="16" name="Subtitle Placeholder">
            <a:extLst>
              <a:ext uri="{FF2B5EF4-FFF2-40B4-BE49-F238E27FC236}">
                <a16:creationId xmlns:a16="http://schemas.microsoft.com/office/drawing/2014/main" id="{2E03F862-177D-4A2A-BB03-60A40298232B}"/>
              </a:ext>
            </a:extLst>
          </p:cNvPr>
          <p:cNvSpPr>
            <a:spLocks noGrp="1"/>
          </p:cNvSpPr>
          <p:nvPr>
            <p:ph type="body" sz="quarter" idx="10" hasCustomPrompt="1"/>
          </p:nvPr>
        </p:nvSpPr>
        <p:spPr bwMode="gray">
          <a:xfrm>
            <a:off x="2797608" y="3478603"/>
            <a:ext cx="5943600" cy="553998"/>
          </a:xfrm>
        </p:spPr>
        <p:txBody>
          <a:bodyPr wrap="square">
            <a:spAutoFit/>
          </a:bodyPr>
          <a:lstStyle>
            <a:lvl1pPr marL="0" indent="0">
              <a:spcBef>
                <a:spcPts val="0"/>
              </a:spcBef>
              <a:buFont typeface="Arial" panose="020B0604020202020204" pitchFamily="34" charset="0"/>
              <a:buNone/>
              <a:defRPr sz="18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dirty="0"/>
              <a:t>Presentation subtitle (optional); Arial 18pt, sentence case, max. 3 lines</a:t>
            </a:r>
          </a:p>
        </p:txBody>
      </p:sp>
      <p:cxnSp>
        <p:nvCxnSpPr>
          <p:cNvPr id="4" name="Stroke">
            <a:extLst>
              <a:ext uri="{FF2B5EF4-FFF2-40B4-BE49-F238E27FC236}">
                <a16:creationId xmlns:a16="http://schemas.microsoft.com/office/drawing/2014/main" id="{8B021B3E-53AB-AF1F-C247-0412E9A1F2D9}"/>
              </a:ext>
              <a:ext uri="{C183D7F6-B498-43B3-948B-1728B52AA6E4}">
                <adec:decorative xmlns:adec="http://schemas.microsoft.com/office/drawing/2017/decorative" val="1"/>
              </a:ext>
            </a:extLst>
          </p:cNvPr>
          <p:cNvCxnSpPr>
            <a:cxnSpLocks/>
          </p:cNvCxnSpPr>
          <p:nvPr userDrawn="1"/>
        </p:nvCxnSpPr>
        <p:spPr bwMode="gray">
          <a:xfrm>
            <a:off x="2797608" y="4654602"/>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Presentation Date Placeholder">
            <a:extLst>
              <a:ext uri="{FF2B5EF4-FFF2-40B4-BE49-F238E27FC236}">
                <a16:creationId xmlns:a16="http://schemas.microsoft.com/office/drawing/2014/main" id="{798BE44C-881B-41C4-90ED-E3EADCC7440A}"/>
              </a:ext>
            </a:extLst>
          </p:cNvPr>
          <p:cNvSpPr>
            <a:spLocks noGrp="1"/>
          </p:cNvSpPr>
          <p:nvPr>
            <p:ph type="body" sz="quarter" idx="11" hasCustomPrompt="1"/>
          </p:nvPr>
        </p:nvSpPr>
        <p:spPr bwMode="gray">
          <a:xfrm>
            <a:off x="2797608" y="4993156"/>
            <a:ext cx="5943600" cy="215444"/>
          </a:xfrm>
        </p:spPr>
        <p:txBody>
          <a:bodyPr wrap="square" anchor="b">
            <a:spAutoFit/>
          </a:bodyPr>
          <a:lstStyle>
            <a:lvl1pPr marL="0" indent="0">
              <a:spcBef>
                <a:spcPts val="0"/>
              </a:spcBef>
              <a:buFont typeface="Arial" panose="020B0604020202020204" pitchFamily="34" charset="0"/>
              <a:buNone/>
              <a:defRPr sz="14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dirty="0"/>
              <a:t>Month DD, YYYY (May also be location or speaker)</a:t>
            </a:r>
          </a:p>
        </p:txBody>
      </p:sp>
      <p:sp>
        <p:nvSpPr>
          <p:cNvPr id="6" name="Date Placeholder">
            <a:extLst>
              <a:ext uri="{FF2B5EF4-FFF2-40B4-BE49-F238E27FC236}">
                <a16:creationId xmlns:a16="http://schemas.microsoft.com/office/drawing/2014/main" id="{E23FAE9B-982D-41B9-BBD2-74E842A46071}"/>
              </a:ext>
            </a:extLst>
          </p:cNvPr>
          <p:cNvSpPr>
            <a:spLocks noGrp="1"/>
          </p:cNvSpPr>
          <p:nvPr>
            <p:ph type="dt" sz="half" idx="12"/>
          </p:nvPr>
        </p:nvSpPr>
        <p:spPr bwMode="gray"/>
        <p:txBody>
          <a:bodyPr/>
          <a:lstStyle/>
          <a:p>
            <a:fld id="{3AAC60EB-BBC2-4CF0-860A-8D4A91284465}" type="datetime1">
              <a:rPr lang="en-US" smtClean="0"/>
              <a:t>4/30/26</a:t>
            </a:fld>
            <a:endParaRPr lang="en-US" dirty="0"/>
          </a:p>
        </p:txBody>
      </p:sp>
      <p:sp>
        <p:nvSpPr>
          <p:cNvPr id="7" name="Footer Placeholder">
            <a:extLst>
              <a:ext uri="{FF2B5EF4-FFF2-40B4-BE49-F238E27FC236}">
                <a16:creationId xmlns:a16="http://schemas.microsoft.com/office/drawing/2014/main" id="{0E8CE9CD-F45B-421B-99EE-E365E024903C}"/>
              </a:ext>
            </a:extLst>
          </p:cNvPr>
          <p:cNvSpPr>
            <a:spLocks noGrp="1"/>
          </p:cNvSpPr>
          <p:nvPr>
            <p:ph type="ftr" sz="quarter" idx="13"/>
          </p:nvPr>
        </p:nvSpPr>
        <p:spPr bwMode="gray"/>
        <p:txBody>
          <a:bodyPr/>
          <a:lstStyle/>
          <a:p>
            <a:r>
              <a:rPr lang="en-US" dirty="0"/>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1E1DF904-338B-407E-A788-88865DF5B781}"/>
              </a:ext>
            </a:extLst>
          </p:cNvPr>
          <p:cNvSpPr>
            <a:spLocks noGrp="1"/>
          </p:cNvSpPr>
          <p:nvPr>
            <p:ph type="sldNum" sz="quarter" idx="14"/>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9371812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1752" userDrawn="1">
          <p15:clr>
            <a:srgbClr val="5ACBF0"/>
          </p15:clr>
        </p15:guide>
        <p15:guide id="3" orient="horz" pos="2068" userDrawn="1">
          <p15:clr>
            <a:srgbClr val="5ACBF0"/>
          </p15:clr>
        </p15:guide>
        <p15:guide id="4" orient="horz" pos="2180" userDrawn="1">
          <p15:clr>
            <a:srgbClr val="5ACBF0"/>
          </p15:clr>
        </p15:guide>
        <p15:guide id="5" pos="6666" userDrawn="1">
          <p15:clr>
            <a:srgbClr val="5ACBF0"/>
          </p15:clr>
        </p15:guide>
        <p15:guide id="6" pos="5514" userDrawn="1">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 Effervescent">
    <p:bg bwMode="gray">
      <p:bgRef idx="1001">
        <a:schemeClr val="bg1"/>
      </p:bgRef>
    </p:bg>
    <p:spTree>
      <p:nvGrpSpPr>
        <p:cNvPr id="1" name=""/>
        <p:cNvGrpSpPr/>
        <p:nvPr/>
      </p:nvGrpSpPr>
      <p:grpSpPr>
        <a:xfrm>
          <a:off x="0" y="0"/>
          <a:ext cx="0" cy="0"/>
          <a:chOff x="0" y="0"/>
          <a:chExt cx="0" cy="0"/>
        </a:xfrm>
      </p:grpSpPr>
      <p:pic>
        <p:nvPicPr>
          <p:cNvPr id="7" name="Effervescent Os">
            <a:extLst>
              <a:ext uri="{FF2B5EF4-FFF2-40B4-BE49-F238E27FC236}">
                <a16:creationId xmlns:a16="http://schemas.microsoft.com/office/drawing/2014/main" id="{71C2CAC8-6FDD-6AAD-5324-0AEE67268C3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7631264" y="4500049"/>
            <a:ext cx="4560735" cy="2357951"/>
          </a:xfrm>
          <a:prstGeom prst="rect">
            <a:avLst/>
          </a:prstGeom>
        </p:spPr>
      </p:pic>
      <p:sp>
        <p:nvSpPr>
          <p:cNvPr id="2" name="Date Placeholder">
            <a:extLst>
              <a:ext uri="{FF2B5EF4-FFF2-40B4-BE49-F238E27FC236}">
                <a16:creationId xmlns:a16="http://schemas.microsoft.com/office/drawing/2014/main" id="{2A88930E-BBA5-4E1B-A5EF-DED17AD07096}"/>
              </a:ext>
            </a:extLst>
          </p:cNvPr>
          <p:cNvSpPr>
            <a:spLocks noGrp="1"/>
          </p:cNvSpPr>
          <p:nvPr>
            <p:ph type="dt" sz="half" idx="10"/>
          </p:nvPr>
        </p:nvSpPr>
        <p:spPr bwMode="gray"/>
        <p:txBody>
          <a:bodyPr/>
          <a:lstStyle/>
          <a:p>
            <a:fld id="{92D12E12-A5FF-4A92-BB8B-4E7579B2C9CF}" type="datetime1">
              <a:rPr lang="en-US" smtClean="0"/>
              <a:t>4/30/26</a:t>
            </a:fld>
            <a:endParaRPr lang="en-US" dirty="0"/>
          </a:p>
        </p:txBody>
      </p:sp>
      <p:sp>
        <p:nvSpPr>
          <p:cNvPr id="3" name="Footer Placeholder">
            <a:extLst>
              <a:ext uri="{FF2B5EF4-FFF2-40B4-BE49-F238E27FC236}">
                <a16:creationId xmlns:a16="http://schemas.microsoft.com/office/drawing/2014/main" id="{D820AF22-0BC8-4D54-AFFC-11C9299ACFC0}"/>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4" name="Slide Number Placeholder">
            <a:extLst>
              <a:ext uri="{FF2B5EF4-FFF2-40B4-BE49-F238E27FC236}">
                <a16:creationId xmlns:a16="http://schemas.microsoft.com/office/drawing/2014/main" id="{7F8E785F-27DE-459F-AC73-FAA76F4C475F}"/>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2345921111"/>
      </p:ext>
    </p:extLst>
  </p:cSld>
  <p:clrMapOvr>
    <a:masterClrMapping/>
  </p:clrMapOvr>
  <p:extLst>
    <p:ext uri="{DCECCB84-F9BA-43D5-87BE-67443E8EF086}">
      <p15:sldGuideLst xmlns:p15="http://schemas.microsoft.com/office/powerpoint/2012/main">
        <p15:guide id="1" orient="horz" pos="3776">
          <p15:clr>
            <a:srgbClr val="5ACBF0"/>
          </p15:clr>
        </p15:guide>
        <p15:guide id="4" orient="horz" pos="344">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  *  ">
    <p:bg bwMode="gray">
      <p:bgRef idx="1001">
        <a:schemeClr val="bg1"/>
      </p:bgRef>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F95C5A8-FAFE-4EA7-1617-7FDC41A7C405}"/>
              </a:ext>
              <a:ext uri="{C183D7F6-B498-43B3-948B-1728B52AA6E4}">
                <adec:decorative xmlns:adec="http://schemas.microsoft.com/office/drawing/2017/decorative" val="1"/>
              </a:ext>
            </a:extLst>
          </p:cNvPr>
          <p:cNvCxnSpPr/>
          <p:nvPr userDrawn="1"/>
        </p:nvCxnSpPr>
        <p:spPr bwMode="gray">
          <a:xfrm>
            <a:off x="6096000" y="682647"/>
            <a:ext cx="0" cy="5492706"/>
          </a:xfrm>
          <a:prstGeom prst="line">
            <a:avLst/>
          </a:prstGeom>
          <a:ln w="381000" cap="rnd">
            <a:solidFill>
              <a:srgbClr val="7030A0"/>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249613"/>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 Left Rail">
    <p:bg bwMode="gray">
      <p:bgRef idx="1001">
        <a:schemeClr val="bg2"/>
      </p:bgRef>
    </p:bg>
    <p:spTree>
      <p:nvGrpSpPr>
        <p:cNvPr id="1" name=""/>
        <p:cNvGrpSpPr/>
        <p:nvPr/>
      </p:nvGrpSpPr>
      <p:grpSpPr>
        <a:xfrm>
          <a:off x="0" y="0"/>
          <a:ext cx="0" cy="0"/>
          <a:chOff x="0" y="0"/>
          <a:chExt cx="0" cy="0"/>
        </a:xfrm>
      </p:grpSpPr>
      <p:sp>
        <p:nvSpPr>
          <p:cNvPr id="9" name="White Background">
            <a:extLst>
              <a:ext uri="{FF2B5EF4-FFF2-40B4-BE49-F238E27FC236}">
                <a16:creationId xmlns:a16="http://schemas.microsoft.com/office/drawing/2014/main" id="{6B6FF156-0FA2-6FF1-42A2-8B45C9EE505F}"/>
              </a:ext>
              <a:ext uri="{C183D7F6-B498-43B3-948B-1728B52AA6E4}">
                <adec:decorative xmlns:adec="http://schemas.microsoft.com/office/drawing/2017/decorative" val="1"/>
              </a:ext>
            </a:extLst>
          </p:cNvPr>
          <p:cNvSpPr/>
          <p:nvPr userDrawn="1"/>
        </p:nvSpPr>
        <p:spPr bwMode="gray">
          <a:xfrm flipH="1">
            <a:off x="0" y="0"/>
            <a:ext cx="4641368" cy="6858000"/>
          </a:xfrm>
          <a:prstGeom prst="rect">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cxnSp>
        <p:nvCxnSpPr>
          <p:cNvPr id="6" name="Stroke">
            <a:extLst>
              <a:ext uri="{FF2B5EF4-FFF2-40B4-BE49-F238E27FC236}">
                <a16:creationId xmlns:a16="http://schemas.microsoft.com/office/drawing/2014/main" id="{BD9CD311-D0CD-8EE2-3CD8-1761BC046561}"/>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3" y="555639"/>
            <a:ext cx="3840480" cy="1828193"/>
          </a:xfrm>
        </p:spPr>
        <p:txBody>
          <a:bodyPr/>
          <a:lstStyle>
            <a:lvl1pPr>
              <a:defRPr>
                <a:solidFill>
                  <a:schemeClr val="tx1"/>
                </a:solidFill>
                <a:latin typeface="+mj-lt"/>
              </a:defRPr>
            </a:lvl1pPr>
          </a:lstStyle>
          <a:p>
            <a:r>
              <a:rPr lang="en-US" dirty="0"/>
              <a:t>Slide title; Georgia Pro 22pt, sentence case. This layout accommodates a slide title that extends downward.</a:t>
            </a:r>
            <a:br>
              <a:rPr lang="en-US" dirty="0"/>
            </a:br>
            <a:br>
              <a:rPr lang="en-US" dirty="0"/>
            </a:br>
            <a:r>
              <a:rPr lang="en-US" dirty="0"/>
              <a:t>(No max lines)</a:t>
            </a:r>
          </a:p>
        </p:txBody>
      </p:sp>
      <p:pic>
        <p:nvPicPr>
          <p:cNvPr id="10" name="Optum Logo" descr="Optum">
            <a:extLst>
              <a:ext uri="{FF2B5EF4-FFF2-40B4-BE49-F238E27FC236}">
                <a16:creationId xmlns:a16="http://schemas.microsoft.com/office/drawing/2014/main" id="{BFE84C36-D3B2-228C-74F4-DD80A067A52E}"/>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4/30/26</a:t>
            </a:fld>
            <a:endParaRPr lang="en-US" dirty="0"/>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706321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3776" userDrawn="1">
          <p15:clr>
            <a:srgbClr val="5ACBF0"/>
          </p15:clr>
        </p15:guide>
        <p15:guide id="3" orient="horz" pos="344" userDrawn="1">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02 - Left Rail">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BD9CD311-D0CD-8EE2-3CD8-1761BC046561}"/>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6726624" cy="304699"/>
          </a:xfrm>
        </p:spPr>
        <p:txBody>
          <a:bodyPr/>
          <a:lstStyle>
            <a:lvl1pPr>
              <a:defRPr b="0">
                <a:solidFill>
                  <a:schemeClr val="tx1"/>
                </a:solidFill>
                <a:latin typeface="+mj-lt"/>
              </a:defRPr>
            </a:lvl1pPr>
          </a:lstStyle>
          <a:p>
            <a:r>
              <a:rPr lang="en-US" dirty="0"/>
              <a:t>Slide title; Georgia Pro 22pt, sent. case (1 line)</a:t>
            </a:r>
          </a:p>
        </p:txBody>
      </p:sp>
      <p:sp>
        <p:nvSpPr>
          <p:cNvPr id="11" name="Warm White Box">
            <a:extLst>
              <a:ext uri="{FF2B5EF4-FFF2-40B4-BE49-F238E27FC236}">
                <a16:creationId xmlns:a16="http://schemas.microsoft.com/office/drawing/2014/main" id="{011336AB-7999-186F-DE45-125C45C42903}"/>
              </a:ext>
              <a:ext uri="{C183D7F6-B498-43B3-948B-1728B52AA6E4}">
                <adec:decorative xmlns:adec="http://schemas.microsoft.com/office/drawing/2017/decorative" val="1"/>
              </a:ext>
            </a:extLst>
          </p:cNvPr>
          <p:cNvSpPr/>
          <p:nvPr userDrawn="1"/>
        </p:nvSpPr>
        <p:spPr bwMode="gray">
          <a:xfrm>
            <a:off x="7525684" y="2875"/>
            <a:ext cx="4663439" cy="6852249"/>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7" name="Page Number">
            <a:extLst>
              <a:ext uri="{FF2B5EF4-FFF2-40B4-BE49-F238E27FC236}">
                <a16:creationId xmlns:a16="http://schemas.microsoft.com/office/drawing/2014/main" id="{77442741-A3C6-CDFF-AE9F-1DCB6CB5608E}"/>
              </a:ext>
            </a:extLst>
          </p:cNvPr>
          <p:cNvSpPr txBox="1"/>
          <p:nvPr userDrawn="1"/>
        </p:nvSpPr>
        <p:spPr bwMode="gray">
          <a:xfrm>
            <a:off x="11576115" y="6394249"/>
            <a:ext cx="157094" cy="153888"/>
          </a:xfrm>
          <a:prstGeom prst="rect">
            <a:avLst/>
          </a:prstGeom>
          <a:noFill/>
        </p:spPr>
        <p:txBody>
          <a:bodyPr wrap="none" lIns="0" tIns="0" rIns="0" bIns="0" rtlCol="0">
            <a:spAutoFit/>
          </a:bodyPr>
          <a:lstStyle/>
          <a:p>
            <a:pPr algn="r"/>
            <a:fld id="{F5A598C3-6D56-4DAD-9460-40026567CEE1}" type="slidenum">
              <a:rPr lang="en-US" sz="1000" b="1" smtClean="0">
                <a:solidFill>
                  <a:schemeClr val="tx1"/>
                </a:solidFill>
              </a:rPr>
              <a:pPr algn="r"/>
              <a:t>‹#›</a:t>
            </a:fld>
            <a:endParaRPr lang="en-US" sz="1000" b="1" dirty="0">
              <a:solidFill>
                <a:schemeClr val="tx1"/>
              </a:solidFill>
            </a:endParaRPr>
          </a:p>
        </p:txBody>
      </p:sp>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4/30/26</a:t>
            </a:fld>
            <a:endParaRPr lang="en-US" dirty="0"/>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2432426911"/>
      </p:ext>
    </p:extLst>
  </p:cSld>
  <p:clrMapOvr>
    <a:masterClrMapping/>
  </p:clrMapOvr>
  <p:extLst>
    <p:ext uri="{DCECCB84-F9BA-43D5-87BE-67443E8EF086}">
      <p15:sldGuideLst xmlns:p15="http://schemas.microsoft.com/office/powerpoint/2012/main">
        <p15:guide id="1" orient="horz" pos="3776">
          <p15:clr>
            <a:srgbClr val="5ACBF0"/>
          </p15:clr>
        </p15:guide>
        <p15:guide id="2" orient="horz" pos="792">
          <p15:clr>
            <a:srgbClr val="5ACBF0"/>
          </p15:clr>
        </p15:guide>
        <p15:guide id="3" orient="horz" pos="344">
          <p15:clr>
            <a:srgbClr val="5ACBF0"/>
          </p15:clr>
        </p15:guide>
        <p15:guide id="4" pos="4532">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03 - Left Rail">
    <p:bg bwMode="gray">
      <p:bgRef idx="1001">
        <a:schemeClr val="bg2"/>
      </p:bgRef>
    </p:bg>
    <p:spTree>
      <p:nvGrpSpPr>
        <p:cNvPr id="1" name=""/>
        <p:cNvGrpSpPr/>
        <p:nvPr/>
      </p:nvGrpSpPr>
      <p:grpSpPr>
        <a:xfrm>
          <a:off x="0" y="0"/>
          <a:ext cx="0" cy="0"/>
          <a:chOff x="0" y="0"/>
          <a:chExt cx="0" cy="0"/>
        </a:xfrm>
      </p:grpSpPr>
      <p:sp>
        <p:nvSpPr>
          <p:cNvPr id="9" name="White Background">
            <a:extLst>
              <a:ext uri="{FF2B5EF4-FFF2-40B4-BE49-F238E27FC236}">
                <a16:creationId xmlns:a16="http://schemas.microsoft.com/office/drawing/2014/main" id="{6B6FF156-0FA2-6FF1-42A2-8B45C9EE505F}"/>
              </a:ext>
              <a:ext uri="{C183D7F6-B498-43B3-948B-1728B52AA6E4}">
                <adec:decorative xmlns:adec="http://schemas.microsoft.com/office/drawing/2017/decorative" val="1"/>
              </a:ext>
            </a:extLst>
          </p:cNvPr>
          <p:cNvSpPr/>
          <p:nvPr userDrawn="1"/>
        </p:nvSpPr>
        <p:spPr bwMode="gray">
          <a:xfrm flipH="1">
            <a:off x="0" y="0"/>
            <a:ext cx="4641368" cy="6858000"/>
          </a:xfrm>
          <a:prstGeom prst="rect">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8" name="Orange Title Block">
            <a:extLst>
              <a:ext uri="{FF2B5EF4-FFF2-40B4-BE49-F238E27FC236}">
                <a16:creationId xmlns:a16="http://schemas.microsoft.com/office/drawing/2014/main" id="{37CCE16F-69CB-62C6-2C39-8169483F6862}"/>
              </a:ext>
              <a:ext uri="{C183D7F6-B498-43B3-948B-1728B52AA6E4}">
                <adec:decorative xmlns:adec="http://schemas.microsoft.com/office/drawing/2017/decorative" val="1"/>
              </a:ext>
            </a:extLst>
          </p:cNvPr>
          <p:cNvSpPr/>
          <p:nvPr userDrawn="1"/>
        </p:nvSpPr>
        <p:spPr bwMode="gray">
          <a:xfrm>
            <a:off x="0" y="2150388"/>
            <a:ext cx="140027" cy="2017460"/>
          </a:xfrm>
          <a:prstGeom prst="rect">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4" y="2176437"/>
            <a:ext cx="3840480" cy="304699"/>
          </a:xfrm>
        </p:spPr>
        <p:txBody>
          <a:bodyPr/>
          <a:lstStyle>
            <a:lvl1pPr>
              <a:defRPr>
                <a:solidFill>
                  <a:schemeClr val="tx1"/>
                </a:solidFill>
                <a:latin typeface="+mj-lt"/>
              </a:defRPr>
            </a:lvl1pPr>
          </a:lstStyle>
          <a:p>
            <a:r>
              <a:rPr lang="en-US" dirty="0"/>
              <a:t>Slide title; Georgia Pro 22pt.</a:t>
            </a:r>
          </a:p>
        </p:txBody>
      </p:sp>
      <p:sp>
        <p:nvSpPr>
          <p:cNvPr id="14" name="Text Placeholder 13">
            <a:extLst>
              <a:ext uri="{FF2B5EF4-FFF2-40B4-BE49-F238E27FC236}">
                <a16:creationId xmlns:a16="http://schemas.microsoft.com/office/drawing/2014/main" id="{1F10D86D-52E8-A8B6-AAFC-D4A919C77F6A}"/>
              </a:ext>
            </a:extLst>
          </p:cNvPr>
          <p:cNvSpPr>
            <a:spLocks noGrp="1"/>
          </p:cNvSpPr>
          <p:nvPr>
            <p:ph type="body" sz="quarter" idx="13" hasCustomPrompt="1"/>
          </p:nvPr>
        </p:nvSpPr>
        <p:spPr bwMode="gray">
          <a:xfrm>
            <a:off x="467924" y="2676747"/>
            <a:ext cx="3840480" cy="1491101"/>
          </a:xfrm>
        </p:spPr>
        <p:txBody>
          <a:bodyPr/>
          <a:lstStyle>
            <a:lvl1pPr>
              <a:defRPr sz="1400"/>
            </a:lvl1pPr>
            <a:lvl2pPr>
              <a:defRPr sz="1400"/>
            </a:lvl2pPr>
            <a:lvl3pPr>
              <a:defRPr sz="1400"/>
            </a:lvl3pPr>
            <a:lvl4pPr>
              <a:defRPr sz="1400"/>
            </a:lvl4pPr>
            <a:lvl5pPr>
              <a:defRPr sz="1400"/>
            </a:lvl5pPr>
          </a:lstStyle>
          <a:p>
            <a:pPr lvl="0"/>
            <a:r>
              <a:rPr lang="en-US" dirty="0"/>
              <a:t>The default Optum body style text is Arial 14pt regular, text 1 for color. The default Optum body style text is Arial 14pt regular, text 1 for color. The default Optum body style text is Arial 14pt regular, text 1 for color. The default Optum body style text is Arial 14pt regular, text 1 for color.</a:t>
            </a:r>
          </a:p>
        </p:txBody>
      </p:sp>
      <p:pic>
        <p:nvPicPr>
          <p:cNvPr id="10" name="Optum Logo" descr="Optum">
            <a:extLst>
              <a:ext uri="{FF2B5EF4-FFF2-40B4-BE49-F238E27FC236}">
                <a16:creationId xmlns:a16="http://schemas.microsoft.com/office/drawing/2014/main" id="{BFE84C36-D3B2-228C-74F4-DD80A067A52E}"/>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4/30/26</a:t>
            </a:fld>
            <a:endParaRPr lang="en-US" dirty="0"/>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39155603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3776" userDrawn="1">
          <p15:clr>
            <a:srgbClr val="5ACBF0"/>
          </p15:clr>
        </p15:guide>
        <p15:guide id="3" orient="horz" pos="344" userDrawn="1">
          <p15:clr>
            <a:srgbClr val="5ACBF0"/>
          </p15:clr>
        </p15:guide>
        <p15:guide id="4" pos="2720" userDrawn="1">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ubhead - Left Rail">
    <p:bg bwMode="gray">
      <p:bgRef idx="1001">
        <a:schemeClr val="bg2"/>
      </p:bgRef>
    </p:bg>
    <p:spTree>
      <p:nvGrpSpPr>
        <p:cNvPr id="1" name=""/>
        <p:cNvGrpSpPr/>
        <p:nvPr/>
      </p:nvGrpSpPr>
      <p:grpSpPr>
        <a:xfrm>
          <a:off x="0" y="0"/>
          <a:ext cx="0" cy="0"/>
          <a:chOff x="0" y="0"/>
          <a:chExt cx="0" cy="0"/>
        </a:xfrm>
      </p:grpSpPr>
      <p:sp>
        <p:nvSpPr>
          <p:cNvPr id="9" name="White Background">
            <a:extLst>
              <a:ext uri="{FF2B5EF4-FFF2-40B4-BE49-F238E27FC236}">
                <a16:creationId xmlns:a16="http://schemas.microsoft.com/office/drawing/2014/main" id="{581331F8-6172-016F-FC39-27F13F84DD18}"/>
              </a:ext>
              <a:ext uri="{C183D7F6-B498-43B3-948B-1728B52AA6E4}">
                <adec:decorative xmlns:adec="http://schemas.microsoft.com/office/drawing/2017/decorative" val="1"/>
              </a:ext>
            </a:extLst>
          </p:cNvPr>
          <p:cNvSpPr/>
          <p:nvPr userDrawn="1"/>
        </p:nvSpPr>
        <p:spPr bwMode="gray">
          <a:xfrm flipH="1">
            <a:off x="0" y="0"/>
            <a:ext cx="4641368" cy="6858000"/>
          </a:xfrm>
          <a:prstGeom prst="rect">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cxnSp>
        <p:nvCxnSpPr>
          <p:cNvPr id="6" name="Stroke">
            <a:extLst>
              <a:ext uri="{FF2B5EF4-FFF2-40B4-BE49-F238E27FC236}">
                <a16:creationId xmlns:a16="http://schemas.microsoft.com/office/drawing/2014/main" id="{266EA5F6-52DD-F020-8B7F-3337B9396908}"/>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70871777-1CC4-46CB-8EB7-B1DE3217D445}"/>
              </a:ext>
            </a:extLst>
          </p:cNvPr>
          <p:cNvSpPr>
            <a:spLocks noGrp="1"/>
          </p:cNvSpPr>
          <p:nvPr>
            <p:ph type="title" hasCustomPrompt="1"/>
          </p:nvPr>
        </p:nvSpPr>
        <p:spPr bwMode="gray">
          <a:xfrm>
            <a:off x="467927" y="555639"/>
            <a:ext cx="3840480" cy="609398"/>
          </a:xfrm>
        </p:spPr>
        <p:txBody>
          <a:bodyPr/>
          <a:lstStyle>
            <a:lvl1pPr>
              <a:defRPr>
                <a:solidFill>
                  <a:schemeClr val="tx1"/>
                </a:solidFill>
                <a:latin typeface="+mj-lt"/>
              </a:defRPr>
            </a:lvl1pPr>
          </a:lstStyle>
          <a:p>
            <a:r>
              <a:rPr lang="en-US" dirty="0"/>
              <a:t>Slide title; Georgia Pro 22pt regular, (2 lines)</a:t>
            </a:r>
          </a:p>
        </p:txBody>
      </p:sp>
      <p:sp>
        <p:nvSpPr>
          <p:cNvPr id="8" name="Subtitle Placeholder">
            <a:extLst>
              <a:ext uri="{FF2B5EF4-FFF2-40B4-BE49-F238E27FC236}">
                <a16:creationId xmlns:a16="http://schemas.microsoft.com/office/drawing/2014/main" id="{760BD2C6-F5E4-43C7-9A69-D1113FFABFA9}"/>
              </a:ext>
            </a:extLst>
          </p:cNvPr>
          <p:cNvSpPr>
            <a:spLocks noGrp="1"/>
          </p:cNvSpPr>
          <p:nvPr>
            <p:ph type="body" sz="quarter" idx="13" hasCustomPrompt="1"/>
          </p:nvPr>
        </p:nvSpPr>
        <p:spPr bwMode="gray">
          <a:xfrm>
            <a:off x="467926" y="1265446"/>
            <a:ext cx="3840480" cy="492443"/>
          </a:xfrm>
        </p:spPr>
        <p:txBody>
          <a:bodyPr wrap="square">
            <a:spAutoFit/>
          </a:bodyPr>
          <a:lstStyle>
            <a:lvl1pPr>
              <a:lnSpc>
                <a:spcPct val="100000"/>
              </a:lnSpc>
              <a:spcBef>
                <a:spcPts val="0"/>
              </a:spcBef>
              <a:defRPr sz="1600" b="0">
                <a:solidFill>
                  <a:schemeClr val="tx1"/>
                </a:solidFill>
              </a:defRPr>
            </a:lvl1pPr>
          </a:lstStyle>
          <a:p>
            <a:pPr lvl="0"/>
            <a:r>
              <a:rPr lang="en-US" dirty="0"/>
              <a:t>Slide subtitle; Arial 16pt, sentence case (multi-line)</a:t>
            </a:r>
          </a:p>
        </p:txBody>
      </p:sp>
      <p:pic>
        <p:nvPicPr>
          <p:cNvPr id="10" name="Optum Logo" descr="Optum">
            <a:extLst>
              <a:ext uri="{FF2B5EF4-FFF2-40B4-BE49-F238E27FC236}">
                <a16:creationId xmlns:a16="http://schemas.microsoft.com/office/drawing/2014/main" id="{DC7D3401-39C7-F764-D6B4-7F9D57BBD963}"/>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3" name="Date Placeholder">
            <a:extLst>
              <a:ext uri="{FF2B5EF4-FFF2-40B4-BE49-F238E27FC236}">
                <a16:creationId xmlns:a16="http://schemas.microsoft.com/office/drawing/2014/main" id="{76B3DF85-06AB-4D09-9458-B0A4DE468FDB}"/>
              </a:ext>
            </a:extLst>
          </p:cNvPr>
          <p:cNvSpPr>
            <a:spLocks noGrp="1"/>
          </p:cNvSpPr>
          <p:nvPr>
            <p:ph type="dt" sz="half" idx="10"/>
          </p:nvPr>
        </p:nvSpPr>
        <p:spPr bwMode="gray"/>
        <p:txBody>
          <a:bodyPr/>
          <a:lstStyle/>
          <a:p>
            <a:fld id="{A484B163-B259-43E8-837E-94CD4522CD39}" type="datetime1">
              <a:rPr lang="en-US" smtClean="0"/>
              <a:t>4/30/26</a:t>
            </a:fld>
            <a:endParaRPr lang="en-US" dirty="0"/>
          </a:p>
        </p:txBody>
      </p:sp>
      <p:sp>
        <p:nvSpPr>
          <p:cNvPr id="4" name="Footer Placeholder">
            <a:extLst>
              <a:ext uri="{FF2B5EF4-FFF2-40B4-BE49-F238E27FC236}">
                <a16:creationId xmlns:a16="http://schemas.microsoft.com/office/drawing/2014/main" id="{20A558EA-9255-4DE1-B9D1-B0557684C783}"/>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FBBDC95-8D51-42CB-B4C0-9B8E3C030FAA}"/>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97816621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3776">
          <p15:clr>
            <a:srgbClr val="5ACBF0"/>
          </p15:clr>
        </p15:guide>
        <p15:guide id="2" orient="horz" pos="791" userDrawn="1">
          <p15:clr>
            <a:srgbClr val="5ACBF0"/>
          </p15:clr>
        </p15:guide>
        <p15:guide id="3" orient="horz" pos="1386" userDrawn="1">
          <p15:clr>
            <a:srgbClr val="5ACBF0"/>
          </p15:clr>
        </p15:guide>
        <p15:guide id="4" orient="horz" pos="344">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 Left Rail">
    <p:bg bwMode="gray">
      <p:bgRef idx="1001">
        <a:schemeClr val="bg2"/>
      </p:bgRef>
    </p:bg>
    <p:spTree>
      <p:nvGrpSpPr>
        <p:cNvPr id="1" name=""/>
        <p:cNvGrpSpPr/>
        <p:nvPr/>
      </p:nvGrpSpPr>
      <p:grpSpPr>
        <a:xfrm>
          <a:off x="0" y="0"/>
          <a:ext cx="0" cy="0"/>
          <a:chOff x="0" y="0"/>
          <a:chExt cx="0" cy="0"/>
        </a:xfrm>
      </p:grpSpPr>
      <p:sp>
        <p:nvSpPr>
          <p:cNvPr id="8" name="White Background">
            <a:extLst>
              <a:ext uri="{FF2B5EF4-FFF2-40B4-BE49-F238E27FC236}">
                <a16:creationId xmlns:a16="http://schemas.microsoft.com/office/drawing/2014/main" id="{98501377-B31D-ED6D-28B2-F736154CB7BA}"/>
              </a:ext>
              <a:ext uri="{C183D7F6-B498-43B3-948B-1728B52AA6E4}">
                <adec:decorative xmlns:adec="http://schemas.microsoft.com/office/drawing/2017/decorative" val="1"/>
              </a:ext>
            </a:extLst>
          </p:cNvPr>
          <p:cNvSpPr/>
          <p:nvPr userDrawn="1"/>
        </p:nvSpPr>
        <p:spPr bwMode="gray">
          <a:xfrm flipH="1">
            <a:off x="0" y="0"/>
            <a:ext cx="4641368" cy="6858000"/>
          </a:xfrm>
          <a:prstGeom prst="rect">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cxnSp>
        <p:nvCxnSpPr>
          <p:cNvPr id="7" name="Stroke">
            <a:extLst>
              <a:ext uri="{FF2B5EF4-FFF2-40B4-BE49-F238E27FC236}">
                <a16:creationId xmlns:a16="http://schemas.microsoft.com/office/drawing/2014/main" id="{50DED4DF-45A1-5B4D-1DF1-531D910AB56F}"/>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E13F07F8-7529-498B-8D34-E0851EDB82CA}"/>
              </a:ext>
            </a:extLst>
          </p:cNvPr>
          <p:cNvSpPr>
            <a:spLocks noGrp="1"/>
          </p:cNvSpPr>
          <p:nvPr>
            <p:ph type="title" hasCustomPrompt="1"/>
          </p:nvPr>
        </p:nvSpPr>
        <p:spPr bwMode="gray">
          <a:xfrm>
            <a:off x="467926" y="555639"/>
            <a:ext cx="3840480" cy="1828193"/>
          </a:xfrm>
        </p:spPr>
        <p:txBody>
          <a:bodyPr/>
          <a:lstStyle>
            <a:lvl1pPr>
              <a:defRPr>
                <a:solidFill>
                  <a:schemeClr val="tx1"/>
                </a:solidFill>
                <a:latin typeface="+mj-lt"/>
              </a:defRPr>
            </a:lvl1pPr>
          </a:lstStyle>
          <a:p>
            <a:r>
              <a:rPr lang="en-US" dirty="0"/>
              <a:t>Slide title; Georgia Pro 22pt, sentence case. This layout accommodates a slide title that extends downward.</a:t>
            </a:r>
            <a:br>
              <a:rPr lang="en-US" dirty="0"/>
            </a:br>
            <a:br>
              <a:rPr lang="en-US" dirty="0"/>
            </a:br>
            <a:r>
              <a:rPr lang="en-US" dirty="0"/>
              <a:t>(No max lines)</a:t>
            </a:r>
          </a:p>
        </p:txBody>
      </p:sp>
      <p:sp>
        <p:nvSpPr>
          <p:cNvPr id="3" name="Content Placeholder">
            <a:extLst>
              <a:ext uri="{FF2B5EF4-FFF2-40B4-BE49-F238E27FC236}">
                <a16:creationId xmlns:a16="http://schemas.microsoft.com/office/drawing/2014/main" id="{97828B26-FB6F-4B30-8973-00FC53DA3EAD}"/>
              </a:ext>
            </a:extLst>
          </p:cNvPr>
          <p:cNvSpPr>
            <a:spLocks noGrp="1"/>
          </p:cNvSpPr>
          <p:nvPr>
            <p:ph idx="1" hasCustomPrompt="1"/>
          </p:nvPr>
        </p:nvSpPr>
        <p:spPr bwMode="gray">
          <a:xfrm>
            <a:off x="5372889" y="555639"/>
            <a:ext cx="5871078" cy="543876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type text. To activate sub-level formatting, place cursor at beginning of text/line and hit tab or shift tab. Click icon for chart or table.</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Optum Logo" descr="Optum">
            <a:extLst>
              <a:ext uri="{FF2B5EF4-FFF2-40B4-BE49-F238E27FC236}">
                <a16:creationId xmlns:a16="http://schemas.microsoft.com/office/drawing/2014/main" id="{EF3652C7-2395-35C3-17EA-6DF62D29DE22}"/>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E8F05950-6299-4B4F-B254-8E9E230299D9}"/>
              </a:ext>
            </a:extLst>
          </p:cNvPr>
          <p:cNvSpPr>
            <a:spLocks noGrp="1"/>
          </p:cNvSpPr>
          <p:nvPr>
            <p:ph type="dt" sz="half" idx="10"/>
          </p:nvPr>
        </p:nvSpPr>
        <p:spPr bwMode="gray"/>
        <p:txBody>
          <a:bodyPr/>
          <a:lstStyle/>
          <a:p>
            <a:fld id="{3888EE68-D1F0-43DF-AEA0-0419ADE41A6B}" type="datetime1">
              <a:rPr lang="en-US" smtClean="0"/>
              <a:t>4/30/26</a:t>
            </a:fld>
            <a:endParaRPr lang="en-US" dirty="0"/>
          </a:p>
        </p:txBody>
      </p:sp>
      <p:sp>
        <p:nvSpPr>
          <p:cNvPr id="5" name="Footer Placeholder">
            <a:extLst>
              <a:ext uri="{FF2B5EF4-FFF2-40B4-BE49-F238E27FC236}">
                <a16:creationId xmlns:a16="http://schemas.microsoft.com/office/drawing/2014/main" id="{C6F9B0AB-0E2D-494E-B617-49AC025A7447}"/>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E92844E1-DCBE-4FE7-B46C-155141DCD59B}"/>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249552118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3776">
          <p15:clr>
            <a:srgbClr val="5ACBF0"/>
          </p15:clr>
        </p15:guide>
        <p15:guide id="3" orient="horz" pos="344">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   *   ">
    <p:bg bwMode="gray">
      <p:bgPr>
        <a:solidFill>
          <a:schemeClr val="bg1"/>
        </a:solidFill>
        <a:effectLst/>
      </p:bgPr>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F95C5A8-FAFE-4EA7-1617-7FDC41A7C405}"/>
              </a:ext>
              <a:ext uri="{C183D7F6-B498-43B3-948B-1728B52AA6E4}">
                <adec:decorative xmlns:adec="http://schemas.microsoft.com/office/drawing/2017/decorative" val="1"/>
              </a:ext>
            </a:extLst>
          </p:cNvPr>
          <p:cNvCxnSpPr/>
          <p:nvPr userDrawn="1"/>
        </p:nvCxnSpPr>
        <p:spPr bwMode="gray">
          <a:xfrm>
            <a:off x="6096000" y="682647"/>
            <a:ext cx="0" cy="5492706"/>
          </a:xfrm>
          <a:prstGeom prst="line">
            <a:avLst/>
          </a:prstGeom>
          <a:ln w="381000" cap="rnd">
            <a:solidFill>
              <a:srgbClr val="7030A0"/>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9447947"/>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 Dynamic O">
    <p:spTree>
      <p:nvGrpSpPr>
        <p:cNvPr id="1" name=""/>
        <p:cNvGrpSpPr/>
        <p:nvPr/>
      </p:nvGrpSpPr>
      <p:grpSpPr>
        <a:xfrm>
          <a:off x="0" y="0"/>
          <a:ext cx="0" cy="0"/>
          <a:chOff x="0" y="0"/>
          <a:chExt cx="0" cy="0"/>
        </a:xfrm>
      </p:grpSpPr>
      <p:cxnSp>
        <p:nvCxnSpPr>
          <p:cNvPr id="10" name="Stroke">
            <a:extLst>
              <a:ext uri="{FF2B5EF4-FFF2-40B4-BE49-F238E27FC236}">
                <a16:creationId xmlns:a16="http://schemas.microsoft.com/office/drawing/2014/main" id="{2B3D0455-97C9-6B15-468A-48954B80E220}"/>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304699"/>
          </a:xfrm>
        </p:spPr>
        <p:txBody>
          <a:bodyPr/>
          <a:lstStyle>
            <a:lvl1pPr>
              <a:defRPr b="0">
                <a:solidFill>
                  <a:schemeClr val="tx1"/>
                </a:solidFill>
                <a:latin typeface="+mj-lt"/>
              </a:defRPr>
            </a:lvl1pPr>
          </a:lstStyle>
          <a:p>
            <a:r>
              <a:rPr lang="en-US" dirty="0"/>
              <a:t>Slide title; Georgia Pro 22pt, sent. case (1 line)</a:t>
            </a:r>
          </a:p>
        </p:txBody>
      </p:sp>
      <p:pic>
        <p:nvPicPr>
          <p:cNvPr id="9" name="Dynamic O">
            <a:extLst>
              <a:ext uri="{FF2B5EF4-FFF2-40B4-BE49-F238E27FC236}">
                <a16:creationId xmlns:a16="http://schemas.microsoft.com/office/drawing/2014/main" id="{2DAEF8D2-19A9-6266-45C3-0C543F406694}"/>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2"/>
              </a:ext>
            </a:extLst>
          </a:blip>
          <a:srcRect r="39129" b="40084"/>
          <a:stretch>
            <a:fillRect/>
          </a:stretch>
        </p:blipFill>
        <p:spPr bwMode="gray">
          <a:xfrm>
            <a:off x="9839286" y="4542218"/>
            <a:ext cx="2352714" cy="2315783"/>
          </a:xfrm>
          <a:custGeom>
            <a:avLst/>
            <a:gdLst>
              <a:gd name="connsiteX0" fmla="*/ 0 w 2352714"/>
              <a:gd name="connsiteY0" fmla="*/ 0 h 2315783"/>
              <a:gd name="connsiteX1" fmla="*/ 2352714 w 2352714"/>
              <a:gd name="connsiteY1" fmla="*/ 0 h 2315783"/>
              <a:gd name="connsiteX2" fmla="*/ 2352714 w 2352714"/>
              <a:gd name="connsiteY2" fmla="*/ 2315783 h 2315783"/>
              <a:gd name="connsiteX3" fmla="*/ 0 w 2352714"/>
              <a:gd name="connsiteY3" fmla="*/ 2315783 h 2315783"/>
            </a:gdLst>
            <a:ahLst/>
            <a:cxnLst>
              <a:cxn ang="0">
                <a:pos x="connsiteX0" y="connsiteY0"/>
              </a:cxn>
              <a:cxn ang="0">
                <a:pos x="connsiteX1" y="connsiteY1"/>
              </a:cxn>
              <a:cxn ang="0">
                <a:pos x="connsiteX2" y="connsiteY2"/>
              </a:cxn>
              <a:cxn ang="0">
                <a:pos x="connsiteX3" y="connsiteY3"/>
              </a:cxn>
            </a:cxnLst>
            <a:rect l="l" t="t" r="r" b="b"/>
            <a:pathLst>
              <a:path w="2352714" h="2315783">
                <a:moveTo>
                  <a:pt x="0" y="0"/>
                </a:moveTo>
                <a:lnTo>
                  <a:pt x="2352714" y="0"/>
                </a:lnTo>
                <a:lnTo>
                  <a:pt x="2352714" y="2315783"/>
                </a:lnTo>
                <a:lnTo>
                  <a:pt x="0" y="2315783"/>
                </a:lnTo>
                <a:close/>
              </a:path>
            </a:pathLst>
          </a:custGeom>
        </p:spPr>
      </p:pic>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4/30/26</a:t>
            </a:fld>
            <a:endParaRPr lang="en-US" dirty="0"/>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4103064991"/>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792" userDrawn="1">
          <p15:clr>
            <a:srgbClr val="5ACBF0"/>
          </p15:clr>
        </p15:guide>
        <p15:guide id="3" orient="horz" pos="344" userDrawn="1">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ubhead - Dynamic O">
    <p:bg>
      <p:bgPr>
        <a:solidFill>
          <a:schemeClr val="bg1"/>
        </a:solidFill>
        <a:effectLst/>
      </p:bgPr>
    </p:bg>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266EA5F6-52DD-F020-8B7F-3337B9396908}"/>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70871777-1CC4-46CB-8EB7-B1DE3217D445}"/>
              </a:ext>
            </a:extLst>
          </p:cNvPr>
          <p:cNvSpPr>
            <a:spLocks noGrp="1"/>
          </p:cNvSpPr>
          <p:nvPr>
            <p:ph type="title" hasCustomPrompt="1"/>
          </p:nvPr>
        </p:nvSpPr>
        <p:spPr bwMode="gray">
          <a:xfrm>
            <a:off x="467927" y="555639"/>
            <a:ext cx="9601200" cy="304699"/>
          </a:xfrm>
        </p:spPr>
        <p:txBody>
          <a:bodyPr/>
          <a:lstStyle>
            <a:lvl1pPr>
              <a:defRPr b="0">
                <a:solidFill>
                  <a:schemeClr val="tx1"/>
                </a:solidFill>
                <a:latin typeface="+mj-lt"/>
              </a:defRPr>
            </a:lvl1pPr>
          </a:lstStyle>
          <a:p>
            <a:r>
              <a:rPr lang="en-US" dirty="0"/>
              <a:t>Slide title; Georgia Pro 22pt, sentence case (1 line)</a:t>
            </a:r>
          </a:p>
        </p:txBody>
      </p:sp>
      <p:sp>
        <p:nvSpPr>
          <p:cNvPr id="8" name="Subtitle Placeholder">
            <a:extLst>
              <a:ext uri="{FF2B5EF4-FFF2-40B4-BE49-F238E27FC236}">
                <a16:creationId xmlns:a16="http://schemas.microsoft.com/office/drawing/2014/main" id="{760BD2C6-F5E4-43C7-9A69-D1113FFABFA9}"/>
              </a:ext>
            </a:extLst>
          </p:cNvPr>
          <p:cNvSpPr>
            <a:spLocks noGrp="1"/>
          </p:cNvSpPr>
          <p:nvPr>
            <p:ph type="body" sz="quarter" idx="13" hasCustomPrompt="1"/>
          </p:nvPr>
        </p:nvSpPr>
        <p:spPr bwMode="gray">
          <a:xfrm>
            <a:off x="467926" y="958653"/>
            <a:ext cx="9601200" cy="246221"/>
          </a:xfrm>
        </p:spPr>
        <p:txBody>
          <a:bodyPr wrap="square">
            <a:spAutoFit/>
          </a:bodyPr>
          <a:lstStyle>
            <a:lvl1pPr>
              <a:lnSpc>
                <a:spcPct val="100000"/>
              </a:lnSpc>
              <a:spcBef>
                <a:spcPts val="0"/>
              </a:spcBef>
              <a:defRPr sz="1600" b="0">
                <a:solidFill>
                  <a:schemeClr val="tx1"/>
                </a:solidFill>
              </a:defRPr>
            </a:lvl1pPr>
          </a:lstStyle>
          <a:p>
            <a:pPr lvl="0"/>
            <a:r>
              <a:rPr lang="en-US" dirty="0"/>
              <a:t>Slide subtitle; Arial 16pt, sentence case (multi-line)</a:t>
            </a:r>
          </a:p>
        </p:txBody>
      </p:sp>
      <p:pic>
        <p:nvPicPr>
          <p:cNvPr id="7" name="Dynamic O">
            <a:extLst>
              <a:ext uri="{FF2B5EF4-FFF2-40B4-BE49-F238E27FC236}">
                <a16:creationId xmlns:a16="http://schemas.microsoft.com/office/drawing/2014/main" id="{B6360653-C8FF-57B1-C6F2-74B14BEF6D06}"/>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2"/>
              </a:ext>
            </a:extLst>
          </a:blip>
          <a:srcRect r="39129" b="40084"/>
          <a:stretch>
            <a:fillRect/>
          </a:stretch>
        </p:blipFill>
        <p:spPr bwMode="gray">
          <a:xfrm>
            <a:off x="9839286" y="4542218"/>
            <a:ext cx="2352714" cy="2315783"/>
          </a:xfrm>
          <a:custGeom>
            <a:avLst/>
            <a:gdLst>
              <a:gd name="connsiteX0" fmla="*/ 0 w 2352714"/>
              <a:gd name="connsiteY0" fmla="*/ 0 h 2315783"/>
              <a:gd name="connsiteX1" fmla="*/ 2352714 w 2352714"/>
              <a:gd name="connsiteY1" fmla="*/ 0 h 2315783"/>
              <a:gd name="connsiteX2" fmla="*/ 2352714 w 2352714"/>
              <a:gd name="connsiteY2" fmla="*/ 2315783 h 2315783"/>
              <a:gd name="connsiteX3" fmla="*/ 0 w 2352714"/>
              <a:gd name="connsiteY3" fmla="*/ 2315783 h 2315783"/>
            </a:gdLst>
            <a:ahLst/>
            <a:cxnLst>
              <a:cxn ang="0">
                <a:pos x="connsiteX0" y="connsiteY0"/>
              </a:cxn>
              <a:cxn ang="0">
                <a:pos x="connsiteX1" y="connsiteY1"/>
              </a:cxn>
              <a:cxn ang="0">
                <a:pos x="connsiteX2" y="connsiteY2"/>
              </a:cxn>
              <a:cxn ang="0">
                <a:pos x="connsiteX3" y="connsiteY3"/>
              </a:cxn>
            </a:cxnLst>
            <a:rect l="l" t="t" r="r" b="b"/>
            <a:pathLst>
              <a:path w="2352714" h="2315783">
                <a:moveTo>
                  <a:pt x="0" y="0"/>
                </a:moveTo>
                <a:lnTo>
                  <a:pt x="2352714" y="0"/>
                </a:lnTo>
                <a:lnTo>
                  <a:pt x="2352714" y="2315783"/>
                </a:lnTo>
                <a:lnTo>
                  <a:pt x="0" y="2315783"/>
                </a:lnTo>
                <a:close/>
              </a:path>
            </a:pathLst>
          </a:custGeom>
        </p:spPr>
      </p:pic>
      <p:sp>
        <p:nvSpPr>
          <p:cNvPr id="3" name="Date Placeholder">
            <a:extLst>
              <a:ext uri="{FF2B5EF4-FFF2-40B4-BE49-F238E27FC236}">
                <a16:creationId xmlns:a16="http://schemas.microsoft.com/office/drawing/2014/main" id="{76B3DF85-06AB-4D09-9458-B0A4DE468FDB}"/>
              </a:ext>
            </a:extLst>
          </p:cNvPr>
          <p:cNvSpPr>
            <a:spLocks noGrp="1"/>
          </p:cNvSpPr>
          <p:nvPr>
            <p:ph type="dt" sz="half" idx="10"/>
          </p:nvPr>
        </p:nvSpPr>
        <p:spPr bwMode="gray"/>
        <p:txBody>
          <a:bodyPr/>
          <a:lstStyle/>
          <a:p>
            <a:fld id="{A484B163-B259-43E8-837E-94CD4522CD39}" type="datetime1">
              <a:rPr lang="en-US" smtClean="0"/>
              <a:t>4/30/26</a:t>
            </a:fld>
            <a:endParaRPr lang="en-US" dirty="0"/>
          </a:p>
        </p:txBody>
      </p:sp>
      <p:sp>
        <p:nvSpPr>
          <p:cNvPr id="4" name="Footer Placeholder">
            <a:extLst>
              <a:ext uri="{FF2B5EF4-FFF2-40B4-BE49-F238E27FC236}">
                <a16:creationId xmlns:a16="http://schemas.microsoft.com/office/drawing/2014/main" id="{20A558EA-9255-4DE1-B9D1-B0557684C783}"/>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FBBDC95-8D51-42CB-B4C0-9B8E3C030FAA}"/>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1036406734"/>
      </p:ext>
    </p:extLst>
  </p:cSld>
  <p:clrMapOvr>
    <a:masterClrMapping/>
  </p:clrMapOvr>
  <p:extLst>
    <p:ext uri="{DCECCB84-F9BA-43D5-87BE-67443E8EF086}">
      <p15:sldGuideLst xmlns:p15="http://schemas.microsoft.com/office/powerpoint/2012/main">
        <p15:guide id="1" orient="horz" pos="3776">
          <p15:clr>
            <a:srgbClr val="5ACBF0"/>
          </p15:clr>
        </p15:guide>
        <p15:guide id="2" orient="horz" pos="600">
          <p15:clr>
            <a:srgbClr val="5ACBF0"/>
          </p15:clr>
        </p15:guide>
        <p15:guide id="3" orient="horz" pos="1013">
          <p15:clr>
            <a:srgbClr val="5ACBF0"/>
          </p15:clr>
        </p15:guide>
        <p15:guide id="4" orient="horz" pos="344">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03">
    <p:bg>
      <p:bgPr>
        <a:solidFill>
          <a:schemeClr val="bg2"/>
        </a:solidFill>
        <a:effectLst/>
      </p:bgPr>
    </p:bg>
    <p:spTree>
      <p:nvGrpSpPr>
        <p:cNvPr id="1" name=""/>
        <p:cNvGrpSpPr/>
        <p:nvPr/>
      </p:nvGrpSpPr>
      <p:grpSpPr>
        <a:xfrm>
          <a:off x="0" y="0"/>
          <a:ext cx="0" cy="0"/>
          <a:chOff x="0" y="0"/>
          <a:chExt cx="0" cy="0"/>
        </a:xfrm>
      </p:grpSpPr>
      <p:grpSp>
        <p:nvGrpSpPr>
          <p:cNvPr id="20" name="Stadium and circles">
            <a:extLst>
              <a:ext uri="{FF2B5EF4-FFF2-40B4-BE49-F238E27FC236}">
                <a16:creationId xmlns:a16="http://schemas.microsoft.com/office/drawing/2014/main" id="{23BC9AAE-0BEC-DEC5-9E59-ABD1E467B4DF}"/>
              </a:ext>
              <a:ext uri="{C183D7F6-B498-43B3-948B-1728B52AA6E4}">
                <adec:decorative xmlns:adec="http://schemas.microsoft.com/office/drawing/2017/decorative" val="1"/>
              </a:ext>
            </a:extLst>
          </p:cNvPr>
          <p:cNvGrpSpPr/>
          <p:nvPr userDrawn="1"/>
        </p:nvGrpSpPr>
        <p:grpSpPr bwMode="gray">
          <a:xfrm>
            <a:off x="6377781" y="552369"/>
            <a:ext cx="5814219" cy="5797909"/>
            <a:chOff x="6377781" y="552369"/>
            <a:chExt cx="5814219" cy="5797909"/>
          </a:xfrm>
        </p:grpSpPr>
        <p:sp>
          <p:nvSpPr>
            <p:cNvPr id="36" name="Oval 35">
              <a:extLst>
                <a:ext uri="{FF2B5EF4-FFF2-40B4-BE49-F238E27FC236}">
                  <a16:creationId xmlns:a16="http://schemas.microsoft.com/office/drawing/2014/main" id="{F89AB704-FC51-EB86-838F-E814A0310B37}"/>
                </a:ext>
              </a:extLst>
            </p:cNvPr>
            <p:cNvSpPr/>
            <p:nvPr userDrawn="1"/>
          </p:nvSpPr>
          <p:spPr bwMode="gray">
            <a:xfrm>
              <a:off x="9869185" y="5188990"/>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37" name="Rectangle: Rounded Corners 36">
              <a:extLst>
                <a:ext uri="{FF2B5EF4-FFF2-40B4-BE49-F238E27FC236}">
                  <a16:creationId xmlns:a16="http://schemas.microsoft.com/office/drawing/2014/main" id="{4842FE88-32AA-5F17-A770-3F78643AAEC7}"/>
                </a:ext>
              </a:extLst>
            </p:cNvPr>
            <p:cNvSpPr/>
            <p:nvPr userDrawn="1"/>
          </p:nvSpPr>
          <p:spPr bwMode="gray">
            <a:xfrm>
              <a:off x="6377781" y="5188990"/>
              <a:ext cx="3493785" cy="1161288"/>
            </a:xfrm>
            <a:prstGeom prst="roundRect">
              <a:avLst>
                <a:gd name="adj" fmla="val 50000"/>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4" name="Oval 13">
              <a:extLst>
                <a:ext uri="{FF2B5EF4-FFF2-40B4-BE49-F238E27FC236}">
                  <a16:creationId xmlns:a16="http://schemas.microsoft.com/office/drawing/2014/main" id="{34469358-F45B-0BF7-73BA-787CF55C2CE0}"/>
                </a:ext>
              </a:extLst>
            </p:cNvPr>
            <p:cNvSpPr/>
            <p:nvPr userDrawn="1"/>
          </p:nvSpPr>
          <p:spPr bwMode="gray">
            <a:xfrm>
              <a:off x="11032577" y="5188990"/>
              <a:ext cx="1159423" cy="1159423"/>
            </a:xfrm>
            <a:prstGeom prst="ellipse">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5" name="Oval 14">
              <a:extLst>
                <a:ext uri="{FF2B5EF4-FFF2-40B4-BE49-F238E27FC236}">
                  <a16:creationId xmlns:a16="http://schemas.microsoft.com/office/drawing/2014/main" id="{5E1253CA-8370-4395-2B7B-3C392688BA8F}"/>
                </a:ext>
              </a:extLst>
            </p:cNvPr>
            <p:cNvSpPr/>
            <p:nvPr userDrawn="1"/>
          </p:nvSpPr>
          <p:spPr bwMode="gray">
            <a:xfrm>
              <a:off x="11032577" y="4030741"/>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40" name="Oval 39">
              <a:extLst>
                <a:ext uri="{FF2B5EF4-FFF2-40B4-BE49-F238E27FC236}">
                  <a16:creationId xmlns:a16="http://schemas.microsoft.com/office/drawing/2014/main" id="{05638A30-970F-56A6-1ABF-5C22B175E163}"/>
                </a:ext>
              </a:extLst>
            </p:cNvPr>
            <p:cNvSpPr/>
            <p:nvPr userDrawn="1"/>
          </p:nvSpPr>
          <p:spPr bwMode="gray">
            <a:xfrm>
              <a:off x="11032577" y="2872493"/>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41" name="Oval 40">
              <a:extLst>
                <a:ext uri="{FF2B5EF4-FFF2-40B4-BE49-F238E27FC236}">
                  <a16:creationId xmlns:a16="http://schemas.microsoft.com/office/drawing/2014/main" id="{2D46F4D7-4BDD-4F15-7D64-3F1E2AF080A5}"/>
                </a:ext>
              </a:extLst>
            </p:cNvPr>
            <p:cNvSpPr/>
            <p:nvPr userDrawn="1"/>
          </p:nvSpPr>
          <p:spPr bwMode="gray">
            <a:xfrm>
              <a:off x="11032577" y="1711205"/>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42" name="Oval 41">
              <a:extLst>
                <a:ext uri="{FF2B5EF4-FFF2-40B4-BE49-F238E27FC236}">
                  <a16:creationId xmlns:a16="http://schemas.microsoft.com/office/drawing/2014/main" id="{C8B6397E-9EB7-A830-5A0D-B8A8CA659419}"/>
                </a:ext>
              </a:extLst>
            </p:cNvPr>
            <p:cNvSpPr/>
            <p:nvPr userDrawn="1"/>
          </p:nvSpPr>
          <p:spPr bwMode="gray">
            <a:xfrm>
              <a:off x="11032577" y="552369"/>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46" name="Oval 45">
              <a:extLst>
                <a:ext uri="{FF2B5EF4-FFF2-40B4-BE49-F238E27FC236}">
                  <a16:creationId xmlns:a16="http://schemas.microsoft.com/office/drawing/2014/main" id="{C3FE14A0-6A0F-4F3A-E7B1-2B16FA868838}"/>
                </a:ext>
              </a:extLst>
            </p:cNvPr>
            <p:cNvSpPr/>
            <p:nvPr userDrawn="1"/>
          </p:nvSpPr>
          <p:spPr bwMode="gray">
            <a:xfrm>
              <a:off x="9869185" y="2872493"/>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47" name="Oval 46">
              <a:extLst>
                <a:ext uri="{FF2B5EF4-FFF2-40B4-BE49-F238E27FC236}">
                  <a16:creationId xmlns:a16="http://schemas.microsoft.com/office/drawing/2014/main" id="{3907818E-9997-DA31-93E5-CACD64CE77CE}"/>
                </a:ext>
              </a:extLst>
            </p:cNvPr>
            <p:cNvSpPr/>
            <p:nvPr userDrawn="1"/>
          </p:nvSpPr>
          <p:spPr bwMode="gray">
            <a:xfrm>
              <a:off x="9869185" y="1711205"/>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48" name="Oval 47">
              <a:extLst>
                <a:ext uri="{FF2B5EF4-FFF2-40B4-BE49-F238E27FC236}">
                  <a16:creationId xmlns:a16="http://schemas.microsoft.com/office/drawing/2014/main" id="{67BD36F9-6CE0-A542-A13E-C1CBE043FB9B}"/>
                </a:ext>
              </a:extLst>
            </p:cNvPr>
            <p:cNvSpPr/>
            <p:nvPr userDrawn="1"/>
          </p:nvSpPr>
          <p:spPr bwMode="gray">
            <a:xfrm>
              <a:off x="9869185" y="552369"/>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49" name="Oval 48">
              <a:extLst>
                <a:ext uri="{FF2B5EF4-FFF2-40B4-BE49-F238E27FC236}">
                  <a16:creationId xmlns:a16="http://schemas.microsoft.com/office/drawing/2014/main" id="{1EF8455A-96B8-65CB-A60F-AB7829229569}"/>
                </a:ext>
              </a:extLst>
            </p:cNvPr>
            <p:cNvSpPr/>
            <p:nvPr userDrawn="1"/>
          </p:nvSpPr>
          <p:spPr bwMode="gray">
            <a:xfrm>
              <a:off x="8713731" y="1711205"/>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8" name="Oval 17">
              <a:extLst>
                <a:ext uri="{FF2B5EF4-FFF2-40B4-BE49-F238E27FC236}">
                  <a16:creationId xmlns:a16="http://schemas.microsoft.com/office/drawing/2014/main" id="{8A5C6592-3390-2352-5BB3-19C2E3A5BE2C}"/>
                </a:ext>
              </a:extLst>
            </p:cNvPr>
            <p:cNvSpPr/>
            <p:nvPr userDrawn="1"/>
          </p:nvSpPr>
          <p:spPr bwMode="gray">
            <a:xfrm>
              <a:off x="7718424" y="4030741"/>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51" name="Rectangle: Rounded Corners 50">
              <a:extLst>
                <a:ext uri="{FF2B5EF4-FFF2-40B4-BE49-F238E27FC236}">
                  <a16:creationId xmlns:a16="http://schemas.microsoft.com/office/drawing/2014/main" id="{9B51F2C6-228A-6780-2DE0-376C52812942}"/>
                </a:ext>
              </a:extLst>
            </p:cNvPr>
            <p:cNvSpPr/>
            <p:nvPr userDrawn="1"/>
          </p:nvSpPr>
          <p:spPr bwMode="gray">
            <a:xfrm>
              <a:off x="7720805" y="2872493"/>
              <a:ext cx="2148840" cy="1161288"/>
            </a:xfrm>
            <a:prstGeom prst="roundRect">
              <a:avLst>
                <a:gd name="adj" fmla="val 50000"/>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52" name="Rectangle: Rounded Corners 51">
              <a:extLst>
                <a:ext uri="{FF2B5EF4-FFF2-40B4-BE49-F238E27FC236}">
                  <a16:creationId xmlns:a16="http://schemas.microsoft.com/office/drawing/2014/main" id="{7E1F60E6-4807-72F1-B01E-3E5BB3CA28BA}"/>
                </a:ext>
              </a:extLst>
            </p:cNvPr>
            <p:cNvSpPr/>
            <p:nvPr userDrawn="1"/>
          </p:nvSpPr>
          <p:spPr bwMode="gray">
            <a:xfrm>
              <a:off x="8877054" y="4030741"/>
              <a:ext cx="2151554" cy="1161288"/>
            </a:xfrm>
            <a:prstGeom prst="roundRect">
              <a:avLst>
                <a:gd name="adj" fmla="val 50000"/>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grpSp>
      <p:sp>
        <p:nvSpPr>
          <p:cNvPr id="2" name="Title">
            <a:extLst>
              <a:ext uri="{FF2B5EF4-FFF2-40B4-BE49-F238E27FC236}">
                <a16:creationId xmlns:a16="http://schemas.microsoft.com/office/drawing/2014/main" id="{59CA19A5-5525-4A37-AEE4-E2ED4BB950D4}"/>
              </a:ext>
            </a:extLst>
          </p:cNvPr>
          <p:cNvSpPr>
            <a:spLocks noGrp="1"/>
          </p:cNvSpPr>
          <p:nvPr userDrawn="1">
            <p:ph type="title" hasCustomPrompt="1"/>
          </p:nvPr>
        </p:nvSpPr>
        <p:spPr bwMode="gray">
          <a:xfrm>
            <a:off x="603972" y="1847737"/>
            <a:ext cx="7159752" cy="1692771"/>
          </a:xfrm>
        </p:spPr>
        <p:txBody>
          <a:bodyPr anchor="b"/>
          <a:lstStyle>
            <a:lvl1pPr>
              <a:lnSpc>
                <a:spcPct val="100000"/>
              </a:lnSpc>
              <a:defRPr sz="5500" b="0" spc="0" baseline="0">
                <a:solidFill>
                  <a:schemeClr val="tx1"/>
                </a:solidFill>
              </a:defRPr>
            </a:lvl1pPr>
          </a:lstStyle>
          <a:p>
            <a:r>
              <a:rPr lang="en-US" dirty="0"/>
              <a:t>Insightful presentation title (max. 2 lines)</a:t>
            </a:r>
          </a:p>
        </p:txBody>
      </p:sp>
      <p:sp>
        <p:nvSpPr>
          <p:cNvPr id="16" name="Subtitle Placeholder">
            <a:extLst>
              <a:ext uri="{FF2B5EF4-FFF2-40B4-BE49-F238E27FC236}">
                <a16:creationId xmlns:a16="http://schemas.microsoft.com/office/drawing/2014/main" id="{2E03F862-177D-4A2A-BB03-60A40298232B}"/>
              </a:ext>
            </a:extLst>
          </p:cNvPr>
          <p:cNvSpPr>
            <a:spLocks noGrp="1"/>
          </p:cNvSpPr>
          <p:nvPr userDrawn="1">
            <p:ph type="body" sz="quarter" idx="10" hasCustomPrompt="1"/>
          </p:nvPr>
        </p:nvSpPr>
        <p:spPr bwMode="gray">
          <a:xfrm>
            <a:off x="603972" y="3907239"/>
            <a:ext cx="5029200" cy="553998"/>
          </a:xfrm>
        </p:spPr>
        <p:txBody>
          <a:bodyPr wrap="square">
            <a:spAutoFit/>
          </a:bodyPr>
          <a:lstStyle>
            <a:lvl1pPr marL="0" indent="0">
              <a:spcBef>
                <a:spcPts val="0"/>
              </a:spcBef>
              <a:buFont typeface="Arial" panose="020B0604020202020204" pitchFamily="34" charset="0"/>
              <a:buNone/>
              <a:defRPr sz="18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dirty="0"/>
              <a:t>Presentation subtitle (optional); Arial 18pt, sentence case, max. 3 lines</a:t>
            </a:r>
          </a:p>
        </p:txBody>
      </p:sp>
      <p:cxnSp>
        <p:nvCxnSpPr>
          <p:cNvPr id="4" name="Stoke">
            <a:extLst>
              <a:ext uri="{FF2B5EF4-FFF2-40B4-BE49-F238E27FC236}">
                <a16:creationId xmlns:a16="http://schemas.microsoft.com/office/drawing/2014/main" id="{8B021B3E-53AB-AF1F-C247-0412E9A1F2D9}"/>
              </a:ext>
              <a:ext uri="{C183D7F6-B498-43B3-948B-1728B52AA6E4}">
                <adec:decorative xmlns:adec="http://schemas.microsoft.com/office/drawing/2017/decorative" val="1"/>
              </a:ext>
            </a:extLst>
          </p:cNvPr>
          <p:cNvCxnSpPr>
            <a:cxnSpLocks/>
          </p:cNvCxnSpPr>
          <p:nvPr userDrawn="1"/>
        </p:nvCxnSpPr>
        <p:spPr bwMode="gray">
          <a:xfrm>
            <a:off x="603972" y="562775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Presentation Date Placeholder">
            <a:extLst>
              <a:ext uri="{FF2B5EF4-FFF2-40B4-BE49-F238E27FC236}">
                <a16:creationId xmlns:a16="http://schemas.microsoft.com/office/drawing/2014/main" id="{798BE44C-881B-41C4-90ED-E3EADCC7440A}"/>
              </a:ext>
            </a:extLst>
          </p:cNvPr>
          <p:cNvSpPr>
            <a:spLocks noGrp="1"/>
          </p:cNvSpPr>
          <p:nvPr userDrawn="1">
            <p:ph type="body" sz="quarter" idx="11" hasCustomPrompt="1"/>
          </p:nvPr>
        </p:nvSpPr>
        <p:spPr bwMode="gray">
          <a:xfrm>
            <a:off x="603972" y="6032855"/>
            <a:ext cx="5029200" cy="215444"/>
          </a:xfrm>
        </p:spPr>
        <p:txBody>
          <a:bodyPr wrap="square" anchor="b">
            <a:spAutoFit/>
          </a:bodyPr>
          <a:lstStyle>
            <a:lvl1pPr marL="0" indent="0">
              <a:spcBef>
                <a:spcPts val="0"/>
              </a:spcBef>
              <a:buFont typeface="Arial" panose="020B0604020202020204" pitchFamily="34" charset="0"/>
              <a:buNone/>
              <a:defRPr sz="14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dirty="0"/>
              <a:t>Month DD, YYYY (May also be location or speaker)</a:t>
            </a:r>
          </a:p>
        </p:txBody>
      </p:sp>
      <p:sp>
        <p:nvSpPr>
          <p:cNvPr id="6" name="Date Placeholder">
            <a:extLst>
              <a:ext uri="{FF2B5EF4-FFF2-40B4-BE49-F238E27FC236}">
                <a16:creationId xmlns:a16="http://schemas.microsoft.com/office/drawing/2014/main" id="{E23FAE9B-982D-41B9-BBD2-74E842A46071}"/>
              </a:ext>
            </a:extLst>
          </p:cNvPr>
          <p:cNvSpPr>
            <a:spLocks noGrp="1"/>
          </p:cNvSpPr>
          <p:nvPr userDrawn="1">
            <p:ph type="dt" sz="half" idx="12"/>
          </p:nvPr>
        </p:nvSpPr>
        <p:spPr bwMode="gray"/>
        <p:txBody>
          <a:bodyPr/>
          <a:lstStyle/>
          <a:p>
            <a:fld id="{3AAC60EB-BBC2-4CF0-860A-8D4A91284465}" type="datetime1">
              <a:rPr lang="en-US" smtClean="0"/>
              <a:t>4/30/26</a:t>
            </a:fld>
            <a:endParaRPr lang="en-US" dirty="0"/>
          </a:p>
        </p:txBody>
      </p:sp>
      <p:sp>
        <p:nvSpPr>
          <p:cNvPr id="7" name="Footer Placeholder">
            <a:extLst>
              <a:ext uri="{FF2B5EF4-FFF2-40B4-BE49-F238E27FC236}">
                <a16:creationId xmlns:a16="http://schemas.microsoft.com/office/drawing/2014/main" id="{0E8CE9CD-F45B-421B-99EE-E365E024903C}"/>
              </a:ext>
            </a:extLst>
          </p:cNvPr>
          <p:cNvSpPr>
            <a:spLocks noGrp="1"/>
          </p:cNvSpPr>
          <p:nvPr userDrawn="1">
            <p:ph type="ftr" sz="quarter" idx="13"/>
          </p:nvPr>
        </p:nvSpPr>
        <p:spPr bwMode="gray"/>
        <p:txBody>
          <a:bodyPr/>
          <a:lstStyle/>
          <a:p>
            <a:r>
              <a:rPr lang="en-US" dirty="0"/>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1E1DF904-338B-407E-A788-88865DF5B781}"/>
              </a:ext>
            </a:extLst>
          </p:cNvPr>
          <p:cNvSpPr>
            <a:spLocks noGrp="1"/>
          </p:cNvSpPr>
          <p:nvPr userDrawn="1">
            <p:ph type="sldNum" sz="quarter" idx="14"/>
          </p:nvPr>
        </p:nvSpPr>
        <p:spPr bwMode="gray"/>
        <p:txBody>
          <a:bodyPr/>
          <a:lstStyle/>
          <a:p>
            <a:fld id="{03805D93-7D4B-4CBC-BABC-3A8AC08CB7F4}" type="slidenum">
              <a:rPr lang="en-US" smtClean="0"/>
              <a:pPr/>
              <a:t>‹#›</a:t>
            </a:fld>
            <a:endParaRPr lang="en-US" dirty="0"/>
          </a:p>
        </p:txBody>
      </p:sp>
      <p:pic>
        <p:nvPicPr>
          <p:cNvPr id="5" name="Picture 4" descr="A black and grey logo&#10;&#10;AI-generated content may be incorrect.">
            <a:extLst>
              <a:ext uri="{FF2B5EF4-FFF2-40B4-BE49-F238E27FC236}">
                <a16:creationId xmlns:a16="http://schemas.microsoft.com/office/drawing/2014/main" id="{03359BD2-9082-4FD9-18D1-77505518223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3217" y="576469"/>
            <a:ext cx="3948347" cy="502202"/>
          </a:xfrm>
          <a:prstGeom prst="rect">
            <a:avLst/>
          </a:prstGeom>
        </p:spPr>
      </p:pic>
    </p:spTree>
    <p:extLst>
      <p:ext uri="{BB962C8B-B14F-4D97-AF65-F5344CB8AC3E}">
        <p14:creationId xmlns:p14="http://schemas.microsoft.com/office/powerpoint/2010/main" val="350416911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69" userDrawn="1">
          <p15:clr>
            <a:srgbClr val="5ACBF0"/>
          </p15:clr>
        </p15:guide>
        <p15:guide id="3" orient="horz" pos="2236" userDrawn="1">
          <p15:clr>
            <a:srgbClr val="5ACBF0"/>
          </p15:clr>
        </p15:guide>
        <p15:guide id="4" orient="horz" pos="2452" userDrawn="1">
          <p15:clr>
            <a:srgbClr val="5ACBF0"/>
          </p15:clr>
        </p15:guide>
        <p15:guide id="5" pos="4892" userDrawn="1">
          <p15:clr>
            <a:srgbClr val="5ACBF0"/>
          </p15:clr>
        </p15:guide>
        <p15:guide id="6" pos="3551" userDrawn="1">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Two Lines - Dynamic O">
    <p:spTree>
      <p:nvGrpSpPr>
        <p:cNvPr id="1" name=""/>
        <p:cNvGrpSpPr/>
        <p:nvPr/>
      </p:nvGrpSpPr>
      <p:grpSpPr>
        <a:xfrm>
          <a:off x="0" y="0"/>
          <a:ext cx="0" cy="0"/>
          <a:chOff x="0" y="0"/>
          <a:chExt cx="0" cy="0"/>
        </a:xfrm>
      </p:grpSpPr>
      <p:cxnSp>
        <p:nvCxnSpPr>
          <p:cNvPr id="3" name="Stroke">
            <a:extLst>
              <a:ext uri="{FF2B5EF4-FFF2-40B4-BE49-F238E27FC236}">
                <a16:creationId xmlns:a16="http://schemas.microsoft.com/office/drawing/2014/main" id="{E3627FD8-2BEA-EF2B-FF9D-49C0B5BD5854}"/>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609398"/>
          </a:xfrm>
        </p:spPr>
        <p:txBody>
          <a:bodyPr/>
          <a:lstStyle>
            <a:lvl1pPr>
              <a:defRPr b="0">
                <a:solidFill>
                  <a:schemeClr val="tx1"/>
                </a:solidFill>
                <a:latin typeface="+mj-lt"/>
              </a:defRPr>
            </a:lvl1pPr>
          </a:lstStyle>
          <a:p>
            <a:r>
              <a:rPr lang="en-US" dirty="0"/>
              <a:t>Slide title; Georgia Pro 22pt, sentence case. This layout accommodates a slide title that extends downward to a second line (max. 2 lines).</a:t>
            </a:r>
          </a:p>
        </p:txBody>
      </p:sp>
      <p:pic>
        <p:nvPicPr>
          <p:cNvPr id="4" name="Dynamic O">
            <a:extLst>
              <a:ext uri="{FF2B5EF4-FFF2-40B4-BE49-F238E27FC236}">
                <a16:creationId xmlns:a16="http://schemas.microsoft.com/office/drawing/2014/main" id="{C7D6EF7F-409E-5E5A-0010-087530584C3E}"/>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2"/>
              </a:ext>
            </a:extLst>
          </a:blip>
          <a:srcRect r="39129" b="40084"/>
          <a:stretch>
            <a:fillRect/>
          </a:stretch>
        </p:blipFill>
        <p:spPr bwMode="gray">
          <a:xfrm>
            <a:off x="9839286" y="4542218"/>
            <a:ext cx="2352714" cy="2315783"/>
          </a:xfrm>
          <a:custGeom>
            <a:avLst/>
            <a:gdLst>
              <a:gd name="connsiteX0" fmla="*/ 0 w 2352714"/>
              <a:gd name="connsiteY0" fmla="*/ 0 h 2315783"/>
              <a:gd name="connsiteX1" fmla="*/ 2352714 w 2352714"/>
              <a:gd name="connsiteY1" fmla="*/ 0 h 2315783"/>
              <a:gd name="connsiteX2" fmla="*/ 2352714 w 2352714"/>
              <a:gd name="connsiteY2" fmla="*/ 2315783 h 2315783"/>
              <a:gd name="connsiteX3" fmla="*/ 0 w 2352714"/>
              <a:gd name="connsiteY3" fmla="*/ 2315783 h 2315783"/>
            </a:gdLst>
            <a:ahLst/>
            <a:cxnLst>
              <a:cxn ang="0">
                <a:pos x="connsiteX0" y="connsiteY0"/>
              </a:cxn>
              <a:cxn ang="0">
                <a:pos x="connsiteX1" y="connsiteY1"/>
              </a:cxn>
              <a:cxn ang="0">
                <a:pos x="connsiteX2" y="connsiteY2"/>
              </a:cxn>
              <a:cxn ang="0">
                <a:pos x="connsiteX3" y="connsiteY3"/>
              </a:cxn>
            </a:cxnLst>
            <a:rect l="l" t="t" r="r" b="b"/>
            <a:pathLst>
              <a:path w="2352714" h="2315783">
                <a:moveTo>
                  <a:pt x="0" y="0"/>
                </a:moveTo>
                <a:lnTo>
                  <a:pt x="2352714" y="0"/>
                </a:lnTo>
                <a:lnTo>
                  <a:pt x="2352714" y="2315783"/>
                </a:lnTo>
                <a:lnTo>
                  <a:pt x="0" y="2315783"/>
                </a:lnTo>
                <a:close/>
              </a:path>
            </a:pathLst>
          </a:custGeom>
        </p:spPr>
      </p:pic>
      <p:sp>
        <p:nvSpPr>
          <p:cNvPr id="6" name="Date Placeholder">
            <a:extLst>
              <a:ext uri="{FF2B5EF4-FFF2-40B4-BE49-F238E27FC236}">
                <a16:creationId xmlns:a16="http://schemas.microsoft.com/office/drawing/2014/main" id="{371431DB-E6A6-49C5-8087-27C6A3B2A54B}"/>
              </a:ext>
            </a:extLst>
          </p:cNvPr>
          <p:cNvSpPr>
            <a:spLocks noGrp="1"/>
          </p:cNvSpPr>
          <p:nvPr>
            <p:ph type="dt" sz="half" idx="10"/>
          </p:nvPr>
        </p:nvSpPr>
        <p:spPr bwMode="gray"/>
        <p:txBody>
          <a:bodyPr/>
          <a:lstStyle/>
          <a:p>
            <a:fld id="{E602961C-62DA-4519-8757-A8A16E4ED84D}" type="datetime1">
              <a:rPr lang="en-US" smtClean="0"/>
              <a:t>4/30/26</a:t>
            </a:fld>
            <a:endParaRPr lang="en-US" dirty="0"/>
          </a:p>
        </p:txBody>
      </p:sp>
      <p:sp>
        <p:nvSpPr>
          <p:cNvPr id="7" name="Footer Placeholder">
            <a:extLst>
              <a:ext uri="{FF2B5EF4-FFF2-40B4-BE49-F238E27FC236}">
                <a16:creationId xmlns:a16="http://schemas.microsoft.com/office/drawing/2014/main" id="{2F19E74A-0080-4967-9833-9ACB7226DDE7}"/>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8B45D769-A041-452F-B2B9-DCBF82634579}"/>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1096949562"/>
      </p:ext>
    </p:extLst>
  </p:cSld>
  <p:clrMapOvr>
    <a:masterClrMapping/>
  </p:clrMapOvr>
  <p:extLst>
    <p:ext uri="{DCECCB84-F9BA-43D5-87BE-67443E8EF086}">
      <p15:sldGuideLst xmlns:p15="http://schemas.microsoft.com/office/powerpoint/2012/main">
        <p15:guide id="1" orient="horz" pos="3776">
          <p15:clr>
            <a:srgbClr val="5ACBF0"/>
          </p15:clr>
        </p15:guide>
        <p15:guide id="3" orient="horz" pos="1013">
          <p15:clr>
            <a:srgbClr val="5ACBF0"/>
          </p15:clr>
        </p15:guide>
        <p15:guide id="4" orient="horz" pos="344">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 Dynamic O">
    <p:spTree>
      <p:nvGrpSpPr>
        <p:cNvPr id="1" name=""/>
        <p:cNvGrpSpPr/>
        <p:nvPr/>
      </p:nvGrpSpPr>
      <p:grpSpPr>
        <a:xfrm>
          <a:off x="0" y="0"/>
          <a:ext cx="0" cy="0"/>
          <a:chOff x="0" y="0"/>
          <a:chExt cx="0" cy="0"/>
        </a:xfrm>
      </p:grpSpPr>
      <p:cxnSp>
        <p:nvCxnSpPr>
          <p:cNvPr id="7" name="Stroke">
            <a:extLst>
              <a:ext uri="{FF2B5EF4-FFF2-40B4-BE49-F238E27FC236}">
                <a16:creationId xmlns:a16="http://schemas.microsoft.com/office/drawing/2014/main" id="{50DED4DF-45A1-5B4D-1DF1-531D910AB56F}"/>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E13F07F8-7529-498B-8D34-E0851EDB82CA}"/>
              </a:ext>
            </a:extLst>
          </p:cNvPr>
          <p:cNvSpPr>
            <a:spLocks noGrp="1"/>
          </p:cNvSpPr>
          <p:nvPr>
            <p:ph type="title" hasCustomPrompt="1"/>
          </p:nvPr>
        </p:nvSpPr>
        <p:spPr bwMode="gray">
          <a:xfrm>
            <a:off x="467926" y="555639"/>
            <a:ext cx="9601200" cy="304699"/>
          </a:xfrm>
        </p:spPr>
        <p:txBody>
          <a:bodyPr/>
          <a:lstStyle>
            <a:lvl1pPr>
              <a:defRPr b="0">
                <a:solidFill>
                  <a:schemeClr val="tx1"/>
                </a:solidFill>
                <a:latin typeface="+mj-lt"/>
              </a:defRPr>
            </a:lvl1pPr>
          </a:lstStyle>
          <a:p>
            <a:r>
              <a:rPr lang="en-US" dirty="0"/>
              <a:t>Slide title; Georgia Pro 22pt, sentence case (1 line)</a:t>
            </a:r>
          </a:p>
        </p:txBody>
      </p:sp>
      <p:sp>
        <p:nvSpPr>
          <p:cNvPr id="3" name="Content Placeholder">
            <a:extLst>
              <a:ext uri="{FF2B5EF4-FFF2-40B4-BE49-F238E27FC236}">
                <a16:creationId xmlns:a16="http://schemas.microsoft.com/office/drawing/2014/main" id="{97828B26-FB6F-4B30-8973-00FC53DA3EAD}"/>
              </a:ext>
            </a:extLst>
          </p:cNvPr>
          <p:cNvSpPr>
            <a:spLocks noGrp="1"/>
          </p:cNvSpPr>
          <p:nvPr>
            <p:ph idx="1" hasCustomPrompt="1"/>
          </p:nvPr>
        </p:nvSpPr>
        <p:spPr bwMode="gray">
          <a:xfrm>
            <a:off x="1398201" y="1557210"/>
            <a:ext cx="7740650" cy="393008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type text. To activate sub-level formatting, place cursor at beginning of text/line and hit tab or shift tab. Click icon for chart or table.</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Dynamic O">
            <a:extLst>
              <a:ext uri="{FF2B5EF4-FFF2-40B4-BE49-F238E27FC236}">
                <a16:creationId xmlns:a16="http://schemas.microsoft.com/office/drawing/2014/main" id="{B7010C59-C99C-6A30-D988-20EDF6E7BC5A}"/>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2"/>
              </a:ext>
            </a:extLst>
          </a:blip>
          <a:srcRect r="39129" b="40084"/>
          <a:stretch>
            <a:fillRect/>
          </a:stretch>
        </p:blipFill>
        <p:spPr bwMode="gray">
          <a:xfrm>
            <a:off x="9839286" y="4542218"/>
            <a:ext cx="2352714" cy="2315783"/>
          </a:xfrm>
          <a:custGeom>
            <a:avLst/>
            <a:gdLst>
              <a:gd name="connsiteX0" fmla="*/ 0 w 2352714"/>
              <a:gd name="connsiteY0" fmla="*/ 0 h 2315783"/>
              <a:gd name="connsiteX1" fmla="*/ 2352714 w 2352714"/>
              <a:gd name="connsiteY1" fmla="*/ 0 h 2315783"/>
              <a:gd name="connsiteX2" fmla="*/ 2352714 w 2352714"/>
              <a:gd name="connsiteY2" fmla="*/ 2315783 h 2315783"/>
              <a:gd name="connsiteX3" fmla="*/ 0 w 2352714"/>
              <a:gd name="connsiteY3" fmla="*/ 2315783 h 2315783"/>
            </a:gdLst>
            <a:ahLst/>
            <a:cxnLst>
              <a:cxn ang="0">
                <a:pos x="connsiteX0" y="connsiteY0"/>
              </a:cxn>
              <a:cxn ang="0">
                <a:pos x="connsiteX1" y="connsiteY1"/>
              </a:cxn>
              <a:cxn ang="0">
                <a:pos x="connsiteX2" y="connsiteY2"/>
              </a:cxn>
              <a:cxn ang="0">
                <a:pos x="connsiteX3" y="connsiteY3"/>
              </a:cxn>
            </a:cxnLst>
            <a:rect l="l" t="t" r="r" b="b"/>
            <a:pathLst>
              <a:path w="2352714" h="2315783">
                <a:moveTo>
                  <a:pt x="0" y="0"/>
                </a:moveTo>
                <a:lnTo>
                  <a:pt x="2352714" y="0"/>
                </a:lnTo>
                <a:lnTo>
                  <a:pt x="2352714" y="2315783"/>
                </a:lnTo>
                <a:lnTo>
                  <a:pt x="0" y="2315783"/>
                </a:lnTo>
                <a:close/>
              </a:path>
            </a:pathLst>
          </a:custGeom>
        </p:spPr>
      </p:pic>
      <p:sp>
        <p:nvSpPr>
          <p:cNvPr id="4" name="Date Placeholder">
            <a:extLst>
              <a:ext uri="{FF2B5EF4-FFF2-40B4-BE49-F238E27FC236}">
                <a16:creationId xmlns:a16="http://schemas.microsoft.com/office/drawing/2014/main" id="{E8F05950-6299-4B4F-B254-8E9E230299D9}"/>
              </a:ext>
            </a:extLst>
          </p:cNvPr>
          <p:cNvSpPr>
            <a:spLocks noGrp="1"/>
          </p:cNvSpPr>
          <p:nvPr>
            <p:ph type="dt" sz="half" idx="10"/>
          </p:nvPr>
        </p:nvSpPr>
        <p:spPr bwMode="gray"/>
        <p:txBody>
          <a:bodyPr/>
          <a:lstStyle/>
          <a:p>
            <a:fld id="{3888EE68-D1F0-43DF-AEA0-0419ADE41A6B}" type="datetime1">
              <a:rPr lang="en-US" smtClean="0"/>
              <a:t>4/30/26</a:t>
            </a:fld>
            <a:endParaRPr lang="en-US" dirty="0"/>
          </a:p>
        </p:txBody>
      </p:sp>
      <p:sp>
        <p:nvSpPr>
          <p:cNvPr id="5" name="Footer Placeholder">
            <a:extLst>
              <a:ext uri="{FF2B5EF4-FFF2-40B4-BE49-F238E27FC236}">
                <a16:creationId xmlns:a16="http://schemas.microsoft.com/office/drawing/2014/main" id="{C6F9B0AB-0E2D-494E-B617-49AC025A7447}"/>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E92844E1-DCBE-4FE7-B46C-155141DCD59B}"/>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1679788797"/>
      </p:ext>
    </p:extLst>
  </p:cSld>
  <p:clrMapOvr>
    <a:masterClrMapping/>
  </p:clrMapOvr>
  <p:extLst>
    <p:ext uri="{DCECCB84-F9BA-43D5-87BE-67443E8EF086}">
      <p15:sldGuideLst xmlns:p15="http://schemas.microsoft.com/office/powerpoint/2012/main">
        <p15:guide id="1" orient="horz" pos="3776">
          <p15:clr>
            <a:srgbClr val="5ACBF0"/>
          </p15:clr>
        </p15:guide>
        <p15:guide id="2" orient="horz" pos="792">
          <p15:clr>
            <a:srgbClr val="5ACBF0"/>
          </p15:clr>
        </p15:guide>
        <p15:guide id="3" orient="horz" pos="344">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 Dynamic O">
    <p:bg bwMode="gray">
      <p:bgRef idx="1001">
        <a:schemeClr val="bg1"/>
      </p:bgRef>
    </p:bg>
    <p:spTree>
      <p:nvGrpSpPr>
        <p:cNvPr id="1" name=""/>
        <p:cNvGrpSpPr/>
        <p:nvPr/>
      </p:nvGrpSpPr>
      <p:grpSpPr>
        <a:xfrm>
          <a:off x="0" y="0"/>
          <a:ext cx="0" cy="0"/>
          <a:chOff x="0" y="0"/>
          <a:chExt cx="0" cy="0"/>
        </a:xfrm>
      </p:grpSpPr>
      <p:pic>
        <p:nvPicPr>
          <p:cNvPr id="5" name="Dynamic O">
            <a:extLst>
              <a:ext uri="{FF2B5EF4-FFF2-40B4-BE49-F238E27FC236}">
                <a16:creationId xmlns:a16="http://schemas.microsoft.com/office/drawing/2014/main" id="{43D14A94-F29C-229F-3EC0-7FEF399A9B3F}"/>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2"/>
              </a:ext>
            </a:extLst>
          </a:blip>
          <a:srcRect r="39129" b="40084"/>
          <a:stretch>
            <a:fillRect/>
          </a:stretch>
        </p:blipFill>
        <p:spPr bwMode="gray">
          <a:xfrm>
            <a:off x="9839286" y="4542218"/>
            <a:ext cx="2352714" cy="2315783"/>
          </a:xfrm>
          <a:custGeom>
            <a:avLst/>
            <a:gdLst>
              <a:gd name="connsiteX0" fmla="*/ 0 w 2352714"/>
              <a:gd name="connsiteY0" fmla="*/ 0 h 2315783"/>
              <a:gd name="connsiteX1" fmla="*/ 2352714 w 2352714"/>
              <a:gd name="connsiteY1" fmla="*/ 0 h 2315783"/>
              <a:gd name="connsiteX2" fmla="*/ 2352714 w 2352714"/>
              <a:gd name="connsiteY2" fmla="*/ 2315783 h 2315783"/>
              <a:gd name="connsiteX3" fmla="*/ 0 w 2352714"/>
              <a:gd name="connsiteY3" fmla="*/ 2315783 h 2315783"/>
            </a:gdLst>
            <a:ahLst/>
            <a:cxnLst>
              <a:cxn ang="0">
                <a:pos x="connsiteX0" y="connsiteY0"/>
              </a:cxn>
              <a:cxn ang="0">
                <a:pos x="connsiteX1" y="connsiteY1"/>
              </a:cxn>
              <a:cxn ang="0">
                <a:pos x="connsiteX2" y="connsiteY2"/>
              </a:cxn>
              <a:cxn ang="0">
                <a:pos x="connsiteX3" y="connsiteY3"/>
              </a:cxn>
            </a:cxnLst>
            <a:rect l="l" t="t" r="r" b="b"/>
            <a:pathLst>
              <a:path w="2352714" h="2315783">
                <a:moveTo>
                  <a:pt x="0" y="0"/>
                </a:moveTo>
                <a:lnTo>
                  <a:pt x="2352714" y="0"/>
                </a:lnTo>
                <a:lnTo>
                  <a:pt x="2352714" y="2315783"/>
                </a:lnTo>
                <a:lnTo>
                  <a:pt x="0" y="2315783"/>
                </a:lnTo>
                <a:close/>
              </a:path>
            </a:pathLst>
          </a:custGeom>
        </p:spPr>
      </p:pic>
      <p:sp>
        <p:nvSpPr>
          <p:cNvPr id="2" name="Date Placeholder">
            <a:extLst>
              <a:ext uri="{FF2B5EF4-FFF2-40B4-BE49-F238E27FC236}">
                <a16:creationId xmlns:a16="http://schemas.microsoft.com/office/drawing/2014/main" id="{2A88930E-BBA5-4E1B-A5EF-DED17AD07096}"/>
              </a:ext>
            </a:extLst>
          </p:cNvPr>
          <p:cNvSpPr>
            <a:spLocks noGrp="1"/>
          </p:cNvSpPr>
          <p:nvPr>
            <p:ph type="dt" sz="half" idx="10"/>
          </p:nvPr>
        </p:nvSpPr>
        <p:spPr bwMode="gray"/>
        <p:txBody>
          <a:bodyPr/>
          <a:lstStyle/>
          <a:p>
            <a:fld id="{92D12E12-A5FF-4A92-BB8B-4E7579B2C9CF}" type="datetime1">
              <a:rPr lang="en-US" smtClean="0"/>
              <a:t>4/30/26</a:t>
            </a:fld>
            <a:endParaRPr lang="en-US" dirty="0"/>
          </a:p>
        </p:txBody>
      </p:sp>
      <p:sp>
        <p:nvSpPr>
          <p:cNvPr id="3" name="Footer Placeholder">
            <a:extLst>
              <a:ext uri="{FF2B5EF4-FFF2-40B4-BE49-F238E27FC236}">
                <a16:creationId xmlns:a16="http://schemas.microsoft.com/office/drawing/2014/main" id="{D820AF22-0BC8-4D54-AFFC-11C9299ACFC0}"/>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4" name="Slide Number Placeholder">
            <a:extLst>
              <a:ext uri="{FF2B5EF4-FFF2-40B4-BE49-F238E27FC236}">
                <a16:creationId xmlns:a16="http://schemas.microsoft.com/office/drawing/2014/main" id="{7F8E785F-27DE-459F-AC73-FAA76F4C475F}"/>
              </a:ext>
            </a:extLst>
          </p:cNvPr>
          <p:cNvSpPr>
            <a:spLocks noGrp="1"/>
          </p:cNvSpPr>
          <p:nvPr>
            <p:ph type="sldNum" sz="quarter" idx="12"/>
          </p:nvPr>
        </p:nvSpPr>
        <p:spPr bwMode="gray"/>
        <p:txBody>
          <a:bodyPr/>
          <a:lstStyle/>
          <a:p>
            <a:fld id="{03805D93-7D4B-4CBC-BABC-3A8AC08CB7F4}" type="slidenum">
              <a:rPr lang="en-US" smtClean="0"/>
              <a:t>‹#›</a:t>
            </a:fld>
            <a:endParaRPr lang="en-US" dirty="0"/>
          </a:p>
        </p:txBody>
      </p:sp>
    </p:spTree>
    <p:extLst>
      <p:ext uri="{BB962C8B-B14F-4D97-AF65-F5344CB8AC3E}">
        <p14:creationId xmlns:p14="http://schemas.microsoft.com/office/powerpoint/2010/main" val="3355875733"/>
      </p:ext>
    </p:extLst>
  </p:cSld>
  <p:clrMapOvr>
    <a:masterClrMapping/>
  </p:clrMapOvr>
  <p:extLst>
    <p:ext uri="{DCECCB84-F9BA-43D5-87BE-67443E8EF086}">
      <p15:sldGuideLst xmlns:p15="http://schemas.microsoft.com/office/powerpoint/2012/main">
        <p15:guide id="1" orient="horz" pos="3776">
          <p15:clr>
            <a:srgbClr val="5ACBF0"/>
          </p15:clr>
        </p15:guide>
        <p15:guide id="4" orient="horz" pos="344">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    ___    ">
    <p:bg bwMode="gray">
      <p:bgPr>
        <a:solidFill>
          <a:srgbClr val="7030A0"/>
        </a:solidFill>
        <a:effectLst/>
      </p:bgPr>
    </p:bg>
    <p:spTree>
      <p:nvGrpSpPr>
        <p:cNvPr id="1" name=""/>
        <p:cNvGrpSpPr/>
        <p:nvPr/>
      </p:nvGrpSpPr>
      <p:grpSpPr>
        <a:xfrm>
          <a:off x="0" y="0"/>
          <a:ext cx="0" cy="0"/>
          <a:chOff x="0" y="0"/>
          <a:chExt cx="0" cy="0"/>
        </a:xfrm>
      </p:grpSpPr>
      <p:sp>
        <p:nvSpPr>
          <p:cNvPr id="12" name="TextBox 1">
            <a:extLst>
              <a:ext uri="{FF2B5EF4-FFF2-40B4-BE49-F238E27FC236}">
                <a16:creationId xmlns:a16="http://schemas.microsoft.com/office/drawing/2014/main" id="{32CFB013-0FEF-48E9-80F2-E18D541C5EDC}"/>
              </a:ext>
            </a:extLst>
          </p:cNvPr>
          <p:cNvSpPr txBox="1"/>
          <p:nvPr userDrawn="1"/>
        </p:nvSpPr>
        <p:spPr bwMode="gray">
          <a:xfrm>
            <a:off x="742998" y="1351508"/>
            <a:ext cx="9891327" cy="4154984"/>
          </a:xfrm>
          <a:prstGeom prst="rect">
            <a:avLst/>
          </a:prstGeom>
          <a:noFill/>
        </p:spPr>
        <p:txBody>
          <a:bodyPr wrap="square" lIns="0" tIns="0" rIns="0" bIns="0" rtlCol="0">
            <a:spAutoFit/>
          </a:bodyPr>
          <a:lstStyle/>
          <a:p>
            <a:pPr>
              <a:lnSpc>
                <a:spcPct val="90000"/>
              </a:lnSpc>
              <a:spcBef>
                <a:spcPts val="0"/>
              </a:spcBef>
            </a:pPr>
            <a:r>
              <a:rPr lang="en-US" sz="15000" b="1" dirty="0">
                <a:solidFill>
                  <a:schemeClr val="bg1"/>
                </a:solidFill>
              </a:rPr>
              <a:t>Quotes/</a:t>
            </a:r>
            <a:br>
              <a:rPr lang="en-US" sz="15000" b="1" dirty="0">
                <a:solidFill>
                  <a:schemeClr val="bg1"/>
                </a:solidFill>
              </a:rPr>
            </a:br>
            <a:r>
              <a:rPr lang="en-US" sz="15000" b="1" dirty="0">
                <a:solidFill>
                  <a:schemeClr val="bg1"/>
                </a:solidFill>
              </a:rPr>
              <a:t>facts</a:t>
            </a:r>
          </a:p>
        </p:txBody>
      </p:sp>
      <p:cxnSp>
        <p:nvCxnSpPr>
          <p:cNvPr id="4" name="Arrow">
            <a:extLst>
              <a:ext uri="{FF2B5EF4-FFF2-40B4-BE49-F238E27FC236}">
                <a16:creationId xmlns:a16="http://schemas.microsoft.com/office/drawing/2014/main" id="{072CDE07-2C86-4CA9-AA97-FE831103A7B5}"/>
              </a:ext>
              <a:ext uri="{C183D7F6-B498-43B3-948B-1728B52AA6E4}">
                <adec:decorative xmlns:adec="http://schemas.microsoft.com/office/drawing/2017/decorative" val="1"/>
              </a:ext>
            </a:extLst>
          </p:cNvPr>
          <p:cNvCxnSpPr>
            <a:cxnSpLocks/>
          </p:cNvCxnSpPr>
          <p:nvPr userDrawn="1"/>
        </p:nvCxnSpPr>
        <p:spPr bwMode="gray">
          <a:xfrm>
            <a:off x="9497148" y="3429000"/>
            <a:ext cx="1951854" cy="0"/>
          </a:xfrm>
          <a:prstGeom prst="line">
            <a:avLst/>
          </a:prstGeom>
          <a:ln w="3175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134856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Warm White Background">
            <a:extLst>
              <a:ext uri="{FF2B5EF4-FFF2-40B4-BE49-F238E27FC236}">
                <a16:creationId xmlns:a16="http://schemas.microsoft.com/office/drawing/2014/main" id="{EE1EB717-079D-4382-BC6B-05400E354E1D}"/>
              </a:ext>
              <a:ext uri="{C183D7F6-B498-43B3-948B-1728B52AA6E4}">
                <adec:decorative xmlns:adec="http://schemas.microsoft.com/office/drawing/2017/decorative" val="1"/>
              </a:ext>
            </a:extLst>
          </p:cNvPr>
          <p:cNvSpPr/>
          <p:nvPr userDrawn="1"/>
        </p:nvSpPr>
        <p:spPr bwMode="gray">
          <a:xfrm>
            <a:off x="0" y="0"/>
            <a:ext cx="12192000" cy="599440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0"/>
              </a:spcBef>
              <a:spcAft>
                <a:spcPts val="0"/>
              </a:spcAft>
            </a:pPr>
            <a:endParaRPr lang="en-US" sz="1400" b="0" i="0" u="none" baseline="0" dirty="0">
              <a:solidFill>
                <a:srgbClr val="FFFFFF"/>
              </a:solidFill>
            </a:endParaRPr>
          </a:p>
        </p:txBody>
      </p:sp>
      <p:sp>
        <p:nvSpPr>
          <p:cNvPr id="2" name="Quotemark">
            <a:extLst>
              <a:ext uri="{FF2B5EF4-FFF2-40B4-BE49-F238E27FC236}">
                <a16:creationId xmlns:a16="http://schemas.microsoft.com/office/drawing/2014/main" id="{034DE437-E18F-4BCB-BE69-5295B9D49647}"/>
              </a:ext>
              <a:ext uri="{C183D7F6-B498-43B3-948B-1728B52AA6E4}">
                <adec:decorative xmlns:adec="http://schemas.microsoft.com/office/drawing/2017/decorative" val="1"/>
              </a:ext>
            </a:extLst>
          </p:cNvPr>
          <p:cNvSpPr/>
          <p:nvPr/>
        </p:nvSpPr>
        <p:spPr bwMode="gray">
          <a:xfrm>
            <a:off x="1678506" y="853939"/>
            <a:ext cx="1026858" cy="788148"/>
          </a:xfrm>
          <a:custGeom>
            <a:avLst/>
            <a:gdLst>
              <a:gd name="connsiteX0" fmla="*/ 160281 w 454634"/>
              <a:gd name="connsiteY0" fmla="*/ 0 h 348947"/>
              <a:gd name="connsiteX1" fmla="*/ 205697 w 454634"/>
              <a:gd name="connsiteY1" fmla="*/ 64813 h 348947"/>
              <a:gd name="connsiteX2" fmla="*/ 102281 w 454634"/>
              <a:gd name="connsiteY2" fmla="*/ 169364 h 348947"/>
              <a:gd name="connsiteX3" fmla="*/ 187531 w 454634"/>
              <a:gd name="connsiteY3" fmla="*/ 258021 h 348947"/>
              <a:gd name="connsiteX4" fmla="*/ 96604 w 454634"/>
              <a:gd name="connsiteY4" fmla="*/ 348947 h 348947"/>
              <a:gd name="connsiteX5" fmla="*/ 0 w 454634"/>
              <a:gd name="connsiteY5" fmla="*/ 237583 h 348947"/>
              <a:gd name="connsiteX6" fmla="*/ 160281 w 454634"/>
              <a:gd name="connsiteY6" fmla="*/ 0 h 348947"/>
              <a:gd name="connsiteX7" fmla="*/ 409219 w 454634"/>
              <a:gd name="connsiteY7" fmla="*/ 0 h 348947"/>
              <a:gd name="connsiteX8" fmla="*/ 454635 w 454634"/>
              <a:gd name="connsiteY8" fmla="*/ 64813 h 348947"/>
              <a:gd name="connsiteX9" fmla="*/ 351218 w 454634"/>
              <a:gd name="connsiteY9" fmla="*/ 169364 h 348947"/>
              <a:gd name="connsiteX10" fmla="*/ 436468 w 454634"/>
              <a:gd name="connsiteY10" fmla="*/ 258021 h 348947"/>
              <a:gd name="connsiteX11" fmla="*/ 345541 w 454634"/>
              <a:gd name="connsiteY11" fmla="*/ 348947 h 348947"/>
              <a:gd name="connsiteX12" fmla="*/ 248937 w 454634"/>
              <a:gd name="connsiteY12" fmla="*/ 237583 h 348947"/>
              <a:gd name="connsiteX13" fmla="*/ 409219 w 454634"/>
              <a:gd name="connsiteY13" fmla="*/ 0 h 348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4634" h="348947">
                <a:moveTo>
                  <a:pt x="160281" y="0"/>
                </a:moveTo>
                <a:lnTo>
                  <a:pt x="205697" y="64813"/>
                </a:lnTo>
                <a:cubicBezTo>
                  <a:pt x="153374" y="96604"/>
                  <a:pt x="115906" y="130761"/>
                  <a:pt x="102281" y="169364"/>
                </a:cubicBezTo>
                <a:cubicBezTo>
                  <a:pt x="151103" y="172771"/>
                  <a:pt x="187531" y="209198"/>
                  <a:pt x="187531" y="258021"/>
                </a:cubicBezTo>
                <a:cubicBezTo>
                  <a:pt x="187531" y="307978"/>
                  <a:pt x="148927" y="348947"/>
                  <a:pt x="96604" y="348947"/>
                </a:cubicBezTo>
                <a:cubicBezTo>
                  <a:pt x="42010" y="348947"/>
                  <a:pt x="0" y="304667"/>
                  <a:pt x="0" y="237583"/>
                </a:cubicBezTo>
                <a:cubicBezTo>
                  <a:pt x="0" y="134072"/>
                  <a:pt x="58000" y="50052"/>
                  <a:pt x="160281" y="0"/>
                </a:cubicBezTo>
                <a:close/>
                <a:moveTo>
                  <a:pt x="409219" y="0"/>
                </a:moveTo>
                <a:lnTo>
                  <a:pt x="454635" y="64813"/>
                </a:lnTo>
                <a:cubicBezTo>
                  <a:pt x="402406" y="96604"/>
                  <a:pt x="364843" y="130761"/>
                  <a:pt x="351218" y="169364"/>
                </a:cubicBezTo>
                <a:cubicBezTo>
                  <a:pt x="400041" y="172771"/>
                  <a:pt x="436468" y="209198"/>
                  <a:pt x="436468" y="258021"/>
                </a:cubicBezTo>
                <a:cubicBezTo>
                  <a:pt x="436468" y="307978"/>
                  <a:pt x="397865" y="348947"/>
                  <a:pt x="345541" y="348947"/>
                </a:cubicBezTo>
                <a:cubicBezTo>
                  <a:pt x="290947" y="348947"/>
                  <a:pt x="248937" y="304667"/>
                  <a:pt x="248937" y="237583"/>
                </a:cubicBezTo>
                <a:cubicBezTo>
                  <a:pt x="248937" y="134072"/>
                  <a:pt x="306938" y="50052"/>
                  <a:pt x="409219" y="0"/>
                </a:cubicBezTo>
                <a:close/>
              </a:path>
            </a:pathLst>
          </a:custGeom>
          <a:solidFill>
            <a:schemeClr val="tx2"/>
          </a:solidFill>
          <a:ln w="9335" cap="flat">
            <a:noFill/>
            <a:prstDash val="solid"/>
            <a:miter/>
          </a:ln>
        </p:spPr>
        <p:txBody>
          <a:bodyPr rtlCol="0" anchor="ctr"/>
          <a:lstStyle/>
          <a:p>
            <a:endParaRPr lang="en-US"/>
          </a:p>
        </p:txBody>
      </p:sp>
      <p:sp>
        <p:nvSpPr>
          <p:cNvPr id="6" name="Quote Placeholder">
            <a:extLst>
              <a:ext uri="{FF2B5EF4-FFF2-40B4-BE49-F238E27FC236}">
                <a16:creationId xmlns:a16="http://schemas.microsoft.com/office/drawing/2014/main" id="{268D9530-7244-4EEA-9E87-B99110498E7E}"/>
              </a:ext>
            </a:extLst>
          </p:cNvPr>
          <p:cNvSpPr>
            <a:spLocks noGrp="1"/>
          </p:cNvSpPr>
          <p:nvPr>
            <p:ph type="body" sz="quarter" idx="13" hasCustomPrompt="1"/>
          </p:nvPr>
        </p:nvSpPr>
        <p:spPr bwMode="gray">
          <a:xfrm>
            <a:off x="1678505" y="1993315"/>
            <a:ext cx="8846619" cy="2871369"/>
          </a:xfrm>
        </p:spPr>
        <p:txBody>
          <a:bodyPr>
            <a:normAutofit/>
          </a:bodyPr>
          <a:lstStyle>
            <a:lvl1pPr algn="l">
              <a:spcBef>
                <a:spcPts val="1200"/>
              </a:spcBef>
              <a:defRPr sz="3200" spc="0" baseline="0">
                <a:solidFill>
                  <a:schemeClr val="tx1"/>
                </a:solidFill>
                <a:latin typeface="+mj-lt"/>
              </a:defRPr>
            </a:lvl1pPr>
            <a:lvl2pPr>
              <a:defRPr sz="2600">
                <a:solidFill>
                  <a:schemeClr val="accent5"/>
                </a:solidFill>
              </a:defRPr>
            </a:lvl2pPr>
            <a:lvl3pPr>
              <a:defRPr sz="2600">
                <a:solidFill>
                  <a:schemeClr val="accent5"/>
                </a:solidFill>
              </a:defRPr>
            </a:lvl3pPr>
            <a:lvl4pPr>
              <a:defRPr sz="2600">
                <a:solidFill>
                  <a:schemeClr val="accent5"/>
                </a:solidFill>
              </a:defRPr>
            </a:lvl4pPr>
            <a:lvl5pPr>
              <a:defRPr sz="2600">
                <a:solidFill>
                  <a:schemeClr val="accent5"/>
                </a:solidFill>
              </a:defRPr>
            </a:lvl5pPr>
          </a:lstStyle>
          <a:p>
            <a:pPr lvl="0"/>
            <a:r>
              <a:rPr lang="en-US" dirty="0"/>
              <a:t>“Use this textbox to include quotes without an attribution photo. Georgia Pro 32pt, sentence case. Don’t modify size or placement of textbox.”</a:t>
            </a:r>
          </a:p>
        </p:txBody>
      </p:sp>
      <p:sp>
        <p:nvSpPr>
          <p:cNvPr id="10" name="Name Placeholder">
            <a:extLst>
              <a:ext uri="{FF2B5EF4-FFF2-40B4-BE49-F238E27FC236}">
                <a16:creationId xmlns:a16="http://schemas.microsoft.com/office/drawing/2014/main" id="{534C88A3-66AA-4865-9DC5-9F2DF606433E}"/>
              </a:ext>
            </a:extLst>
          </p:cNvPr>
          <p:cNvSpPr>
            <a:spLocks noGrp="1"/>
          </p:cNvSpPr>
          <p:nvPr>
            <p:ph type="body" sz="quarter" idx="14" hasCustomPrompt="1"/>
          </p:nvPr>
        </p:nvSpPr>
        <p:spPr bwMode="gray">
          <a:xfrm>
            <a:off x="5713686" y="5207977"/>
            <a:ext cx="4800600" cy="215444"/>
          </a:xfrm>
        </p:spPr>
        <p:txBody>
          <a:bodyPr wrap="square" anchor="b">
            <a:spAutoFit/>
          </a:bodyPr>
          <a:lstStyle>
            <a:lvl1pPr algn="r">
              <a:defRPr sz="1400" b="1">
                <a:solidFill>
                  <a:schemeClr val="tx1"/>
                </a:solidFill>
              </a:defRPr>
            </a:lvl1pPr>
            <a:lvl2pPr algn="ctr">
              <a:defRPr sz="1400" b="1">
                <a:solidFill>
                  <a:schemeClr val="accent5"/>
                </a:solidFill>
              </a:defRPr>
            </a:lvl2pPr>
            <a:lvl3pPr algn="ctr">
              <a:defRPr sz="1400" b="1">
                <a:solidFill>
                  <a:schemeClr val="accent5"/>
                </a:solidFill>
              </a:defRPr>
            </a:lvl3pPr>
            <a:lvl4pPr algn="ctr">
              <a:defRPr sz="1400" b="1">
                <a:solidFill>
                  <a:schemeClr val="accent5"/>
                </a:solidFill>
              </a:defRPr>
            </a:lvl4pPr>
            <a:lvl5pPr algn="ctr">
              <a:defRPr sz="1400" b="1">
                <a:solidFill>
                  <a:schemeClr val="accent5"/>
                </a:solidFill>
              </a:defRPr>
            </a:lvl5pPr>
          </a:lstStyle>
          <a:p>
            <a:pPr lvl="0"/>
            <a:r>
              <a:rPr lang="en-US" dirty="0"/>
              <a:t>Attribution name, Arial 14pt</a:t>
            </a:r>
          </a:p>
        </p:txBody>
      </p:sp>
      <p:sp>
        <p:nvSpPr>
          <p:cNvPr id="15" name="Title Placeholder">
            <a:extLst>
              <a:ext uri="{FF2B5EF4-FFF2-40B4-BE49-F238E27FC236}">
                <a16:creationId xmlns:a16="http://schemas.microsoft.com/office/drawing/2014/main" id="{539E5E69-25FD-4D9F-BEEC-39E50CAC01B9}"/>
              </a:ext>
            </a:extLst>
          </p:cNvPr>
          <p:cNvSpPr>
            <a:spLocks noGrp="1"/>
          </p:cNvSpPr>
          <p:nvPr>
            <p:ph type="body" sz="quarter" idx="15" hasCustomPrompt="1"/>
          </p:nvPr>
        </p:nvSpPr>
        <p:spPr bwMode="gray">
          <a:xfrm>
            <a:off x="5713686" y="5449865"/>
            <a:ext cx="4800600" cy="184666"/>
          </a:xfrm>
        </p:spPr>
        <p:txBody>
          <a:bodyPr wrap="square" anchor="t">
            <a:spAutoFit/>
          </a:bodyPr>
          <a:lstStyle>
            <a:lvl1pPr algn="r">
              <a:defRPr sz="1200" b="0">
                <a:solidFill>
                  <a:schemeClr val="tx1"/>
                </a:solidFill>
              </a:defRPr>
            </a:lvl1pPr>
            <a:lvl2pPr algn="ctr">
              <a:defRPr sz="1400" b="1">
                <a:solidFill>
                  <a:schemeClr val="accent5"/>
                </a:solidFill>
              </a:defRPr>
            </a:lvl2pPr>
            <a:lvl3pPr algn="ctr">
              <a:defRPr sz="1400" b="1">
                <a:solidFill>
                  <a:schemeClr val="accent5"/>
                </a:solidFill>
              </a:defRPr>
            </a:lvl3pPr>
            <a:lvl4pPr algn="ctr">
              <a:defRPr sz="1400" b="1">
                <a:solidFill>
                  <a:schemeClr val="accent5"/>
                </a:solidFill>
              </a:defRPr>
            </a:lvl4pPr>
            <a:lvl5pPr algn="ctr">
              <a:defRPr sz="1400" b="1">
                <a:solidFill>
                  <a:schemeClr val="accent5"/>
                </a:solidFill>
              </a:defRPr>
            </a:lvl5pPr>
          </a:lstStyle>
          <a:p>
            <a:pPr lvl="0"/>
            <a:r>
              <a:rPr lang="en-US" dirty="0"/>
              <a:t>Attribution title, Arial 12pt</a:t>
            </a:r>
          </a:p>
        </p:txBody>
      </p:sp>
      <p:sp>
        <p:nvSpPr>
          <p:cNvPr id="3" name="Date Placeholder">
            <a:extLst>
              <a:ext uri="{FF2B5EF4-FFF2-40B4-BE49-F238E27FC236}">
                <a16:creationId xmlns:a16="http://schemas.microsoft.com/office/drawing/2014/main" id="{A03ECA26-E932-4438-A611-CD2E9AA59D7D}"/>
              </a:ext>
            </a:extLst>
          </p:cNvPr>
          <p:cNvSpPr>
            <a:spLocks noGrp="1"/>
          </p:cNvSpPr>
          <p:nvPr>
            <p:ph type="dt" sz="half" idx="10"/>
          </p:nvPr>
        </p:nvSpPr>
        <p:spPr bwMode="gray"/>
        <p:txBody>
          <a:bodyPr/>
          <a:lstStyle/>
          <a:p>
            <a:fld id="{6B997ACD-FFD4-42B7-9BA4-F3C2403892BC}" type="datetime1">
              <a:rPr lang="en-US" smtClean="0"/>
              <a:t>4/30/26</a:t>
            </a:fld>
            <a:endParaRPr lang="en-US" dirty="0"/>
          </a:p>
        </p:txBody>
      </p:sp>
      <p:sp>
        <p:nvSpPr>
          <p:cNvPr id="4" name="Footer Placeholder">
            <a:extLst>
              <a:ext uri="{FF2B5EF4-FFF2-40B4-BE49-F238E27FC236}">
                <a16:creationId xmlns:a16="http://schemas.microsoft.com/office/drawing/2014/main" id="{F671BF93-B235-43C1-B6B1-F5BF550234D5}"/>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3AF1A2B5-5197-4E57-9D4D-CCCEAD7BAFB2}"/>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2335421038"/>
      </p:ext>
    </p:extLst>
  </p:cSld>
  <p:clrMapOvr>
    <a:masterClrMapping/>
  </p:clrMapOvr>
  <p:extLst>
    <p:ext uri="{DCECCB84-F9BA-43D5-87BE-67443E8EF086}">
      <p15:sldGuideLst xmlns:p15="http://schemas.microsoft.com/office/powerpoint/2012/main">
        <p15:guide id="1" orient="horz" pos="1251" userDrawn="1">
          <p15:clr>
            <a:srgbClr val="5ACBF0"/>
          </p15:clr>
        </p15:guide>
        <p15:guide id="2" pos="1053" userDrawn="1">
          <p15:clr>
            <a:srgbClr val="5ACBF0"/>
          </p15:clr>
        </p15:guide>
        <p15:guide id="3" pos="6630" userDrawn="1">
          <p15:clr>
            <a:srgbClr val="5ACBF0"/>
          </p15:clr>
        </p15:guide>
        <p15:guide id="4" orient="horz" pos="3071" userDrawn="1">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Quote with Photo">
    <p:spTree>
      <p:nvGrpSpPr>
        <p:cNvPr id="1" name=""/>
        <p:cNvGrpSpPr/>
        <p:nvPr/>
      </p:nvGrpSpPr>
      <p:grpSpPr>
        <a:xfrm>
          <a:off x="0" y="0"/>
          <a:ext cx="0" cy="0"/>
          <a:chOff x="0" y="0"/>
          <a:chExt cx="0" cy="0"/>
        </a:xfrm>
      </p:grpSpPr>
      <p:sp>
        <p:nvSpPr>
          <p:cNvPr id="7" name="Warm White Background">
            <a:extLst>
              <a:ext uri="{FF2B5EF4-FFF2-40B4-BE49-F238E27FC236}">
                <a16:creationId xmlns:a16="http://schemas.microsoft.com/office/drawing/2014/main" id="{EE1EB717-079D-4382-BC6B-05400E354E1D}"/>
              </a:ext>
              <a:ext uri="{C183D7F6-B498-43B3-948B-1728B52AA6E4}">
                <adec:decorative xmlns:adec="http://schemas.microsoft.com/office/drawing/2017/decorative" val="1"/>
              </a:ext>
            </a:extLst>
          </p:cNvPr>
          <p:cNvSpPr/>
          <p:nvPr userDrawn="1"/>
        </p:nvSpPr>
        <p:spPr bwMode="gray">
          <a:xfrm>
            <a:off x="0" y="0"/>
            <a:ext cx="12192000" cy="599440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0"/>
              </a:spcBef>
              <a:spcAft>
                <a:spcPts val="0"/>
              </a:spcAft>
            </a:pPr>
            <a:endParaRPr lang="en-US" sz="1400" b="0" i="0" u="none" baseline="0" dirty="0">
              <a:solidFill>
                <a:srgbClr val="FFFFFF"/>
              </a:solidFill>
            </a:endParaRPr>
          </a:p>
        </p:txBody>
      </p:sp>
      <p:sp>
        <p:nvSpPr>
          <p:cNvPr id="12" name="Quotemark">
            <a:extLst>
              <a:ext uri="{FF2B5EF4-FFF2-40B4-BE49-F238E27FC236}">
                <a16:creationId xmlns:a16="http://schemas.microsoft.com/office/drawing/2014/main" id="{D0DB7721-8B40-E9C3-9C0E-F32FEBBA4C5D}"/>
              </a:ext>
              <a:ext uri="{C183D7F6-B498-43B3-948B-1728B52AA6E4}">
                <adec:decorative xmlns:adec="http://schemas.microsoft.com/office/drawing/2017/decorative" val="1"/>
              </a:ext>
            </a:extLst>
          </p:cNvPr>
          <p:cNvSpPr/>
          <p:nvPr userDrawn="1"/>
        </p:nvSpPr>
        <p:spPr bwMode="gray">
          <a:xfrm>
            <a:off x="1678506" y="853939"/>
            <a:ext cx="1026858" cy="788148"/>
          </a:xfrm>
          <a:custGeom>
            <a:avLst/>
            <a:gdLst>
              <a:gd name="connsiteX0" fmla="*/ 160281 w 454634"/>
              <a:gd name="connsiteY0" fmla="*/ 0 h 348947"/>
              <a:gd name="connsiteX1" fmla="*/ 205697 w 454634"/>
              <a:gd name="connsiteY1" fmla="*/ 64813 h 348947"/>
              <a:gd name="connsiteX2" fmla="*/ 102281 w 454634"/>
              <a:gd name="connsiteY2" fmla="*/ 169364 h 348947"/>
              <a:gd name="connsiteX3" fmla="*/ 187531 w 454634"/>
              <a:gd name="connsiteY3" fmla="*/ 258021 h 348947"/>
              <a:gd name="connsiteX4" fmla="*/ 96604 w 454634"/>
              <a:gd name="connsiteY4" fmla="*/ 348947 h 348947"/>
              <a:gd name="connsiteX5" fmla="*/ 0 w 454634"/>
              <a:gd name="connsiteY5" fmla="*/ 237583 h 348947"/>
              <a:gd name="connsiteX6" fmla="*/ 160281 w 454634"/>
              <a:gd name="connsiteY6" fmla="*/ 0 h 348947"/>
              <a:gd name="connsiteX7" fmla="*/ 409219 w 454634"/>
              <a:gd name="connsiteY7" fmla="*/ 0 h 348947"/>
              <a:gd name="connsiteX8" fmla="*/ 454635 w 454634"/>
              <a:gd name="connsiteY8" fmla="*/ 64813 h 348947"/>
              <a:gd name="connsiteX9" fmla="*/ 351218 w 454634"/>
              <a:gd name="connsiteY9" fmla="*/ 169364 h 348947"/>
              <a:gd name="connsiteX10" fmla="*/ 436468 w 454634"/>
              <a:gd name="connsiteY10" fmla="*/ 258021 h 348947"/>
              <a:gd name="connsiteX11" fmla="*/ 345541 w 454634"/>
              <a:gd name="connsiteY11" fmla="*/ 348947 h 348947"/>
              <a:gd name="connsiteX12" fmla="*/ 248937 w 454634"/>
              <a:gd name="connsiteY12" fmla="*/ 237583 h 348947"/>
              <a:gd name="connsiteX13" fmla="*/ 409219 w 454634"/>
              <a:gd name="connsiteY13" fmla="*/ 0 h 348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4634" h="348947">
                <a:moveTo>
                  <a:pt x="160281" y="0"/>
                </a:moveTo>
                <a:lnTo>
                  <a:pt x="205697" y="64813"/>
                </a:lnTo>
                <a:cubicBezTo>
                  <a:pt x="153374" y="96604"/>
                  <a:pt x="115906" y="130761"/>
                  <a:pt x="102281" y="169364"/>
                </a:cubicBezTo>
                <a:cubicBezTo>
                  <a:pt x="151103" y="172771"/>
                  <a:pt x="187531" y="209198"/>
                  <a:pt x="187531" y="258021"/>
                </a:cubicBezTo>
                <a:cubicBezTo>
                  <a:pt x="187531" y="307978"/>
                  <a:pt x="148927" y="348947"/>
                  <a:pt x="96604" y="348947"/>
                </a:cubicBezTo>
                <a:cubicBezTo>
                  <a:pt x="42010" y="348947"/>
                  <a:pt x="0" y="304667"/>
                  <a:pt x="0" y="237583"/>
                </a:cubicBezTo>
                <a:cubicBezTo>
                  <a:pt x="0" y="134072"/>
                  <a:pt x="58000" y="50052"/>
                  <a:pt x="160281" y="0"/>
                </a:cubicBezTo>
                <a:close/>
                <a:moveTo>
                  <a:pt x="409219" y="0"/>
                </a:moveTo>
                <a:lnTo>
                  <a:pt x="454635" y="64813"/>
                </a:lnTo>
                <a:cubicBezTo>
                  <a:pt x="402406" y="96604"/>
                  <a:pt x="364843" y="130761"/>
                  <a:pt x="351218" y="169364"/>
                </a:cubicBezTo>
                <a:cubicBezTo>
                  <a:pt x="400041" y="172771"/>
                  <a:pt x="436468" y="209198"/>
                  <a:pt x="436468" y="258021"/>
                </a:cubicBezTo>
                <a:cubicBezTo>
                  <a:pt x="436468" y="307978"/>
                  <a:pt x="397865" y="348947"/>
                  <a:pt x="345541" y="348947"/>
                </a:cubicBezTo>
                <a:cubicBezTo>
                  <a:pt x="290947" y="348947"/>
                  <a:pt x="248937" y="304667"/>
                  <a:pt x="248937" y="237583"/>
                </a:cubicBezTo>
                <a:cubicBezTo>
                  <a:pt x="248937" y="134072"/>
                  <a:pt x="306938" y="50052"/>
                  <a:pt x="409219" y="0"/>
                </a:cubicBezTo>
                <a:close/>
              </a:path>
            </a:pathLst>
          </a:custGeom>
          <a:solidFill>
            <a:schemeClr val="tx2"/>
          </a:solidFill>
          <a:ln w="9335" cap="flat">
            <a:noFill/>
            <a:prstDash val="solid"/>
            <a:miter/>
          </a:ln>
        </p:spPr>
        <p:txBody>
          <a:bodyPr rtlCol="0" anchor="ctr"/>
          <a:lstStyle/>
          <a:p>
            <a:endParaRPr lang="en-US"/>
          </a:p>
        </p:txBody>
      </p:sp>
      <p:sp>
        <p:nvSpPr>
          <p:cNvPr id="6" name="Quote Placeholder">
            <a:extLst>
              <a:ext uri="{FF2B5EF4-FFF2-40B4-BE49-F238E27FC236}">
                <a16:creationId xmlns:a16="http://schemas.microsoft.com/office/drawing/2014/main" id="{268D9530-7244-4EEA-9E87-B99110498E7E}"/>
              </a:ext>
            </a:extLst>
          </p:cNvPr>
          <p:cNvSpPr>
            <a:spLocks noGrp="1"/>
          </p:cNvSpPr>
          <p:nvPr>
            <p:ph type="body" sz="quarter" idx="13" hasCustomPrompt="1"/>
          </p:nvPr>
        </p:nvSpPr>
        <p:spPr bwMode="gray">
          <a:xfrm>
            <a:off x="1678505" y="1993315"/>
            <a:ext cx="8851392" cy="2011126"/>
          </a:xfrm>
        </p:spPr>
        <p:txBody>
          <a:bodyPr>
            <a:normAutofit/>
          </a:bodyPr>
          <a:lstStyle>
            <a:lvl1pPr algn="l">
              <a:spcBef>
                <a:spcPts val="1200"/>
              </a:spcBef>
              <a:defRPr sz="3200" spc="0" baseline="0">
                <a:solidFill>
                  <a:schemeClr val="tx1"/>
                </a:solidFill>
                <a:latin typeface="+mj-lt"/>
              </a:defRPr>
            </a:lvl1pPr>
            <a:lvl2pPr>
              <a:defRPr sz="2600">
                <a:solidFill>
                  <a:schemeClr val="accent5"/>
                </a:solidFill>
              </a:defRPr>
            </a:lvl2pPr>
            <a:lvl3pPr>
              <a:defRPr sz="2600">
                <a:solidFill>
                  <a:schemeClr val="accent5"/>
                </a:solidFill>
              </a:defRPr>
            </a:lvl3pPr>
            <a:lvl4pPr>
              <a:defRPr sz="2600">
                <a:solidFill>
                  <a:schemeClr val="accent5"/>
                </a:solidFill>
              </a:defRPr>
            </a:lvl4pPr>
            <a:lvl5pPr>
              <a:defRPr sz="2600">
                <a:solidFill>
                  <a:schemeClr val="accent5"/>
                </a:solidFill>
              </a:defRPr>
            </a:lvl5pPr>
          </a:lstStyle>
          <a:p>
            <a:pPr lvl="0"/>
            <a:r>
              <a:rPr lang="en-US" dirty="0"/>
              <a:t>“Use this textbox to include quotes with an attribution photo. Georgia Pro 32pt, sentence case. Don’t modify size or placement of textbox.”</a:t>
            </a:r>
          </a:p>
        </p:txBody>
      </p:sp>
      <p:sp>
        <p:nvSpPr>
          <p:cNvPr id="13" name="Headshot Placeholder">
            <a:extLst>
              <a:ext uri="{FF2B5EF4-FFF2-40B4-BE49-F238E27FC236}">
                <a16:creationId xmlns:a16="http://schemas.microsoft.com/office/drawing/2014/main" id="{D951BDD7-02E7-4695-9F59-170E730D05B2}"/>
              </a:ext>
              <a:ext uri="{C183D7F6-B498-43B3-948B-1728B52AA6E4}">
                <adec:decorative xmlns:adec="http://schemas.microsoft.com/office/drawing/2017/decorative" val="1"/>
              </a:ext>
            </a:extLst>
          </p:cNvPr>
          <p:cNvSpPr>
            <a:spLocks noGrp="1" noChangeAspect="1"/>
          </p:cNvSpPr>
          <p:nvPr>
            <p:ph type="pic" sz="quarter" idx="16" hasCustomPrompt="1"/>
          </p:nvPr>
        </p:nvSpPr>
        <p:spPr bwMode="gray">
          <a:xfrm>
            <a:off x="3337823" y="4492053"/>
            <a:ext cx="1046830" cy="1046830"/>
          </a:xfrm>
          <a:prstGeom prst="ellipse">
            <a:avLst/>
          </a:prstGeom>
        </p:spPr>
        <p:txBody>
          <a:bodyPr>
            <a:normAutofit/>
          </a:bodyPr>
          <a:lstStyle>
            <a:lvl1pPr algn="ctr">
              <a:spcBef>
                <a:spcPts val="0"/>
              </a:spcBef>
              <a:defRPr sz="800">
                <a:solidFill>
                  <a:schemeClr val="tx1"/>
                </a:solidFill>
              </a:defRPr>
            </a:lvl1pPr>
          </a:lstStyle>
          <a:p>
            <a:r>
              <a:rPr lang="en-US" dirty="0"/>
              <a:t>Insert attribution</a:t>
            </a:r>
          </a:p>
        </p:txBody>
      </p:sp>
      <p:sp>
        <p:nvSpPr>
          <p:cNvPr id="10" name="Name Placeholder">
            <a:extLst>
              <a:ext uri="{FF2B5EF4-FFF2-40B4-BE49-F238E27FC236}">
                <a16:creationId xmlns:a16="http://schemas.microsoft.com/office/drawing/2014/main" id="{534C88A3-66AA-4865-9DC5-9F2DF606433E}"/>
              </a:ext>
            </a:extLst>
          </p:cNvPr>
          <p:cNvSpPr>
            <a:spLocks noGrp="1"/>
          </p:cNvSpPr>
          <p:nvPr>
            <p:ph type="body" sz="quarter" idx="14" hasCustomPrompt="1"/>
          </p:nvPr>
        </p:nvSpPr>
        <p:spPr bwMode="gray">
          <a:xfrm>
            <a:off x="4673162" y="4786149"/>
            <a:ext cx="3657600" cy="215444"/>
          </a:xfrm>
        </p:spPr>
        <p:txBody>
          <a:bodyPr wrap="square" anchor="b">
            <a:spAutoFit/>
          </a:bodyPr>
          <a:lstStyle>
            <a:lvl1pPr algn="l">
              <a:defRPr sz="1400" b="1">
                <a:solidFill>
                  <a:schemeClr val="tx1"/>
                </a:solidFill>
              </a:defRPr>
            </a:lvl1pPr>
            <a:lvl2pPr algn="ctr">
              <a:defRPr sz="1400" b="1">
                <a:solidFill>
                  <a:schemeClr val="accent5"/>
                </a:solidFill>
              </a:defRPr>
            </a:lvl2pPr>
            <a:lvl3pPr algn="ctr">
              <a:defRPr sz="1400" b="1">
                <a:solidFill>
                  <a:schemeClr val="accent5"/>
                </a:solidFill>
              </a:defRPr>
            </a:lvl3pPr>
            <a:lvl4pPr algn="ctr">
              <a:defRPr sz="1400" b="1">
                <a:solidFill>
                  <a:schemeClr val="accent5"/>
                </a:solidFill>
              </a:defRPr>
            </a:lvl4pPr>
            <a:lvl5pPr algn="ctr">
              <a:defRPr sz="1400" b="1">
                <a:solidFill>
                  <a:schemeClr val="accent5"/>
                </a:solidFill>
              </a:defRPr>
            </a:lvl5pPr>
          </a:lstStyle>
          <a:p>
            <a:pPr lvl="0"/>
            <a:r>
              <a:rPr lang="en-US" dirty="0"/>
              <a:t>Attribution name, Arial 14pt</a:t>
            </a:r>
          </a:p>
        </p:txBody>
      </p:sp>
      <p:sp>
        <p:nvSpPr>
          <p:cNvPr id="15" name="Title Placeholder">
            <a:extLst>
              <a:ext uri="{FF2B5EF4-FFF2-40B4-BE49-F238E27FC236}">
                <a16:creationId xmlns:a16="http://schemas.microsoft.com/office/drawing/2014/main" id="{539E5E69-25FD-4D9F-BEEC-39E50CAC01B9}"/>
              </a:ext>
            </a:extLst>
          </p:cNvPr>
          <p:cNvSpPr>
            <a:spLocks noGrp="1"/>
          </p:cNvSpPr>
          <p:nvPr>
            <p:ph type="body" sz="quarter" idx="15" hasCustomPrompt="1"/>
          </p:nvPr>
        </p:nvSpPr>
        <p:spPr bwMode="gray">
          <a:xfrm>
            <a:off x="4673162" y="5028037"/>
            <a:ext cx="3657600" cy="184666"/>
          </a:xfrm>
        </p:spPr>
        <p:txBody>
          <a:bodyPr wrap="square" anchor="t">
            <a:spAutoFit/>
          </a:bodyPr>
          <a:lstStyle>
            <a:lvl1pPr algn="l">
              <a:defRPr sz="1200" b="0">
                <a:solidFill>
                  <a:schemeClr val="tx1"/>
                </a:solidFill>
              </a:defRPr>
            </a:lvl1pPr>
            <a:lvl2pPr algn="ctr">
              <a:defRPr sz="1400" b="1">
                <a:solidFill>
                  <a:schemeClr val="accent5"/>
                </a:solidFill>
              </a:defRPr>
            </a:lvl2pPr>
            <a:lvl3pPr algn="ctr">
              <a:defRPr sz="1400" b="1">
                <a:solidFill>
                  <a:schemeClr val="accent5"/>
                </a:solidFill>
              </a:defRPr>
            </a:lvl3pPr>
            <a:lvl4pPr algn="ctr">
              <a:defRPr sz="1400" b="1">
                <a:solidFill>
                  <a:schemeClr val="accent5"/>
                </a:solidFill>
              </a:defRPr>
            </a:lvl4pPr>
            <a:lvl5pPr algn="ctr">
              <a:defRPr sz="1400" b="1">
                <a:solidFill>
                  <a:schemeClr val="accent5"/>
                </a:solidFill>
              </a:defRPr>
            </a:lvl5pPr>
          </a:lstStyle>
          <a:p>
            <a:pPr lvl="0"/>
            <a:r>
              <a:rPr lang="en-US" dirty="0"/>
              <a:t>Attribution title, Arial 12pt</a:t>
            </a:r>
          </a:p>
        </p:txBody>
      </p:sp>
      <p:sp>
        <p:nvSpPr>
          <p:cNvPr id="3" name="Date Placeholder">
            <a:extLst>
              <a:ext uri="{FF2B5EF4-FFF2-40B4-BE49-F238E27FC236}">
                <a16:creationId xmlns:a16="http://schemas.microsoft.com/office/drawing/2014/main" id="{A03ECA26-E932-4438-A611-CD2E9AA59D7D}"/>
              </a:ext>
            </a:extLst>
          </p:cNvPr>
          <p:cNvSpPr>
            <a:spLocks noGrp="1"/>
          </p:cNvSpPr>
          <p:nvPr>
            <p:ph type="dt" sz="half" idx="10"/>
          </p:nvPr>
        </p:nvSpPr>
        <p:spPr bwMode="gray"/>
        <p:txBody>
          <a:bodyPr/>
          <a:lstStyle/>
          <a:p>
            <a:fld id="{852BD6EE-B5F9-44F3-A830-8ED994B9F4E4}" type="datetime1">
              <a:rPr lang="en-US" smtClean="0"/>
              <a:t>4/30/26</a:t>
            </a:fld>
            <a:endParaRPr lang="en-US" dirty="0"/>
          </a:p>
        </p:txBody>
      </p:sp>
      <p:sp>
        <p:nvSpPr>
          <p:cNvPr id="4" name="Footer Placeholder">
            <a:extLst>
              <a:ext uri="{FF2B5EF4-FFF2-40B4-BE49-F238E27FC236}">
                <a16:creationId xmlns:a16="http://schemas.microsoft.com/office/drawing/2014/main" id="{F671BF93-B235-43C1-B6B1-F5BF550234D5}"/>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3AF1A2B5-5197-4E57-9D4D-CCCEAD7BAFB2}"/>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3320868232"/>
      </p:ext>
    </p:extLst>
  </p:cSld>
  <p:clrMapOvr>
    <a:masterClrMapping/>
  </p:clrMapOvr>
  <p:extLst>
    <p:ext uri="{DCECCB84-F9BA-43D5-87BE-67443E8EF086}">
      <p15:sldGuideLst xmlns:p15="http://schemas.microsoft.com/office/powerpoint/2012/main">
        <p15:guide id="1" pos="1053" userDrawn="1">
          <p15:clr>
            <a:srgbClr val="5ACBF0"/>
          </p15:clr>
        </p15:guide>
        <p15:guide id="2" pos="6632" userDrawn="1">
          <p15:clr>
            <a:srgbClr val="5ACBF0"/>
          </p15:clr>
        </p15:guide>
        <p15:guide id="3" orient="horz" pos="1248" userDrawn="1">
          <p15:clr>
            <a:srgbClr val="5ACBF0"/>
          </p15:clr>
        </p15:guide>
        <p15:guide id="4" orient="horz" pos="2522" userDrawn="1">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ig Fact">
    <p:spTree>
      <p:nvGrpSpPr>
        <p:cNvPr id="1" name=""/>
        <p:cNvGrpSpPr/>
        <p:nvPr/>
      </p:nvGrpSpPr>
      <p:grpSpPr>
        <a:xfrm>
          <a:off x="0" y="0"/>
          <a:ext cx="0" cy="0"/>
          <a:chOff x="0" y="0"/>
          <a:chExt cx="0" cy="0"/>
        </a:xfrm>
      </p:grpSpPr>
      <p:sp>
        <p:nvSpPr>
          <p:cNvPr id="2" name="Warm White Background">
            <a:extLst>
              <a:ext uri="{FF2B5EF4-FFF2-40B4-BE49-F238E27FC236}">
                <a16:creationId xmlns:a16="http://schemas.microsoft.com/office/drawing/2014/main" id="{2DF8CC85-6C7A-A79C-ACE2-18D828718F4E}"/>
              </a:ext>
              <a:ext uri="{C183D7F6-B498-43B3-948B-1728B52AA6E4}">
                <adec:decorative xmlns:adec="http://schemas.microsoft.com/office/drawing/2017/decorative" val="1"/>
              </a:ext>
            </a:extLst>
          </p:cNvPr>
          <p:cNvSpPr/>
          <p:nvPr userDrawn="1"/>
        </p:nvSpPr>
        <p:spPr bwMode="gray">
          <a:xfrm>
            <a:off x="0" y="0"/>
            <a:ext cx="12192000" cy="599440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0" name="Background Circle">
            <a:extLst>
              <a:ext uri="{FF2B5EF4-FFF2-40B4-BE49-F238E27FC236}">
                <a16:creationId xmlns:a16="http://schemas.microsoft.com/office/drawing/2014/main" id="{F69A69E7-DA74-BB81-476B-11D1DF37A703}"/>
              </a:ext>
              <a:ext uri="{C183D7F6-B498-43B3-948B-1728B52AA6E4}">
                <adec:decorative xmlns:adec="http://schemas.microsoft.com/office/drawing/2017/decorative" val="1"/>
              </a:ext>
            </a:extLst>
          </p:cNvPr>
          <p:cNvSpPr/>
          <p:nvPr userDrawn="1"/>
        </p:nvSpPr>
        <p:spPr bwMode="gray">
          <a:xfrm>
            <a:off x="3734326" y="699989"/>
            <a:ext cx="4723349" cy="4723349"/>
          </a:xfrm>
          <a:prstGeom prst="ellipse">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6" name="Fact Placeholder">
            <a:extLst>
              <a:ext uri="{FF2B5EF4-FFF2-40B4-BE49-F238E27FC236}">
                <a16:creationId xmlns:a16="http://schemas.microsoft.com/office/drawing/2014/main" id="{9660E6D3-AAAB-4BAD-BA41-1B807EC96B8A}"/>
              </a:ext>
            </a:extLst>
          </p:cNvPr>
          <p:cNvSpPr>
            <a:spLocks noGrp="1"/>
          </p:cNvSpPr>
          <p:nvPr>
            <p:ph type="body" sz="quarter" idx="13" hasCustomPrompt="1"/>
          </p:nvPr>
        </p:nvSpPr>
        <p:spPr bwMode="gray">
          <a:xfrm>
            <a:off x="4038600" y="2446003"/>
            <a:ext cx="4114800" cy="1231106"/>
          </a:xfrm>
        </p:spPr>
        <p:txBody>
          <a:bodyPr wrap="square" anchor="b">
            <a:spAutoFit/>
          </a:bodyPr>
          <a:lstStyle>
            <a:lvl1pPr algn="ctr">
              <a:spcBef>
                <a:spcPts val="0"/>
              </a:spcBef>
              <a:defRPr sz="8000" b="1" spc="-70" baseline="0">
                <a:solidFill>
                  <a:schemeClr val="tx1"/>
                </a:solidFill>
                <a:latin typeface="+mj-lt"/>
              </a:defRPr>
            </a:lvl1pPr>
          </a:lstStyle>
          <a:p>
            <a:pPr lvl="0"/>
            <a:r>
              <a:rPr lang="en-US" dirty="0"/>
              <a:t>###%</a:t>
            </a:r>
          </a:p>
        </p:txBody>
      </p:sp>
      <p:sp>
        <p:nvSpPr>
          <p:cNvPr id="9" name="Content Placeholder">
            <a:extLst>
              <a:ext uri="{FF2B5EF4-FFF2-40B4-BE49-F238E27FC236}">
                <a16:creationId xmlns:a16="http://schemas.microsoft.com/office/drawing/2014/main" id="{9268A523-92CF-4538-8D9C-5EBFB8A5B5C9}"/>
              </a:ext>
            </a:extLst>
          </p:cNvPr>
          <p:cNvSpPr>
            <a:spLocks noGrp="1"/>
          </p:cNvSpPr>
          <p:nvPr>
            <p:ph type="body" sz="quarter" idx="14" hasCustomPrompt="1"/>
          </p:nvPr>
        </p:nvSpPr>
        <p:spPr bwMode="gray">
          <a:xfrm>
            <a:off x="4038600" y="3708424"/>
            <a:ext cx="4114800" cy="230832"/>
          </a:xfrm>
        </p:spPr>
        <p:txBody>
          <a:bodyPr>
            <a:spAutoFit/>
          </a:bodyPr>
          <a:lstStyle>
            <a:lvl1pPr algn="ctr">
              <a:defRPr sz="1500">
                <a:solidFill>
                  <a:schemeClr val="tx1"/>
                </a:solidFill>
              </a:defRPr>
            </a:lvl1pPr>
          </a:lstStyle>
          <a:p>
            <a:pPr lvl="0"/>
            <a:r>
              <a:rPr lang="en-US" dirty="0"/>
              <a:t>Context about fact</a:t>
            </a:r>
          </a:p>
        </p:txBody>
      </p:sp>
      <p:sp>
        <p:nvSpPr>
          <p:cNvPr id="3" name="Date Placeholder">
            <a:extLst>
              <a:ext uri="{FF2B5EF4-FFF2-40B4-BE49-F238E27FC236}">
                <a16:creationId xmlns:a16="http://schemas.microsoft.com/office/drawing/2014/main" id="{A03ECA26-E932-4438-A611-CD2E9AA59D7D}"/>
              </a:ext>
            </a:extLst>
          </p:cNvPr>
          <p:cNvSpPr>
            <a:spLocks noGrp="1"/>
          </p:cNvSpPr>
          <p:nvPr>
            <p:ph type="dt" sz="half" idx="10"/>
          </p:nvPr>
        </p:nvSpPr>
        <p:spPr bwMode="gray"/>
        <p:txBody>
          <a:bodyPr/>
          <a:lstStyle/>
          <a:p>
            <a:fld id="{8581FF1E-FD87-4EB7-8B9F-158DD263B629}" type="datetime1">
              <a:rPr lang="en-US" smtClean="0"/>
              <a:t>4/30/26</a:t>
            </a:fld>
            <a:endParaRPr lang="en-US" dirty="0"/>
          </a:p>
        </p:txBody>
      </p:sp>
      <p:sp>
        <p:nvSpPr>
          <p:cNvPr id="4" name="Footer Placeholder">
            <a:extLst>
              <a:ext uri="{FF2B5EF4-FFF2-40B4-BE49-F238E27FC236}">
                <a16:creationId xmlns:a16="http://schemas.microsoft.com/office/drawing/2014/main" id="{F671BF93-B235-43C1-B6B1-F5BF550234D5}"/>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3AF1A2B5-5197-4E57-9D4D-CCCEAD7BAFB2}"/>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4214562763"/>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344" userDrawn="1">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ig Fact - Sky Blue">
    <p:spTree>
      <p:nvGrpSpPr>
        <p:cNvPr id="1" name=""/>
        <p:cNvGrpSpPr/>
        <p:nvPr/>
      </p:nvGrpSpPr>
      <p:grpSpPr>
        <a:xfrm>
          <a:off x="0" y="0"/>
          <a:ext cx="0" cy="0"/>
          <a:chOff x="0" y="0"/>
          <a:chExt cx="0" cy="0"/>
        </a:xfrm>
      </p:grpSpPr>
      <p:sp>
        <p:nvSpPr>
          <p:cNvPr id="2" name="Warm White Background">
            <a:extLst>
              <a:ext uri="{FF2B5EF4-FFF2-40B4-BE49-F238E27FC236}">
                <a16:creationId xmlns:a16="http://schemas.microsoft.com/office/drawing/2014/main" id="{2DF8CC85-6C7A-A79C-ACE2-18D828718F4E}"/>
              </a:ext>
              <a:ext uri="{C183D7F6-B498-43B3-948B-1728B52AA6E4}">
                <adec:decorative xmlns:adec="http://schemas.microsoft.com/office/drawing/2017/decorative" val="1"/>
              </a:ext>
            </a:extLst>
          </p:cNvPr>
          <p:cNvSpPr/>
          <p:nvPr userDrawn="1"/>
        </p:nvSpPr>
        <p:spPr bwMode="gray">
          <a:xfrm>
            <a:off x="0" y="0"/>
            <a:ext cx="12192000" cy="599440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0" name="Background Circle">
            <a:extLst>
              <a:ext uri="{FF2B5EF4-FFF2-40B4-BE49-F238E27FC236}">
                <a16:creationId xmlns:a16="http://schemas.microsoft.com/office/drawing/2014/main" id="{F69A69E7-DA74-BB81-476B-11D1DF37A703}"/>
              </a:ext>
              <a:ext uri="{C183D7F6-B498-43B3-948B-1728B52AA6E4}">
                <adec:decorative xmlns:adec="http://schemas.microsoft.com/office/drawing/2017/decorative" val="1"/>
              </a:ext>
            </a:extLst>
          </p:cNvPr>
          <p:cNvSpPr/>
          <p:nvPr userDrawn="1"/>
        </p:nvSpPr>
        <p:spPr bwMode="gray">
          <a:xfrm>
            <a:off x="3734326" y="699989"/>
            <a:ext cx="4723349" cy="4723349"/>
          </a:xfrm>
          <a:prstGeom prst="ellipse">
            <a:avLst/>
          </a:prstGeom>
          <a:solidFill>
            <a:schemeClr val="accent5"/>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6" name="Fact Placeholder">
            <a:extLst>
              <a:ext uri="{FF2B5EF4-FFF2-40B4-BE49-F238E27FC236}">
                <a16:creationId xmlns:a16="http://schemas.microsoft.com/office/drawing/2014/main" id="{9660E6D3-AAAB-4BAD-BA41-1B807EC96B8A}"/>
              </a:ext>
            </a:extLst>
          </p:cNvPr>
          <p:cNvSpPr>
            <a:spLocks noGrp="1"/>
          </p:cNvSpPr>
          <p:nvPr>
            <p:ph type="body" sz="quarter" idx="13" hasCustomPrompt="1"/>
          </p:nvPr>
        </p:nvSpPr>
        <p:spPr bwMode="gray">
          <a:xfrm>
            <a:off x="4038600" y="2446003"/>
            <a:ext cx="4114800" cy="1231106"/>
          </a:xfrm>
        </p:spPr>
        <p:txBody>
          <a:bodyPr wrap="square" anchor="b">
            <a:spAutoFit/>
          </a:bodyPr>
          <a:lstStyle>
            <a:lvl1pPr algn="ctr">
              <a:spcBef>
                <a:spcPts val="0"/>
              </a:spcBef>
              <a:defRPr sz="8000" b="1" spc="-70" baseline="0">
                <a:solidFill>
                  <a:schemeClr val="tx1"/>
                </a:solidFill>
                <a:latin typeface="+mj-lt"/>
              </a:defRPr>
            </a:lvl1pPr>
          </a:lstStyle>
          <a:p>
            <a:pPr lvl="0"/>
            <a:r>
              <a:rPr lang="en-US" dirty="0"/>
              <a:t>###%</a:t>
            </a:r>
          </a:p>
        </p:txBody>
      </p:sp>
      <p:sp>
        <p:nvSpPr>
          <p:cNvPr id="9" name="Content Placeholder">
            <a:extLst>
              <a:ext uri="{FF2B5EF4-FFF2-40B4-BE49-F238E27FC236}">
                <a16:creationId xmlns:a16="http://schemas.microsoft.com/office/drawing/2014/main" id="{9268A523-92CF-4538-8D9C-5EBFB8A5B5C9}"/>
              </a:ext>
            </a:extLst>
          </p:cNvPr>
          <p:cNvSpPr>
            <a:spLocks noGrp="1"/>
          </p:cNvSpPr>
          <p:nvPr>
            <p:ph type="body" sz="quarter" idx="14" hasCustomPrompt="1"/>
          </p:nvPr>
        </p:nvSpPr>
        <p:spPr bwMode="gray">
          <a:xfrm>
            <a:off x="4038600" y="3708424"/>
            <a:ext cx="4114800" cy="230832"/>
          </a:xfrm>
        </p:spPr>
        <p:txBody>
          <a:bodyPr>
            <a:spAutoFit/>
          </a:bodyPr>
          <a:lstStyle>
            <a:lvl1pPr algn="ctr">
              <a:defRPr sz="1500">
                <a:solidFill>
                  <a:schemeClr val="tx1"/>
                </a:solidFill>
              </a:defRPr>
            </a:lvl1pPr>
          </a:lstStyle>
          <a:p>
            <a:pPr lvl="0"/>
            <a:r>
              <a:rPr lang="en-US" dirty="0"/>
              <a:t>Context about fact</a:t>
            </a:r>
          </a:p>
        </p:txBody>
      </p:sp>
      <p:sp>
        <p:nvSpPr>
          <p:cNvPr id="3" name="Date Placeholder">
            <a:extLst>
              <a:ext uri="{FF2B5EF4-FFF2-40B4-BE49-F238E27FC236}">
                <a16:creationId xmlns:a16="http://schemas.microsoft.com/office/drawing/2014/main" id="{A03ECA26-E932-4438-A611-CD2E9AA59D7D}"/>
              </a:ext>
            </a:extLst>
          </p:cNvPr>
          <p:cNvSpPr>
            <a:spLocks noGrp="1"/>
          </p:cNvSpPr>
          <p:nvPr>
            <p:ph type="dt" sz="half" idx="10"/>
          </p:nvPr>
        </p:nvSpPr>
        <p:spPr bwMode="gray"/>
        <p:txBody>
          <a:bodyPr/>
          <a:lstStyle/>
          <a:p>
            <a:fld id="{8581FF1E-FD87-4EB7-8B9F-158DD263B629}" type="datetime1">
              <a:rPr lang="en-US" smtClean="0"/>
              <a:t>4/30/26</a:t>
            </a:fld>
            <a:endParaRPr lang="en-US" dirty="0"/>
          </a:p>
        </p:txBody>
      </p:sp>
      <p:sp>
        <p:nvSpPr>
          <p:cNvPr id="4" name="Footer Placeholder">
            <a:extLst>
              <a:ext uri="{FF2B5EF4-FFF2-40B4-BE49-F238E27FC236}">
                <a16:creationId xmlns:a16="http://schemas.microsoft.com/office/drawing/2014/main" id="{F671BF93-B235-43C1-B6B1-F5BF550234D5}"/>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3AF1A2B5-5197-4E57-9D4D-CCCEAD7BAFB2}"/>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1679929275"/>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344" userDrawn="1">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Fact - Dawn">
    <p:spTree>
      <p:nvGrpSpPr>
        <p:cNvPr id="1" name=""/>
        <p:cNvGrpSpPr/>
        <p:nvPr/>
      </p:nvGrpSpPr>
      <p:grpSpPr>
        <a:xfrm>
          <a:off x="0" y="0"/>
          <a:ext cx="0" cy="0"/>
          <a:chOff x="0" y="0"/>
          <a:chExt cx="0" cy="0"/>
        </a:xfrm>
      </p:grpSpPr>
      <p:sp>
        <p:nvSpPr>
          <p:cNvPr id="2" name="Warm White Background">
            <a:extLst>
              <a:ext uri="{FF2B5EF4-FFF2-40B4-BE49-F238E27FC236}">
                <a16:creationId xmlns:a16="http://schemas.microsoft.com/office/drawing/2014/main" id="{2DF8CC85-6C7A-A79C-ACE2-18D828718F4E}"/>
              </a:ext>
              <a:ext uri="{C183D7F6-B498-43B3-948B-1728B52AA6E4}">
                <adec:decorative xmlns:adec="http://schemas.microsoft.com/office/drawing/2017/decorative" val="1"/>
              </a:ext>
            </a:extLst>
          </p:cNvPr>
          <p:cNvSpPr/>
          <p:nvPr userDrawn="1"/>
        </p:nvSpPr>
        <p:spPr bwMode="gray">
          <a:xfrm>
            <a:off x="0" y="0"/>
            <a:ext cx="12192000" cy="599440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0" name="Background Circle">
            <a:extLst>
              <a:ext uri="{FF2B5EF4-FFF2-40B4-BE49-F238E27FC236}">
                <a16:creationId xmlns:a16="http://schemas.microsoft.com/office/drawing/2014/main" id="{F69A69E7-DA74-BB81-476B-11D1DF37A703}"/>
              </a:ext>
              <a:ext uri="{C183D7F6-B498-43B3-948B-1728B52AA6E4}">
                <adec:decorative xmlns:adec="http://schemas.microsoft.com/office/drawing/2017/decorative" val="1"/>
              </a:ext>
            </a:extLst>
          </p:cNvPr>
          <p:cNvSpPr/>
          <p:nvPr userDrawn="1"/>
        </p:nvSpPr>
        <p:spPr bwMode="gray">
          <a:xfrm>
            <a:off x="3734326" y="699989"/>
            <a:ext cx="4723349" cy="4723349"/>
          </a:xfrm>
          <a:prstGeom prst="ellipse">
            <a:avLst/>
          </a:prstGeom>
          <a:solidFill>
            <a:srgbClr val="FFD1AB"/>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6" name="Fact Placeholder">
            <a:extLst>
              <a:ext uri="{FF2B5EF4-FFF2-40B4-BE49-F238E27FC236}">
                <a16:creationId xmlns:a16="http://schemas.microsoft.com/office/drawing/2014/main" id="{9660E6D3-AAAB-4BAD-BA41-1B807EC96B8A}"/>
              </a:ext>
            </a:extLst>
          </p:cNvPr>
          <p:cNvSpPr>
            <a:spLocks noGrp="1"/>
          </p:cNvSpPr>
          <p:nvPr>
            <p:ph type="body" sz="quarter" idx="13" hasCustomPrompt="1"/>
          </p:nvPr>
        </p:nvSpPr>
        <p:spPr bwMode="gray">
          <a:xfrm>
            <a:off x="4038600" y="2446003"/>
            <a:ext cx="4114800" cy="1231106"/>
          </a:xfrm>
        </p:spPr>
        <p:txBody>
          <a:bodyPr wrap="square" anchor="b">
            <a:spAutoFit/>
          </a:bodyPr>
          <a:lstStyle>
            <a:lvl1pPr algn="ctr">
              <a:spcBef>
                <a:spcPts val="0"/>
              </a:spcBef>
              <a:defRPr sz="8000" b="1" spc="-70" baseline="0">
                <a:solidFill>
                  <a:schemeClr val="tx1"/>
                </a:solidFill>
                <a:latin typeface="+mj-lt"/>
              </a:defRPr>
            </a:lvl1pPr>
          </a:lstStyle>
          <a:p>
            <a:pPr lvl="0"/>
            <a:r>
              <a:rPr lang="en-US" dirty="0"/>
              <a:t>###%</a:t>
            </a:r>
          </a:p>
        </p:txBody>
      </p:sp>
      <p:sp>
        <p:nvSpPr>
          <p:cNvPr id="9" name="Content Placeholder">
            <a:extLst>
              <a:ext uri="{FF2B5EF4-FFF2-40B4-BE49-F238E27FC236}">
                <a16:creationId xmlns:a16="http://schemas.microsoft.com/office/drawing/2014/main" id="{9268A523-92CF-4538-8D9C-5EBFB8A5B5C9}"/>
              </a:ext>
            </a:extLst>
          </p:cNvPr>
          <p:cNvSpPr>
            <a:spLocks noGrp="1"/>
          </p:cNvSpPr>
          <p:nvPr>
            <p:ph type="body" sz="quarter" idx="14" hasCustomPrompt="1"/>
          </p:nvPr>
        </p:nvSpPr>
        <p:spPr bwMode="gray">
          <a:xfrm>
            <a:off x="4038600" y="3708424"/>
            <a:ext cx="4114800" cy="230832"/>
          </a:xfrm>
        </p:spPr>
        <p:txBody>
          <a:bodyPr>
            <a:spAutoFit/>
          </a:bodyPr>
          <a:lstStyle>
            <a:lvl1pPr algn="ctr">
              <a:defRPr sz="1500">
                <a:solidFill>
                  <a:schemeClr val="tx1"/>
                </a:solidFill>
              </a:defRPr>
            </a:lvl1pPr>
          </a:lstStyle>
          <a:p>
            <a:pPr lvl="0"/>
            <a:r>
              <a:rPr lang="en-US" dirty="0"/>
              <a:t>Context about fact</a:t>
            </a:r>
          </a:p>
        </p:txBody>
      </p:sp>
      <p:sp>
        <p:nvSpPr>
          <p:cNvPr id="3" name="Date Placeholder">
            <a:extLst>
              <a:ext uri="{FF2B5EF4-FFF2-40B4-BE49-F238E27FC236}">
                <a16:creationId xmlns:a16="http://schemas.microsoft.com/office/drawing/2014/main" id="{A03ECA26-E932-4438-A611-CD2E9AA59D7D}"/>
              </a:ext>
            </a:extLst>
          </p:cNvPr>
          <p:cNvSpPr>
            <a:spLocks noGrp="1"/>
          </p:cNvSpPr>
          <p:nvPr>
            <p:ph type="dt" sz="half" idx="10"/>
          </p:nvPr>
        </p:nvSpPr>
        <p:spPr bwMode="gray"/>
        <p:txBody>
          <a:bodyPr/>
          <a:lstStyle/>
          <a:p>
            <a:fld id="{8581FF1E-FD87-4EB7-8B9F-158DD263B629}" type="datetime1">
              <a:rPr lang="en-US" smtClean="0"/>
              <a:t>4/30/26</a:t>
            </a:fld>
            <a:endParaRPr lang="en-US" dirty="0"/>
          </a:p>
        </p:txBody>
      </p:sp>
      <p:sp>
        <p:nvSpPr>
          <p:cNvPr id="4" name="Footer Placeholder">
            <a:extLst>
              <a:ext uri="{FF2B5EF4-FFF2-40B4-BE49-F238E27FC236}">
                <a16:creationId xmlns:a16="http://schemas.microsoft.com/office/drawing/2014/main" id="{F671BF93-B235-43C1-B6B1-F5BF550234D5}"/>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3AF1A2B5-5197-4E57-9D4D-CCCEAD7BAFB2}"/>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4038001989"/>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344" userDrawn="1">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Fact 02">
    <p:spTree>
      <p:nvGrpSpPr>
        <p:cNvPr id="1" name=""/>
        <p:cNvGrpSpPr/>
        <p:nvPr/>
      </p:nvGrpSpPr>
      <p:grpSpPr>
        <a:xfrm>
          <a:off x="0" y="0"/>
          <a:ext cx="0" cy="0"/>
          <a:chOff x="0" y="0"/>
          <a:chExt cx="0" cy="0"/>
        </a:xfrm>
      </p:grpSpPr>
      <p:sp>
        <p:nvSpPr>
          <p:cNvPr id="2" name="Warm White Background">
            <a:extLst>
              <a:ext uri="{FF2B5EF4-FFF2-40B4-BE49-F238E27FC236}">
                <a16:creationId xmlns:a16="http://schemas.microsoft.com/office/drawing/2014/main" id="{6F5C39BF-69B3-2837-3539-9EC6AC63B6E4}"/>
              </a:ext>
              <a:ext uri="{C183D7F6-B498-43B3-948B-1728B52AA6E4}">
                <adec:decorative xmlns:adec="http://schemas.microsoft.com/office/drawing/2017/decorative" val="1"/>
              </a:ext>
            </a:extLst>
          </p:cNvPr>
          <p:cNvSpPr/>
          <p:nvPr userDrawn="1"/>
        </p:nvSpPr>
        <p:spPr bwMode="gray">
          <a:xfrm>
            <a:off x="0" y="0"/>
            <a:ext cx="12192000" cy="599440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6" name="Fact Placeholder 1">
            <a:extLst>
              <a:ext uri="{FF2B5EF4-FFF2-40B4-BE49-F238E27FC236}">
                <a16:creationId xmlns:a16="http://schemas.microsoft.com/office/drawing/2014/main" id="{9660E6D3-AAAB-4BAD-BA41-1B807EC96B8A}"/>
              </a:ext>
            </a:extLst>
          </p:cNvPr>
          <p:cNvSpPr>
            <a:spLocks noGrp="1"/>
          </p:cNvSpPr>
          <p:nvPr>
            <p:ph type="body" sz="quarter" idx="13" hasCustomPrompt="1"/>
          </p:nvPr>
        </p:nvSpPr>
        <p:spPr bwMode="gray">
          <a:xfrm>
            <a:off x="1521502" y="2446003"/>
            <a:ext cx="4343400" cy="1231106"/>
          </a:xfrm>
        </p:spPr>
        <p:txBody>
          <a:bodyPr wrap="square" anchor="b">
            <a:spAutoFit/>
          </a:bodyPr>
          <a:lstStyle>
            <a:lvl1pPr algn="ctr">
              <a:spcBef>
                <a:spcPts val="0"/>
              </a:spcBef>
              <a:defRPr sz="8000" b="1" spc="-70" baseline="0">
                <a:solidFill>
                  <a:schemeClr val="tx1"/>
                </a:solidFill>
                <a:latin typeface="+mj-lt"/>
              </a:defRPr>
            </a:lvl1pPr>
          </a:lstStyle>
          <a:p>
            <a:pPr lvl="0"/>
            <a:r>
              <a:rPr lang="en-US" dirty="0"/>
              <a:t>###%</a:t>
            </a:r>
          </a:p>
        </p:txBody>
      </p:sp>
      <p:sp>
        <p:nvSpPr>
          <p:cNvPr id="9" name="Content Placeholder 1">
            <a:extLst>
              <a:ext uri="{FF2B5EF4-FFF2-40B4-BE49-F238E27FC236}">
                <a16:creationId xmlns:a16="http://schemas.microsoft.com/office/drawing/2014/main" id="{9268A523-92CF-4538-8D9C-5EBFB8A5B5C9}"/>
              </a:ext>
            </a:extLst>
          </p:cNvPr>
          <p:cNvSpPr>
            <a:spLocks noGrp="1"/>
          </p:cNvSpPr>
          <p:nvPr>
            <p:ph type="body" sz="quarter" idx="14" hasCustomPrompt="1"/>
          </p:nvPr>
        </p:nvSpPr>
        <p:spPr bwMode="gray">
          <a:xfrm>
            <a:off x="1521502" y="3708424"/>
            <a:ext cx="4343400" cy="230832"/>
          </a:xfrm>
        </p:spPr>
        <p:txBody>
          <a:bodyPr>
            <a:spAutoFit/>
          </a:bodyPr>
          <a:lstStyle>
            <a:lvl1pPr algn="ctr">
              <a:defRPr sz="1500">
                <a:solidFill>
                  <a:schemeClr val="tx1"/>
                </a:solidFill>
              </a:defRPr>
            </a:lvl1pPr>
          </a:lstStyle>
          <a:p>
            <a:pPr lvl="0"/>
            <a:r>
              <a:rPr lang="en-US" dirty="0"/>
              <a:t>Context about fact</a:t>
            </a:r>
          </a:p>
        </p:txBody>
      </p:sp>
      <p:sp>
        <p:nvSpPr>
          <p:cNvPr id="7" name="Fact Placeholder 2">
            <a:extLst>
              <a:ext uri="{FF2B5EF4-FFF2-40B4-BE49-F238E27FC236}">
                <a16:creationId xmlns:a16="http://schemas.microsoft.com/office/drawing/2014/main" id="{9AC900CD-4561-4E07-9B13-BD98740C35AB}"/>
              </a:ext>
            </a:extLst>
          </p:cNvPr>
          <p:cNvSpPr>
            <a:spLocks noGrp="1"/>
          </p:cNvSpPr>
          <p:nvPr>
            <p:ph type="body" sz="quarter" idx="15" hasCustomPrompt="1"/>
          </p:nvPr>
        </p:nvSpPr>
        <p:spPr bwMode="gray">
          <a:xfrm>
            <a:off x="6330863" y="2446003"/>
            <a:ext cx="4343400" cy="1231106"/>
          </a:xfrm>
        </p:spPr>
        <p:txBody>
          <a:bodyPr wrap="square" anchor="b">
            <a:spAutoFit/>
          </a:bodyPr>
          <a:lstStyle>
            <a:lvl1pPr algn="ctr">
              <a:spcBef>
                <a:spcPts val="0"/>
              </a:spcBef>
              <a:defRPr sz="8000" b="1" spc="-70" baseline="0">
                <a:solidFill>
                  <a:schemeClr val="tx1"/>
                </a:solidFill>
                <a:latin typeface="+mj-lt"/>
              </a:defRPr>
            </a:lvl1pPr>
          </a:lstStyle>
          <a:p>
            <a:pPr lvl="0"/>
            <a:r>
              <a:rPr lang="en-US" dirty="0"/>
              <a:t>###%</a:t>
            </a:r>
          </a:p>
        </p:txBody>
      </p:sp>
      <p:sp>
        <p:nvSpPr>
          <p:cNvPr id="8" name="Content Placeholder 2">
            <a:extLst>
              <a:ext uri="{FF2B5EF4-FFF2-40B4-BE49-F238E27FC236}">
                <a16:creationId xmlns:a16="http://schemas.microsoft.com/office/drawing/2014/main" id="{8AD4B4AB-AD99-4AC4-B37B-D2B3938FC3A2}"/>
              </a:ext>
            </a:extLst>
          </p:cNvPr>
          <p:cNvSpPr>
            <a:spLocks noGrp="1"/>
          </p:cNvSpPr>
          <p:nvPr>
            <p:ph type="body" sz="quarter" idx="16" hasCustomPrompt="1"/>
          </p:nvPr>
        </p:nvSpPr>
        <p:spPr bwMode="gray">
          <a:xfrm>
            <a:off x="6330863" y="3708424"/>
            <a:ext cx="4343400" cy="230832"/>
          </a:xfrm>
        </p:spPr>
        <p:txBody>
          <a:bodyPr>
            <a:spAutoFit/>
          </a:bodyPr>
          <a:lstStyle>
            <a:lvl1pPr algn="ctr">
              <a:defRPr sz="1500">
                <a:solidFill>
                  <a:schemeClr val="tx1"/>
                </a:solidFill>
              </a:defRPr>
            </a:lvl1pPr>
          </a:lstStyle>
          <a:p>
            <a:pPr lvl="0"/>
            <a:r>
              <a:rPr lang="en-US" dirty="0"/>
              <a:t>Context about fact</a:t>
            </a:r>
          </a:p>
        </p:txBody>
      </p:sp>
      <p:sp>
        <p:nvSpPr>
          <p:cNvPr id="3" name="Date Placeholder">
            <a:extLst>
              <a:ext uri="{FF2B5EF4-FFF2-40B4-BE49-F238E27FC236}">
                <a16:creationId xmlns:a16="http://schemas.microsoft.com/office/drawing/2014/main" id="{A03ECA26-E932-4438-A611-CD2E9AA59D7D}"/>
              </a:ext>
            </a:extLst>
          </p:cNvPr>
          <p:cNvSpPr>
            <a:spLocks noGrp="1"/>
          </p:cNvSpPr>
          <p:nvPr>
            <p:ph type="dt" sz="half" idx="10"/>
          </p:nvPr>
        </p:nvSpPr>
        <p:spPr bwMode="gray"/>
        <p:txBody>
          <a:bodyPr/>
          <a:lstStyle/>
          <a:p>
            <a:fld id="{188F3D36-6F24-466D-BEC2-9B7949FEAF1E}" type="datetime1">
              <a:rPr lang="en-US" smtClean="0"/>
              <a:t>4/30/26</a:t>
            </a:fld>
            <a:endParaRPr lang="en-US" dirty="0"/>
          </a:p>
        </p:txBody>
      </p:sp>
      <p:sp>
        <p:nvSpPr>
          <p:cNvPr id="4" name="Footer Placeholder">
            <a:extLst>
              <a:ext uri="{FF2B5EF4-FFF2-40B4-BE49-F238E27FC236}">
                <a16:creationId xmlns:a16="http://schemas.microsoft.com/office/drawing/2014/main" id="{F671BF93-B235-43C1-B6B1-F5BF550234D5}"/>
              </a:ext>
            </a:extLst>
          </p:cNvPr>
          <p:cNvSpPr>
            <a:spLocks noGrp="1"/>
          </p:cNvSpPr>
          <p:nvPr>
            <p:ph type="ftr" sz="quarter" idx="11"/>
          </p:nvPr>
        </p:nvSpPr>
        <p:spPr bwMode="gray"/>
        <p:txBody>
          <a:bodyPr/>
          <a:lstStyle/>
          <a:p>
            <a:r>
              <a:rPr lang="en-US" dirty="0"/>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3AF1A2B5-5197-4E57-9D4D-CCCEAD7BAFB2}"/>
              </a:ext>
            </a:extLst>
          </p:cNvPr>
          <p:cNvSpPr>
            <a:spLocks noGrp="1"/>
          </p:cNvSpPr>
          <p:nvPr>
            <p:ph type="sldNum" sz="quarter" idx="12"/>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2863239634"/>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344"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ver 04">
    <p:bg>
      <p:bgPr>
        <a:solidFill>
          <a:schemeClr val="bg2"/>
        </a:solidFill>
        <a:effectLst/>
      </p:bgPr>
    </p:bg>
    <p:spTree>
      <p:nvGrpSpPr>
        <p:cNvPr id="1" name=""/>
        <p:cNvGrpSpPr/>
        <p:nvPr/>
      </p:nvGrpSpPr>
      <p:grpSpPr>
        <a:xfrm>
          <a:off x="0" y="0"/>
          <a:ext cx="0" cy="0"/>
          <a:chOff x="0" y="0"/>
          <a:chExt cx="0" cy="0"/>
        </a:xfrm>
      </p:grpSpPr>
      <p:grpSp>
        <p:nvGrpSpPr>
          <p:cNvPr id="3" name="Stadiums and circles">
            <a:extLst>
              <a:ext uri="{FF2B5EF4-FFF2-40B4-BE49-F238E27FC236}">
                <a16:creationId xmlns:a16="http://schemas.microsoft.com/office/drawing/2014/main" id="{A13497BD-EDFC-01BC-7BC9-2367A53F38A7}"/>
              </a:ext>
              <a:ext uri="{C183D7F6-B498-43B3-948B-1728B52AA6E4}">
                <adec:decorative xmlns:adec="http://schemas.microsoft.com/office/drawing/2017/decorative" val="1"/>
              </a:ext>
            </a:extLst>
          </p:cNvPr>
          <p:cNvGrpSpPr/>
          <p:nvPr userDrawn="1"/>
        </p:nvGrpSpPr>
        <p:grpSpPr bwMode="gray">
          <a:xfrm>
            <a:off x="0" y="0"/>
            <a:ext cx="11220824" cy="5921203"/>
            <a:chOff x="0" y="0"/>
            <a:chExt cx="11220824" cy="5921203"/>
          </a:xfrm>
          <a:solidFill>
            <a:schemeClr val="bg1"/>
          </a:solidFill>
        </p:grpSpPr>
        <p:sp>
          <p:nvSpPr>
            <p:cNvPr id="5" name="Oval 4">
              <a:extLst>
                <a:ext uri="{FF2B5EF4-FFF2-40B4-BE49-F238E27FC236}">
                  <a16:creationId xmlns:a16="http://schemas.microsoft.com/office/drawing/2014/main" id="{D8485C0F-EFFA-23F6-667B-A4BC678A67CD}"/>
                </a:ext>
              </a:extLst>
            </p:cNvPr>
            <p:cNvSpPr/>
            <p:nvPr userDrawn="1"/>
          </p:nvSpPr>
          <p:spPr bwMode="gray">
            <a:xfrm>
              <a:off x="9559365" y="4259744"/>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9" name="Oval 8">
              <a:extLst>
                <a:ext uri="{FF2B5EF4-FFF2-40B4-BE49-F238E27FC236}">
                  <a16:creationId xmlns:a16="http://schemas.microsoft.com/office/drawing/2014/main" id="{6EC73BA9-913A-5069-D0F9-F943C501567B}"/>
                </a:ext>
              </a:extLst>
            </p:cNvPr>
            <p:cNvSpPr/>
            <p:nvPr userDrawn="1"/>
          </p:nvSpPr>
          <p:spPr bwMode="gray">
            <a:xfrm>
              <a:off x="7897906" y="4259744"/>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1" name="Oval 10">
              <a:extLst>
                <a:ext uri="{FF2B5EF4-FFF2-40B4-BE49-F238E27FC236}">
                  <a16:creationId xmlns:a16="http://schemas.microsoft.com/office/drawing/2014/main" id="{C268D53C-A768-7CB8-26AF-10AD3978E58D}"/>
                </a:ext>
              </a:extLst>
            </p:cNvPr>
            <p:cNvSpPr/>
            <p:nvPr userDrawn="1"/>
          </p:nvSpPr>
          <p:spPr bwMode="gray">
            <a:xfrm>
              <a:off x="6236447" y="4259744"/>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2" name="Oval 11">
              <a:extLst>
                <a:ext uri="{FF2B5EF4-FFF2-40B4-BE49-F238E27FC236}">
                  <a16:creationId xmlns:a16="http://schemas.microsoft.com/office/drawing/2014/main" id="{084F7029-5753-9BD3-7D9D-B600046394F3}"/>
                </a:ext>
              </a:extLst>
            </p:cNvPr>
            <p:cNvSpPr/>
            <p:nvPr userDrawn="1"/>
          </p:nvSpPr>
          <p:spPr bwMode="gray">
            <a:xfrm>
              <a:off x="4574988" y="4259744"/>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3" name="Oval 12">
              <a:extLst>
                <a:ext uri="{FF2B5EF4-FFF2-40B4-BE49-F238E27FC236}">
                  <a16:creationId xmlns:a16="http://schemas.microsoft.com/office/drawing/2014/main" id="{CB469DEC-AD2E-11CE-6BA2-FC7DCD007312}"/>
                </a:ext>
              </a:extLst>
            </p:cNvPr>
            <p:cNvSpPr/>
            <p:nvPr userDrawn="1"/>
          </p:nvSpPr>
          <p:spPr bwMode="gray">
            <a:xfrm>
              <a:off x="2913529" y="4259744"/>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19" name="Oval 18">
              <a:extLst>
                <a:ext uri="{FF2B5EF4-FFF2-40B4-BE49-F238E27FC236}">
                  <a16:creationId xmlns:a16="http://schemas.microsoft.com/office/drawing/2014/main" id="{152344B4-8287-5830-A317-7313DE62E20D}"/>
                </a:ext>
              </a:extLst>
            </p:cNvPr>
            <p:cNvSpPr/>
            <p:nvPr userDrawn="1"/>
          </p:nvSpPr>
          <p:spPr bwMode="gray">
            <a:xfrm>
              <a:off x="1252070" y="4259744"/>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1" name="Freeform: Shape 20">
              <a:extLst>
                <a:ext uri="{FF2B5EF4-FFF2-40B4-BE49-F238E27FC236}">
                  <a16:creationId xmlns:a16="http://schemas.microsoft.com/office/drawing/2014/main" id="{EA48D75A-FB42-145B-0910-A4A480961F18}"/>
                </a:ext>
              </a:extLst>
            </p:cNvPr>
            <p:cNvSpPr/>
            <p:nvPr userDrawn="1"/>
          </p:nvSpPr>
          <p:spPr bwMode="gray">
            <a:xfrm>
              <a:off x="0" y="4259743"/>
              <a:ext cx="1252071" cy="1661460"/>
            </a:xfrm>
            <a:custGeom>
              <a:avLst/>
              <a:gdLst>
                <a:gd name="connsiteX0" fmla="*/ 421341 w 1252071"/>
                <a:gd name="connsiteY0" fmla="*/ 0 h 1661460"/>
                <a:gd name="connsiteX1" fmla="*/ 1252071 w 1252071"/>
                <a:gd name="connsiteY1" fmla="*/ 830730 h 1661460"/>
                <a:gd name="connsiteX2" fmla="*/ 421341 w 1252071"/>
                <a:gd name="connsiteY2" fmla="*/ 1661460 h 1661460"/>
                <a:gd name="connsiteX3" fmla="*/ 97983 w 1252071"/>
                <a:gd name="connsiteY3" fmla="*/ 1596177 h 1661460"/>
                <a:gd name="connsiteX4" fmla="*/ 0 w 1252071"/>
                <a:gd name="connsiteY4" fmla="*/ 1542994 h 1661460"/>
                <a:gd name="connsiteX5" fmla="*/ 0 w 1252071"/>
                <a:gd name="connsiteY5" fmla="*/ 118467 h 1661460"/>
                <a:gd name="connsiteX6" fmla="*/ 97983 w 1252071"/>
                <a:gd name="connsiteY6" fmla="*/ 65283 h 1661460"/>
                <a:gd name="connsiteX7" fmla="*/ 421341 w 1252071"/>
                <a:gd name="connsiteY7" fmla="*/ 0 h 166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2071" h="1661460">
                  <a:moveTo>
                    <a:pt x="421341" y="0"/>
                  </a:moveTo>
                  <a:cubicBezTo>
                    <a:pt x="880141" y="0"/>
                    <a:pt x="1252071" y="371930"/>
                    <a:pt x="1252071" y="830730"/>
                  </a:cubicBezTo>
                  <a:cubicBezTo>
                    <a:pt x="1252071" y="1289530"/>
                    <a:pt x="880141" y="1661460"/>
                    <a:pt x="421341" y="1661460"/>
                  </a:cubicBezTo>
                  <a:cubicBezTo>
                    <a:pt x="306641" y="1661460"/>
                    <a:pt x="197370" y="1638215"/>
                    <a:pt x="97983" y="1596177"/>
                  </a:cubicBezTo>
                  <a:lnTo>
                    <a:pt x="0" y="1542994"/>
                  </a:lnTo>
                  <a:lnTo>
                    <a:pt x="0" y="118467"/>
                  </a:lnTo>
                  <a:lnTo>
                    <a:pt x="97983" y="65283"/>
                  </a:lnTo>
                  <a:cubicBezTo>
                    <a:pt x="197370" y="23246"/>
                    <a:pt x="306641" y="0"/>
                    <a:pt x="421341" y="0"/>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2" name="Oval 21">
              <a:extLst>
                <a:ext uri="{FF2B5EF4-FFF2-40B4-BE49-F238E27FC236}">
                  <a16:creationId xmlns:a16="http://schemas.microsoft.com/office/drawing/2014/main" id="{4ED6C9DA-4658-F236-AEAF-031AAACC8B13}"/>
                </a:ext>
              </a:extLst>
            </p:cNvPr>
            <p:cNvSpPr/>
            <p:nvPr userDrawn="1"/>
          </p:nvSpPr>
          <p:spPr bwMode="gray">
            <a:xfrm>
              <a:off x="9559365" y="2598270"/>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3" name="Oval 22">
              <a:extLst>
                <a:ext uri="{FF2B5EF4-FFF2-40B4-BE49-F238E27FC236}">
                  <a16:creationId xmlns:a16="http://schemas.microsoft.com/office/drawing/2014/main" id="{54D2A8A2-15A9-6A6B-7D39-7BA9ABA5F342}"/>
                </a:ext>
              </a:extLst>
            </p:cNvPr>
            <p:cNvSpPr/>
            <p:nvPr userDrawn="1"/>
          </p:nvSpPr>
          <p:spPr bwMode="gray">
            <a:xfrm>
              <a:off x="7897906" y="2598270"/>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4" name="Oval 23">
              <a:extLst>
                <a:ext uri="{FF2B5EF4-FFF2-40B4-BE49-F238E27FC236}">
                  <a16:creationId xmlns:a16="http://schemas.microsoft.com/office/drawing/2014/main" id="{3036C069-2C31-15CB-7D8B-FA4C4F7D9CCE}"/>
                </a:ext>
              </a:extLst>
            </p:cNvPr>
            <p:cNvSpPr/>
            <p:nvPr userDrawn="1"/>
          </p:nvSpPr>
          <p:spPr bwMode="gray">
            <a:xfrm>
              <a:off x="6236447" y="2598270"/>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5" name="Oval 24">
              <a:extLst>
                <a:ext uri="{FF2B5EF4-FFF2-40B4-BE49-F238E27FC236}">
                  <a16:creationId xmlns:a16="http://schemas.microsoft.com/office/drawing/2014/main" id="{7FA47BA6-459F-B694-8013-B5B563D39B44}"/>
                </a:ext>
              </a:extLst>
            </p:cNvPr>
            <p:cNvSpPr/>
            <p:nvPr userDrawn="1"/>
          </p:nvSpPr>
          <p:spPr bwMode="gray">
            <a:xfrm>
              <a:off x="4574988" y="2598270"/>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6" name="Oval 25">
              <a:extLst>
                <a:ext uri="{FF2B5EF4-FFF2-40B4-BE49-F238E27FC236}">
                  <a16:creationId xmlns:a16="http://schemas.microsoft.com/office/drawing/2014/main" id="{5B3E158A-2E27-4756-25B7-E0FAB636E006}"/>
                </a:ext>
              </a:extLst>
            </p:cNvPr>
            <p:cNvSpPr/>
            <p:nvPr userDrawn="1"/>
          </p:nvSpPr>
          <p:spPr bwMode="gray">
            <a:xfrm>
              <a:off x="2913529" y="2598270"/>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7" name="Oval 26">
              <a:extLst>
                <a:ext uri="{FF2B5EF4-FFF2-40B4-BE49-F238E27FC236}">
                  <a16:creationId xmlns:a16="http://schemas.microsoft.com/office/drawing/2014/main" id="{6106B5C9-2CB0-48C5-9804-85FAE5358A04}"/>
                </a:ext>
              </a:extLst>
            </p:cNvPr>
            <p:cNvSpPr/>
            <p:nvPr userDrawn="1"/>
          </p:nvSpPr>
          <p:spPr bwMode="gray">
            <a:xfrm>
              <a:off x="1252070" y="2598270"/>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8" name="Freeform: Shape 27">
              <a:extLst>
                <a:ext uri="{FF2B5EF4-FFF2-40B4-BE49-F238E27FC236}">
                  <a16:creationId xmlns:a16="http://schemas.microsoft.com/office/drawing/2014/main" id="{B69DA9D7-A15C-1C04-3DB5-B89AEE4C149E}"/>
                </a:ext>
              </a:extLst>
            </p:cNvPr>
            <p:cNvSpPr/>
            <p:nvPr userDrawn="1"/>
          </p:nvSpPr>
          <p:spPr bwMode="gray">
            <a:xfrm>
              <a:off x="0" y="2598269"/>
              <a:ext cx="1252071" cy="1661460"/>
            </a:xfrm>
            <a:custGeom>
              <a:avLst/>
              <a:gdLst>
                <a:gd name="connsiteX0" fmla="*/ 421341 w 1252071"/>
                <a:gd name="connsiteY0" fmla="*/ 0 h 1661460"/>
                <a:gd name="connsiteX1" fmla="*/ 1252071 w 1252071"/>
                <a:gd name="connsiteY1" fmla="*/ 830730 h 1661460"/>
                <a:gd name="connsiteX2" fmla="*/ 421341 w 1252071"/>
                <a:gd name="connsiteY2" fmla="*/ 1661460 h 1661460"/>
                <a:gd name="connsiteX3" fmla="*/ 97983 w 1252071"/>
                <a:gd name="connsiteY3" fmla="*/ 1596177 h 1661460"/>
                <a:gd name="connsiteX4" fmla="*/ 0 w 1252071"/>
                <a:gd name="connsiteY4" fmla="*/ 1542994 h 1661460"/>
                <a:gd name="connsiteX5" fmla="*/ 0 w 1252071"/>
                <a:gd name="connsiteY5" fmla="*/ 118466 h 1661460"/>
                <a:gd name="connsiteX6" fmla="*/ 97983 w 1252071"/>
                <a:gd name="connsiteY6" fmla="*/ 65283 h 1661460"/>
                <a:gd name="connsiteX7" fmla="*/ 421341 w 1252071"/>
                <a:gd name="connsiteY7" fmla="*/ 0 h 166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2071" h="1661460">
                  <a:moveTo>
                    <a:pt x="421341" y="0"/>
                  </a:moveTo>
                  <a:cubicBezTo>
                    <a:pt x="880141" y="0"/>
                    <a:pt x="1252071" y="371930"/>
                    <a:pt x="1252071" y="830730"/>
                  </a:cubicBezTo>
                  <a:cubicBezTo>
                    <a:pt x="1252071" y="1289530"/>
                    <a:pt x="880141" y="1661460"/>
                    <a:pt x="421341" y="1661460"/>
                  </a:cubicBezTo>
                  <a:cubicBezTo>
                    <a:pt x="306641" y="1661460"/>
                    <a:pt x="197370" y="1638215"/>
                    <a:pt x="97983" y="1596177"/>
                  </a:cubicBezTo>
                  <a:lnTo>
                    <a:pt x="0" y="1542994"/>
                  </a:lnTo>
                  <a:lnTo>
                    <a:pt x="0" y="118466"/>
                  </a:lnTo>
                  <a:lnTo>
                    <a:pt x="97983" y="65283"/>
                  </a:lnTo>
                  <a:cubicBezTo>
                    <a:pt x="197370" y="23246"/>
                    <a:pt x="306641" y="0"/>
                    <a:pt x="421341" y="0"/>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29" name="Oval 28">
              <a:extLst>
                <a:ext uri="{FF2B5EF4-FFF2-40B4-BE49-F238E27FC236}">
                  <a16:creationId xmlns:a16="http://schemas.microsoft.com/office/drawing/2014/main" id="{391221E8-EA2B-ED43-9D07-4FFA6AD5E04A}"/>
                </a:ext>
              </a:extLst>
            </p:cNvPr>
            <p:cNvSpPr/>
            <p:nvPr userDrawn="1"/>
          </p:nvSpPr>
          <p:spPr bwMode="gray">
            <a:xfrm>
              <a:off x="9559365" y="936796"/>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30" name="Oval 29">
              <a:extLst>
                <a:ext uri="{FF2B5EF4-FFF2-40B4-BE49-F238E27FC236}">
                  <a16:creationId xmlns:a16="http://schemas.microsoft.com/office/drawing/2014/main" id="{D9B75DCC-2FF0-EE80-94BE-D90D5D588A97}"/>
                </a:ext>
              </a:extLst>
            </p:cNvPr>
            <p:cNvSpPr/>
            <p:nvPr userDrawn="1"/>
          </p:nvSpPr>
          <p:spPr bwMode="gray">
            <a:xfrm>
              <a:off x="7897906" y="936796"/>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31" name="Oval 30">
              <a:extLst>
                <a:ext uri="{FF2B5EF4-FFF2-40B4-BE49-F238E27FC236}">
                  <a16:creationId xmlns:a16="http://schemas.microsoft.com/office/drawing/2014/main" id="{D0B0A03E-06CA-DE72-15DC-022BAE9AB78A}"/>
                </a:ext>
              </a:extLst>
            </p:cNvPr>
            <p:cNvSpPr/>
            <p:nvPr userDrawn="1"/>
          </p:nvSpPr>
          <p:spPr bwMode="gray">
            <a:xfrm>
              <a:off x="6236447" y="936796"/>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32" name="Oval 31">
              <a:extLst>
                <a:ext uri="{FF2B5EF4-FFF2-40B4-BE49-F238E27FC236}">
                  <a16:creationId xmlns:a16="http://schemas.microsoft.com/office/drawing/2014/main" id="{D7EC66BF-2D9E-61D5-A5DC-FA01643CFC9B}"/>
                </a:ext>
              </a:extLst>
            </p:cNvPr>
            <p:cNvSpPr/>
            <p:nvPr userDrawn="1"/>
          </p:nvSpPr>
          <p:spPr bwMode="gray">
            <a:xfrm>
              <a:off x="4574988" y="936796"/>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33" name="Oval 32">
              <a:extLst>
                <a:ext uri="{FF2B5EF4-FFF2-40B4-BE49-F238E27FC236}">
                  <a16:creationId xmlns:a16="http://schemas.microsoft.com/office/drawing/2014/main" id="{FB5A41BC-C1BE-4D0A-937D-CCDFDC17AECF}"/>
                </a:ext>
              </a:extLst>
            </p:cNvPr>
            <p:cNvSpPr/>
            <p:nvPr userDrawn="1"/>
          </p:nvSpPr>
          <p:spPr bwMode="gray">
            <a:xfrm>
              <a:off x="2913529" y="936796"/>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34" name="Oval 33">
              <a:extLst>
                <a:ext uri="{FF2B5EF4-FFF2-40B4-BE49-F238E27FC236}">
                  <a16:creationId xmlns:a16="http://schemas.microsoft.com/office/drawing/2014/main" id="{FE3E6B1A-F095-E087-8B92-44041A25EB45}"/>
                </a:ext>
              </a:extLst>
            </p:cNvPr>
            <p:cNvSpPr/>
            <p:nvPr userDrawn="1"/>
          </p:nvSpPr>
          <p:spPr bwMode="gray">
            <a:xfrm>
              <a:off x="1252070" y="936796"/>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35" name="Freeform: Shape 34">
              <a:extLst>
                <a:ext uri="{FF2B5EF4-FFF2-40B4-BE49-F238E27FC236}">
                  <a16:creationId xmlns:a16="http://schemas.microsoft.com/office/drawing/2014/main" id="{98D2546C-E18C-46AC-B8FF-ACEF4C909A48}"/>
                </a:ext>
              </a:extLst>
            </p:cNvPr>
            <p:cNvSpPr/>
            <p:nvPr userDrawn="1"/>
          </p:nvSpPr>
          <p:spPr bwMode="gray">
            <a:xfrm>
              <a:off x="0" y="936795"/>
              <a:ext cx="1252071" cy="1661460"/>
            </a:xfrm>
            <a:custGeom>
              <a:avLst/>
              <a:gdLst>
                <a:gd name="connsiteX0" fmla="*/ 421341 w 1252071"/>
                <a:gd name="connsiteY0" fmla="*/ 0 h 1661460"/>
                <a:gd name="connsiteX1" fmla="*/ 1252071 w 1252071"/>
                <a:gd name="connsiteY1" fmla="*/ 830730 h 1661460"/>
                <a:gd name="connsiteX2" fmla="*/ 421341 w 1252071"/>
                <a:gd name="connsiteY2" fmla="*/ 1661460 h 1661460"/>
                <a:gd name="connsiteX3" fmla="*/ 97983 w 1252071"/>
                <a:gd name="connsiteY3" fmla="*/ 1596177 h 1661460"/>
                <a:gd name="connsiteX4" fmla="*/ 0 w 1252071"/>
                <a:gd name="connsiteY4" fmla="*/ 1542994 h 1661460"/>
                <a:gd name="connsiteX5" fmla="*/ 0 w 1252071"/>
                <a:gd name="connsiteY5" fmla="*/ 118466 h 1661460"/>
                <a:gd name="connsiteX6" fmla="*/ 97983 w 1252071"/>
                <a:gd name="connsiteY6" fmla="*/ 65283 h 1661460"/>
                <a:gd name="connsiteX7" fmla="*/ 421341 w 1252071"/>
                <a:gd name="connsiteY7" fmla="*/ 0 h 166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2071" h="1661460">
                  <a:moveTo>
                    <a:pt x="421341" y="0"/>
                  </a:moveTo>
                  <a:cubicBezTo>
                    <a:pt x="880141" y="0"/>
                    <a:pt x="1252071" y="371930"/>
                    <a:pt x="1252071" y="830730"/>
                  </a:cubicBezTo>
                  <a:cubicBezTo>
                    <a:pt x="1252071" y="1289530"/>
                    <a:pt x="880141" y="1661460"/>
                    <a:pt x="421341" y="1661460"/>
                  </a:cubicBezTo>
                  <a:cubicBezTo>
                    <a:pt x="306641" y="1661460"/>
                    <a:pt x="197370" y="1638215"/>
                    <a:pt x="97983" y="1596177"/>
                  </a:cubicBezTo>
                  <a:lnTo>
                    <a:pt x="0" y="1542994"/>
                  </a:lnTo>
                  <a:lnTo>
                    <a:pt x="0" y="118466"/>
                  </a:lnTo>
                  <a:lnTo>
                    <a:pt x="97983" y="65283"/>
                  </a:lnTo>
                  <a:cubicBezTo>
                    <a:pt x="197370" y="23246"/>
                    <a:pt x="306641" y="0"/>
                    <a:pt x="421341" y="0"/>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38" name="Freeform: Shape 37">
              <a:extLst>
                <a:ext uri="{FF2B5EF4-FFF2-40B4-BE49-F238E27FC236}">
                  <a16:creationId xmlns:a16="http://schemas.microsoft.com/office/drawing/2014/main" id="{19654A5F-9FCF-4BAC-3C58-AF666C8EFEFA}"/>
                </a:ext>
              </a:extLst>
            </p:cNvPr>
            <p:cNvSpPr/>
            <p:nvPr userDrawn="1"/>
          </p:nvSpPr>
          <p:spPr bwMode="gray">
            <a:xfrm>
              <a:off x="9559364" y="0"/>
              <a:ext cx="1661460" cy="936789"/>
            </a:xfrm>
            <a:custGeom>
              <a:avLst/>
              <a:gdLst>
                <a:gd name="connsiteX0" fmla="*/ 7513 w 1661460"/>
                <a:gd name="connsiteY0" fmla="*/ 0 h 936789"/>
                <a:gd name="connsiteX1" fmla="*/ 1653948 w 1661460"/>
                <a:gd name="connsiteY1" fmla="*/ 0 h 936789"/>
                <a:gd name="connsiteX2" fmla="*/ 1657171 w 1661460"/>
                <a:gd name="connsiteY2" fmla="*/ 21122 h 936789"/>
                <a:gd name="connsiteX3" fmla="*/ 1661460 w 1661460"/>
                <a:gd name="connsiteY3" fmla="*/ 106059 h 936789"/>
                <a:gd name="connsiteX4" fmla="*/ 830730 w 1661460"/>
                <a:gd name="connsiteY4" fmla="*/ 936789 h 936789"/>
                <a:gd name="connsiteX5" fmla="*/ 0 w 1661460"/>
                <a:gd name="connsiteY5" fmla="*/ 106059 h 936789"/>
                <a:gd name="connsiteX6" fmla="*/ 4289 w 1661460"/>
                <a:gd name="connsiteY6" fmla="*/ 21122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1460" h="936789">
                  <a:moveTo>
                    <a:pt x="7513" y="0"/>
                  </a:moveTo>
                  <a:lnTo>
                    <a:pt x="1653948" y="0"/>
                  </a:lnTo>
                  <a:lnTo>
                    <a:pt x="1657171" y="21122"/>
                  </a:lnTo>
                  <a:cubicBezTo>
                    <a:pt x="1660007" y="49048"/>
                    <a:pt x="1661460" y="77384"/>
                    <a:pt x="1661460" y="106059"/>
                  </a:cubicBezTo>
                  <a:cubicBezTo>
                    <a:pt x="1661460" y="564859"/>
                    <a:pt x="1289530" y="936789"/>
                    <a:pt x="830730" y="936789"/>
                  </a:cubicBezTo>
                  <a:cubicBezTo>
                    <a:pt x="371930" y="936789"/>
                    <a:pt x="0" y="564859"/>
                    <a:pt x="0" y="106059"/>
                  </a:cubicBezTo>
                  <a:cubicBezTo>
                    <a:pt x="0" y="77384"/>
                    <a:pt x="1453" y="49048"/>
                    <a:pt x="4289" y="21122"/>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39" name="Freeform: Shape 38">
              <a:extLst>
                <a:ext uri="{FF2B5EF4-FFF2-40B4-BE49-F238E27FC236}">
                  <a16:creationId xmlns:a16="http://schemas.microsoft.com/office/drawing/2014/main" id="{10B5BB75-0167-66D5-4F3C-8000D5182C9F}"/>
                </a:ext>
              </a:extLst>
            </p:cNvPr>
            <p:cNvSpPr/>
            <p:nvPr userDrawn="1"/>
          </p:nvSpPr>
          <p:spPr bwMode="gray">
            <a:xfrm>
              <a:off x="7897905" y="0"/>
              <a:ext cx="1661460" cy="936789"/>
            </a:xfrm>
            <a:custGeom>
              <a:avLst/>
              <a:gdLst>
                <a:gd name="connsiteX0" fmla="*/ 7513 w 1661460"/>
                <a:gd name="connsiteY0" fmla="*/ 0 h 936789"/>
                <a:gd name="connsiteX1" fmla="*/ 1653948 w 1661460"/>
                <a:gd name="connsiteY1" fmla="*/ 0 h 936789"/>
                <a:gd name="connsiteX2" fmla="*/ 1657171 w 1661460"/>
                <a:gd name="connsiteY2" fmla="*/ 21122 h 936789"/>
                <a:gd name="connsiteX3" fmla="*/ 1661460 w 1661460"/>
                <a:gd name="connsiteY3" fmla="*/ 106059 h 936789"/>
                <a:gd name="connsiteX4" fmla="*/ 830730 w 1661460"/>
                <a:gd name="connsiteY4" fmla="*/ 936789 h 936789"/>
                <a:gd name="connsiteX5" fmla="*/ 0 w 1661460"/>
                <a:gd name="connsiteY5" fmla="*/ 106059 h 936789"/>
                <a:gd name="connsiteX6" fmla="*/ 4289 w 1661460"/>
                <a:gd name="connsiteY6" fmla="*/ 21122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1460" h="936789">
                  <a:moveTo>
                    <a:pt x="7513" y="0"/>
                  </a:moveTo>
                  <a:lnTo>
                    <a:pt x="1653948" y="0"/>
                  </a:lnTo>
                  <a:lnTo>
                    <a:pt x="1657171" y="21122"/>
                  </a:lnTo>
                  <a:cubicBezTo>
                    <a:pt x="1660007" y="49048"/>
                    <a:pt x="1661460" y="77384"/>
                    <a:pt x="1661460" y="106059"/>
                  </a:cubicBezTo>
                  <a:cubicBezTo>
                    <a:pt x="1661460" y="564859"/>
                    <a:pt x="1289530" y="936789"/>
                    <a:pt x="830730" y="936789"/>
                  </a:cubicBezTo>
                  <a:cubicBezTo>
                    <a:pt x="371930" y="936789"/>
                    <a:pt x="0" y="564859"/>
                    <a:pt x="0" y="106059"/>
                  </a:cubicBezTo>
                  <a:cubicBezTo>
                    <a:pt x="0" y="77384"/>
                    <a:pt x="1453" y="49048"/>
                    <a:pt x="4289" y="21122"/>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43" name="Freeform: Shape 42">
              <a:extLst>
                <a:ext uri="{FF2B5EF4-FFF2-40B4-BE49-F238E27FC236}">
                  <a16:creationId xmlns:a16="http://schemas.microsoft.com/office/drawing/2014/main" id="{0528863C-CFF0-BFF7-83D2-8AE71EC094F3}"/>
                </a:ext>
              </a:extLst>
            </p:cNvPr>
            <p:cNvSpPr/>
            <p:nvPr userDrawn="1"/>
          </p:nvSpPr>
          <p:spPr bwMode="gray">
            <a:xfrm>
              <a:off x="6236446" y="0"/>
              <a:ext cx="1661460" cy="936789"/>
            </a:xfrm>
            <a:custGeom>
              <a:avLst/>
              <a:gdLst>
                <a:gd name="connsiteX0" fmla="*/ 7513 w 1661460"/>
                <a:gd name="connsiteY0" fmla="*/ 0 h 936789"/>
                <a:gd name="connsiteX1" fmla="*/ 1653948 w 1661460"/>
                <a:gd name="connsiteY1" fmla="*/ 0 h 936789"/>
                <a:gd name="connsiteX2" fmla="*/ 1657171 w 1661460"/>
                <a:gd name="connsiteY2" fmla="*/ 21122 h 936789"/>
                <a:gd name="connsiteX3" fmla="*/ 1661460 w 1661460"/>
                <a:gd name="connsiteY3" fmla="*/ 106059 h 936789"/>
                <a:gd name="connsiteX4" fmla="*/ 830730 w 1661460"/>
                <a:gd name="connsiteY4" fmla="*/ 936789 h 936789"/>
                <a:gd name="connsiteX5" fmla="*/ 0 w 1661460"/>
                <a:gd name="connsiteY5" fmla="*/ 106059 h 936789"/>
                <a:gd name="connsiteX6" fmla="*/ 4289 w 1661460"/>
                <a:gd name="connsiteY6" fmla="*/ 21122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1460" h="936789">
                  <a:moveTo>
                    <a:pt x="7513" y="0"/>
                  </a:moveTo>
                  <a:lnTo>
                    <a:pt x="1653948" y="0"/>
                  </a:lnTo>
                  <a:lnTo>
                    <a:pt x="1657171" y="21122"/>
                  </a:lnTo>
                  <a:cubicBezTo>
                    <a:pt x="1660007" y="49048"/>
                    <a:pt x="1661460" y="77384"/>
                    <a:pt x="1661460" y="106059"/>
                  </a:cubicBezTo>
                  <a:cubicBezTo>
                    <a:pt x="1661460" y="564859"/>
                    <a:pt x="1289530" y="936789"/>
                    <a:pt x="830730" y="936789"/>
                  </a:cubicBezTo>
                  <a:cubicBezTo>
                    <a:pt x="371930" y="936789"/>
                    <a:pt x="0" y="564859"/>
                    <a:pt x="0" y="106059"/>
                  </a:cubicBezTo>
                  <a:cubicBezTo>
                    <a:pt x="0" y="77384"/>
                    <a:pt x="1453" y="49048"/>
                    <a:pt x="4289" y="21122"/>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44" name="Freeform: Shape 43">
              <a:extLst>
                <a:ext uri="{FF2B5EF4-FFF2-40B4-BE49-F238E27FC236}">
                  <a16:creationId xmlns:a16="http://schemas.microsoft.com/office/drawing/2014/main" id="{80114763-24E8-65F1-FD20-BEC2DD15993E}"/>
                </a:ext>
              </a:extLst>
            </p:cNvPr>
            <p:cNvSpPr/>
            <p:nvPr userDrawn="1"/>
          </p:nvSpPr>
          <p:spPr bwMode="gray">
            <a:xfrm>
              <a:off x="4574987" y="0"/>
              <a:ext cx="1661460" cy="936789"/>
            </a:xfrm>
            <a:custGeom>
              <a:avLst/>
              <a:gdLst>
                <a:gd name="connsiteX0" fmla="*/ 7513 w 1661460"/>
                <a:gd name="connsiteY0" fmla="*/ 0 h 936789"/>
                <a:gd name="connsiteX1" fmla="*/ 1653948 w 1661460"/>
                <a:gd name="connsiteY1" fmla="*/ 0 h 936789"/>
                <a:gd name="connsiteX2" fmla="*/ 1657171 w 1661460"/>
                <a:gd name="connsiteY2" fmla="*/ 21122 h 936789"/>
                <a:gd name="connsiteX3" fmla="*/ 1661460 w 1661460"/>
                <a:gd name="connsiteY3" fmla="*/ 106059 h 936789"/>
                <a:gd name="connsiteX4" fmla="*/ 830730 w 1661460"/>
                <a:gd name="connsiteY4" fmla="*/ 936789 h 936789"/>
                <a:gd name="connsiteX5" fmla="*/ 0 w 1661460"/>
                <a:gd name="connsiteY5" fmla="*/ 106059 h 936789"/>
                <a:gd name="connsiteX6" fmla="*/ 4289 w 1661460"/>
                <a:gd name="connsiteY6" fmla="*/ 21122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1460" h="936789">
                  <a:moveTo>
                    <a:pt x="7513" y="0"/>
                  </a:moveTo>
                  <a:lnTo>
                    <a:pt x="1653948" y="0"/>
                  </a:lnTo>
                  <a:lnTo>
                    <a:pt x="1657171" y="21122"/>
                  </a:lnTo>
                  <a:cubicBezTo>
                    <a:pt x="1660007" y="49048"/>
                    <a:pt x="1661460" y="77384"/>
                    <a:pt x="1661460" y="106059"/>
                  </a:cubicBezTo>
                  <a:cubicBezTo>
                    <a:pt x="1661460" y="564859"/>
                    <a:pt x="1289530" y="936789"/>
                    <a:pt x="830730" y="936789"/>
                  </a:cubicBezTo>
                  <a:cubicBezTo>
                    <a:pt x="371930" y="936789"/>
                    <a:pt x="0" y="564859"/>
                    <a:pt x="0" y="106059"/>
                  </a:cubicBezTo>
                  <a:cubicBezTo>
                    <a:pt x="0" y="77384"/>
                    <a:pt x="1453" y="49048"/>
                    <a:pt x="4289" y="21122"/>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45" name="Freeform: Shape 44">
              <a:extLst>
                <a:ext uri="{FF2B5EF4-FFF2-40B4-BE49-F238E27FC236}">
                  <a16:creationId xmlns:a16="http://schemas.microsoft.com/office/drawing/2014/main" id="{22CCBE72-BF65-E4C0-A522-CEB74B4A25F7}"/>
                </a:ext>
              </a:extLst>
            </p:cNvPr>
            <p:cNvSpPr/>
            <p:nvPr userDrawn="1"/>
          </p:nvSpPr>
          <p:spPr bwMode="gray">
            <a:xfrm>
              <a:off x="2913528" y="0"/>
              <a:ext cx="1661460" cy="936789"/>
            </a:xfrm>
            <a:custGeom>
              <a:avLst/>
              <a:gdLst>
                <a:gd name="connsiteX0" fmla="*/ 7513 w 1661460"/>
                <a:gd name="connsiteY0" fmla="*/ 0 h 936789"/>
                <a:gd name="connsiteX1" fmla="*/ 1653948 w 1661460"/>
                <a:gd name="connsiteY1" fmla="*/ 0 h 936789"/>
                <a:gd name="connsiteX2" fmla="*/ 1657171 w 1661460"/>
                <a:gd name="connsiteY2" fmla="*/ 21122 h 936789"/>
                <a:gd name="connsiteX3" fmla="*/ 1661460 w 1661460"/>
                <a:gd name="connsiteY3" fmla="*/ 106059 h 936789"/>
                <a:gd name="connsiteX4" fmla="*/ 830730 w 1661460"/>
                <a:gd name="connsiteY4" fmla="*/ 936789 h 936789"/>
                <a:gd name="connsiteX5" fmla="*/ 0 w 1661460"/>
                <a:gd name="connsiteY5" fmla="*/ 106059 h 936789"/>
                <a:gd name="connsiteX6" fmla="*/ 4289 w 1661460"/>
                <a:gd name="connsiteY6" fmla="*/ 21122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1460" h="936789">
                  <a:moveTo>
                    <a:pt x="7513" y="0"/>
                  </a:moveTo>
                  <a:lnTo>
                    <a:pt x="1653948" y="0"/>
                  </a:lnTo>
                  <a:lnTo>
                    <a:pt x="1657171" y="21122"/>
                  </a:lnTo>
                  <a:cubicBezTo>
                    <a:pt x="1660007" y="49048"/>
                    <a:pt x="1661460" y="77384"/>
                    <a:pt x="1661460" y="106059"/>
                  </a:cubicBezTo>
                  <a:cubicBezTo>
                    <a:pt x="1661460" y="564859"/>
                    <a:pt x="1289530" y="936789"/>
                    <a:pt x="830730" y="936789"/>
                  </a:cubicBezTo>
                  <a:cubicBezTo>
                    <a:pt x="371930" y="936789"/>
                    <a:pt x="0" y="564859"/>
                    <a:pt x="0" y="106059"/>
                  </a:cubicBezTo>
                  <a:cubicBezTo>
                    <a:pt x="0" y="77384"/>
                    <a:pt x="1453" y="49048"/>
                    <a:pt x="4289" y="21122"/>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50" name="Freeform: Shape 49">
              <a:extLst>
                <a:ext uri="{FF2B5EF4-FFF2-40B4-BE49-F238E27FC236}">
                  <a16:creationId xmlns:a16="http://schemas.microsoft.com/office/drawing/2014/main" id="{A9C7495F-6A7E-4C4B-E491-39B263A91183}"/>
                </a:ext>
              </a:extLst>
            </p:cNvPr>
            <p:cNvSpPr/>
            <p:nvPr userDrawn="1"/>
          </p:nvSpPr>
          <p:spPr bwMode="gray">
            <a:xfrm>
              <a:off x="1252069" y="0"/>
              <a:ext cx="1661460" cy="936789"/>
            </a:xfrm>
            <a:custGeom>
              <a:avLst/>
              <a:gdLst>
                <a:gd name="connsiteX0" fmla="*/ 7513 w 1661460"/>
                <a:gd name="connsiteY0" fmla="*/ 0 h 936789"/>
                <a:gd name="connsiteX1" fmla="*/ 1653948 w 1661460"/>
                <a:gd name="connsiteY1" fmla="*/ 0 h 936789"/>
                <a:gd name="connsiteX2" fmla="*/ 1657171 w 1661460"/>
                <a:gd name="connsiteY2" fmla="*/ 21122 h 936789"/>
                <a:gd name="connsiteX3" fmla="*/ 1661460 w 1661460"/>
                <a:gd name="connsiteY3" fmla="*/ 106059 h 936789"/>
                <a:gd name="connsiteX4" fmla="*/ 830730 w 1661460"/>
                <a:gd name="connsiteY4" fmla="*/ 936789 h 936789"/>
                <a:gd name="connsiteX5" fmla="*/ 0 w 1661460"/>
                <a:gd name="connsiteY5" fmla="*/ 106059 h 936789"/>
                <a:gd name="connsiteX6" fmla="*/ 4289 w 1661460"/>
                <a:gd name="connsiteY6" fmla="*/ 21122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1460" h="936789">
                  <a:moveTo>
                    <a:pt x="7513" y="0"/>
                  </a:moveTo>
                  <a:lnTo>
                    <a:pt x="1653948" y="0"/>
                  </a:lnTo>
                  <a:lnTo>
                    <a:pt x="1657171" y="21122"/>
                  </a:lnTo>
                  <a:cubicBezTo>
                    <a:pt x="1660007" y="49048"/>
                    <a:pt x="1661460" y="77384"/>
                    <a:pt x="1661460" y="106059"/>
                  </a:cubicBezTo>
                  <a:cubicBezTo>
                    <a:pt x="1661460" y="564859"/>
                    <a:pt x="1289530" y="936789"/>
                    <a:pt x="830730" y="936789"/>
                  </a:cubicBezTo>
                  <a:cubicBezTo>
                    <a:pt x="371930" y="936789"/>
                    <a:pt x="0" y="564859"/>
                    <a:pt x="0" y="106059"/>
                  </a:cubicBezTo>
                  <a:cubicBezTo>
                    <a:pt x="0" y="77384"/>
                    <a:pt x="1453" y="49048"/>
                    <a:pt x="4289" y="21122"/>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53" name="Freeform: Shape 52">
              <a:extLst>
                <a:ext uri="{FF2B5EF4-FFF2-40B4-BE49-F238E27FC236}">
                  <a16:creationId xmlns:a16="http://schemas.microsoft.com/office/drawing/2014/main" id="{C1ECD438-911A-89DE-3692-3731FDAE84B9}"/>
                </a:ext>
              </a:extLst>
            </p:cNvPr>
            <p:cNvSpPr/>
            <p:nvPr userDrawn="1"/>
          </p:nvSpPr>
          <p:spPr bwMode="gray">
            <a:xfrm>
              <a:off x="0" y="0"/>
              <a:ext cx="1252071" cy="936789"/>
            </a:xfrm>
            <a:custGeom>
              <a:avLst/>
              <a:gdLst>
                <a:gd name="connsiteX0" fmla="*/ 0 w 1252071"/>
                <a:gd name="connsiteY0" fmla="*/ 0 h 936789"/>
                <a:gd name="connsiteX1" fmla="*/ 1244559 w 1252071"/>
                <a:gd name="connsiteY1" fmla="*/ 0 h 936789"/>
                <a:gd name="connsiteX2" fmla="*/ 1247782 w 1252071"/>
                <a:gd name="connsiteY2" fmla="*/ 21122 h 936789"/>
                <a:gd name="connsiteX3" fmla="*/ 1252071 w 1252071"/>
                <a:gd name="connsiteY3" fmla="*/ 106059 h 936789"/>
                <a:gd name="connsiteX4" fmla="*/ 421341 w 1252071"/>
                <a:gd name="connsiteY4" fmla="*/ 936789 h 936789"/>
                <a:gd name="connsiteX5" fmla="*/ 97983 w 1252071"/>
                <a:gd name="connsiteY5" fmla="*/ 871506 h 936789"/>
                <a:gd name="connsiteX6" fmla="*/ 0 w 1252071"/>
                <a:gd name="connsiteY6" fmla="*/ 818323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2071" h="936789">
                  <a:moveTo>
                    <a:pt x="0" y="0"/>
                  </a:moveTo>
                  <a:lnTo>
                    <a:pt x="1244559" y="0"/>
                  </a:lnTo>
                  <a:lnTo>
                    <a:pt x="1247782" y="21122"/>
                  </a:lnTo>
                  <a:cubicBezTo>
                    <a:pt x="1250618" y="49048"/>
                    <a:pt x="1252071" y="77384"/>
                    <a:pt x="1252071" y="106059"/>
                  </a:cubicBezTo>
                  <a:cubicBezTo>
                    <a:pt x="1252071" y="564859"/>
                    <a:pt x="880141" y="936789"/>
                    <a:pt x="421341" y="936789"/>
                  </a:cubicBezTo>
                  <a:cubicBezTo>
                    <a:pt x="306641" y="936789"/>
                    <a:pt x="197370" y="913543"/>
                    <a:pt x="97983" y="871506"/>
                  </a:cubicBezTo>
                  <a:lnTo>
                    <a:pt x="0" y="818323"/>
                  </a:ln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grpSp>
      <p:pic>
        <p:nvPicPr>
          <p:cNvPr id="10" name="Optum Logo" descr="Optum">
            <a:extLst>
              <a:ext uri="{FF2B5EF4-FFF2-40B4-BE49-F238E27FC236}">
                <a16:creationId xmlns:a16="http://schemas.microsoft.com/office/drawing/2014/main" id="{9E4A366B-1A37-D338-5576-AD996B1B6C91}"/>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590495" y="596255"/>
            <a:ext cx="1817487" cy="526250"/>
          </a:xfrm>
          <a:prstGeom prst="rect">
            <a:avLst/>
          </a:prstGeom>
        </p:spPr>
      </p:pic>
      <p:sp>
        <p:nvSpPr>
          <p:cNvPr id="2" name="Title">
            <a:extLst>
              <a:ext uri="{FF2B5EF4-FFF2-40B4-BE49-F238E27FC236}">
                <a16:creationId xmlns:a16="http://schemas.microsoft.com/office/drawing/2014/main" id="{59CA19A5-5525-4A37-AEE4-E2ED4BB950D4}"/>
              </a:ext>
            </a:extLst>
          </p:cNvPr>
          <p:cNvSpPr>
            <a:spLocks noGrp="1"/>
          </p:cNvSpPr>
          <p:nvPr userDrawn="1">
            <p:ph type="title" hasCustomPrompt="1"/>
          </p:nvPr>
        </p:nvSpPr>
        <p:spPr bwMode="gray">
          <a:xfrm>
            <a:off x="603972" y="1847737"/>
            <a:ext cx="7159752" cy="1692771"/>
          </a:xfrm>
        </p:spPr>
        <p:txBody>
          <a:bodyPr anchor="b"/>
          <a:lstStyle>
            <a:lvl1pPr>
              <a:lnSpc>
                <a:spcPct val="100000"/>
              </a:lnSpc>
              <a:defRPr sz="5500" b="0" spc="0" baseline="0">
                <a:solidFill>
                  <a:schemeClr val="tx1"/>
                </a:solidFill>
              </a:defRPr>
            </a:lvl1pPr>
          </a:lstStyle>
          <a:p>
            <a:r>
              <a:rPr lang="en-US" dirty="0"/>
              <a:t>Insightful presentation title (max. 2 lines)</a:t>
            </a:r>
          </a:p>
        </p:txBody>
      </p:sp>
      <p:sp>
        <p:nvSpPr>
          <p:cNvPr id="16" name="Subtitle Placeholder">
            <a:extLst>
              <a:ext uri="{FF2B5EF4-FFF2-40B4-BE49-F238E27FC236}">
                <a16:creationId xmlns:a16="http://schemas.microsoft.com/office/drawing/2014/main" id="{2E03F862-177D-4A2A-BB03-60A40298232B}"/>
              </a:ext>
            </a:extLst>
          </p:cNvPr>
          <p:cNvSpPr>
            <a:spLocks noGrp="1"/>
          </p:cNvSpPr>
          <p:nvPr userDrawn="1">
            <p:ph type="body" sz="quarter" idx="10" hasCustomPrompt="1"/>
          </p:nvPr>
        </p:nvSpPr>
        <p:spPr bwMode="gray">
          <a:xfrm>
            <a:off x="603972" y="3907239"/>
            <a:ext cx="5029200" cy="553998"/>
          </a:xfrm>
        </p:spPr>
        <p:txBody>
          <a:bodyPr wrap="square">
            <a:spAutoFit/>
          </a:bodyPr>
          <a:lstStyle>
            <a:lvl1pPr marL="0" indent="0">
              <a:spcBef>
                <a:spcPts val="0"/>
              </a:spcBef>
              <a:buFont typeface="Arial" panose="020B0604020202020204" pitchFamily="34" charset="0"/>
              <a:buNone/>
              <a:defRPr sz="18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dirty="0"/>
              <a:t>Presentation subtitle (optional); Arial 18pt, sentence case, max. 3 lines</a:t>
            </a:r>
          </a:p>
        </p:txBody>
      </p:sp>
      <p:cxnSp>
        <p:nvCxnSpPr>
          <p:cNvPr id="4" name="Stoke">
            <a:extLst>
              <a:ext uri="{FF2B5EF4-FFF2-40B4-BE49-F238E27FC236}">
                <a16:creationId xmlns:a16="http://schemas.microsoft.com/office/drawing/2014/main" id="{8B021B3E-53AB-AF1F-C247-0412E9A1F2D9}"/>
              </a:ext>
              <a:ext uri="{C183D7F6-B498-43B3-948B-1728B52AA6E4}">
                <adec:decorative xmlns:adec="http://schemas.microsoft.com/office/drawing/2017/decorative" val="1"/>
              </a:ext>
            </a:extLst>
          </p:cNvPr>
          <p:cNvCxnSpPr>
            <a:cxnSpLocks/>
          </p:cNvCxnSpPr>
          <p:nvPr userDrawn="1"/>
        </p:nvCxnSpPr>
        <p:spPr bwMode="gray">
          <a:xfrm>
            <a:off x="603972" y="562775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Presentation Date Placeholder">
            <a:extLst>
              <a:ext uri="{FF2B5EF4-FFF2-40B4-BE49-F238E27FC236}">
                <a16:creationId xmlns:a16="http://schemas.microsoft.com/office/drawing/2014/main" id="{798BE44C-881B-41C4-90ED-E3EADCC7440A}"/>
              </a:ext>
            </a:extLst>
          </p:cNvPr>
          <p:cNvSpPr>
            <a:spLocks noGrp="1"/>
          </p:cNvSpPr>
          <p:nvPr userDrawn="1">
            <p:ph type="body" sz="quarter" idx="11" hasCustomPrompt="1"/>
          </p:nvPr>
        </p:nvSpPr>
        <p:spPr bwMode="gray">
          <a:xfrm>
            <a:off x="603972" y="6032855"/>
            <a:ext cx="5029200" cy="215444"/>
          </a:xfrm>
        </p:spPr>
        <p:txBody>
          <a:bodyPr wrap="square" anchor="b">
            <a:spAutoFit/>
          </a:bodyPr>
          <a:lstStyle>
            <a:lvl1pPr marL="0" indent="0">
              <a:spcBef>
                <a:spcPts val="0"/>
              </a:spcBef>
              <a:buFont typeface="Arial" panose="020B0604020202020204" pitchFamily="34" charset="0"/>
              <a:buNone/>
              <a:defRPr sz="14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dirty="0"/>
              <a:t>Month DD, YYYY (May also be location or speaker)</a:t>
            </a:r>
          </a:p>
        </p:txBody>
      </p:sp>
      <p:sp>
        <p:nvSpPr>
          <p:cNvPr id="6" name="Date Placeholder">
            <a:extLst>
              <a:ext uri="{FF2B5EF4-FFF2-40B4-BE49-F238E27FC236}">
                <a16:creationId xmlns:a16="http://schemas.microsoft.com/office/drawing/2014/main" id="{E23FAE9B-982D-41B9-BBD2-74E842A46071}"/>
              </a:ext>
            </a:extLst>
          </p:cNvPr>
          <p:cNvSpPr>
            <a:spLocks noGrp="1"/>
          </p:cNvSpPr>
          <p:nvPr userDrawn="1">
            <p:ph type="dt" sz="half" idx="12"/>
          </p:nvPr>
        </p:nvSpPr>
        <p:spPr bwMode="gray"/>
        <p:txBody>
          <a:bodyPr/>
          <a:lstStyle/>
          <a:p>
            <a:fld id="{3AAC60EB-BBC2-4CF0-860A-8D4A91284465}" type="datetime1">
              <a:rPr lang="en-US" smtClean="0"/>
              <a:t>4/30/26</a:t>
            </a:fld>
            <a:endParaRPr lang="en-US" dirty="0"/>
          </a:p>
        </p:txBody>
      </p:sp>
      <p:sp>
        <p:nvSpPr>
          <p:cNvPr id="7" name="Footer Placeholder">
            <a:extLst>
              <a:ext uri="{FF2B5EF4-FFF2-40B4-BE49-F238E27FC236}">
                <a16:creationId xmlns:a16="http://schemas.microsoft.com/office/drawing/2014/main" id="{0E8CE9CD-F45B-421B-99EE-E365E024903C}"/>
              </a:ext>
            </a:extLst>
          </p:cNvPr>
          <p:cNvSpPr>
            <a:spLocks noGrp="1"/>
          </p:cNvSpPr>
          <p:nvPr userDrawn="1">
            <p:ph type="ftr" sz="quarter" idx="13"/>
          </p:nvPr>
        </p:nvSpPr>
        <p:spPr bwMode="gray"/>
        <p:txBody>
          <a:bodyPr/>
          <a:lstStyle/>
          <a:p>
            <a:r>
              <a:rPr lang="en-US" dirty="0"/>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1E1DF904-338B-407E-A788-88865DF5B781}"/>
              </a:ext>
            </a:extLst>
          </p:cNvPr>
          <p:cNvSpPr>
            <a:spLocks noGrp="1"/>
          </p:cNvSpPr>
          <p:nvPr userDrawn="1">
            <p:ph type="sldNum" sz="quarter" idx="14"/>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19379379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69" userDrawn="1">
          <p15:clr>
            <a:srgbClr val="5ACBF0"/>
          </p15:clr>
        </p15:guide>
        <p15:guide id="3" orient="horz" pos="2236" userDrawn="1">
          <p15:clr>
            <a:srgbClr val="5ACBF0"/>
          </p15:clr>
        </p15:guide>
        <p15:guide id="4" orient="horz" pos="2452" userDrawn="1">
          <p15:clr>
            <a:srgbClr val="5ACBF0"/>
          </p15:clr>
        </p15:guide>
        <p15:guide id="5" pos="4892" userDrawn="1">
          <p15:clr>
            <a:srgbClr val="5ACBF0"/>
          </p15:clr>
        </p15:guide>
        <p15:guide id="6" pos="3551" userDrawn="1">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      ___      ">
    <p:bg bwMode="gray">
      <p:bgPr>
        <a:solidFill>
          <a:srgbClr val="7030A0"/>
        </a:solidFill>
        <a:effectLst/>
      </p:bgPr>
    </p:bg>
    <p:spTree>
      <p:nvGrpSpPr>
        <p:cNvPr id="1" name=""/>
        <p:cNvGrpSpPr/>
        <p:nvPr/>
      </p:nvGrpSpPr>
      <p:grpSpPr>
        <a:xfrm>
          <a:off x="0" y="0"/>
          <a:ext cx="0" cy="0"/>
          <a:chOff x="0" y="0"/>
          <a:chExt cx="0" cy="0"/>
        </a:xfrm>
      </p:grpSpPr>
      <p:sp>
        <p:nvSpPr>
          <p:cNvPr id="12" name="TextBox 1">
            <a:extLst>
              <a:ext uri="{FF2B5EF4-FFF2-40B4-BE49-F238E27FC236}">
                <a16:creationId xmlns:a16="http://schemas.microsoft.com/office/drawing/2014/main" id="{63F147AB-BC07-4B04-AF4C-C611763A1EAE}"/>
              </a:ext>
            </a:extLst>
          </p:cNvPr>
          <p:cNvSpPr txBox="1"/>
          <p:nvPr userDrawn="1"/>
        </p:nvSpPr>
        <p:spPr bwMode="gray">
          <a:xfrm>
            <a:off x="742998" y="2390254"/>
            <a:ext cx="9891327" cy="2077492"/>
          </a:xfrm>
          <a:prstGeom prst="rect">
            <a:avLst/>
          </a:prstGeom>
          <a:noFill/>
        </p:spPr>
        <p:txBody>
          <a:bodyPr wrap="square" lIns="0" tIns="0" rIns="0" bIns="0" rtlCol="0">
            <a:spAutoFit/>
          </a:bodyPr>
          <a:lstStyle/>
          <a:p>
            <a:pPr>
              <a:lnSpc>
                <a:spcPct val="90000"/>
              </a:lnSpc>
              <a:spcBef>
                <a:spcPts val="0"/>
              </a:spcBef>
            </a:pPr>
            <a:r>
              <a:rPr lang="en-US" sz="15000" b="1" dirty="0">
                <a:solidFill>
                  <a:schemeClr val="bg1"/>
                </a:solidFill>
              </a:rPr>
              <a:t>Closing</a:t>
            </a:r>
          </a:p>
        </p:txBody>
      </p:sp>
      <p:cxnSp>
        <p:nvCxnSpPr>
          <p:cNvPr id="4" name="Arrow">
            <a:extLst>
              <a:ext uri="{FF2B5EF4-FFF2-40B4-BE49-F238E27FC236}">
                <a16:creationId xmlns:a16="http://schemas.microsoft.com/office/drawing/2014/main" id="{C96135BB-E1DE-4F71-B831-68F8DC213F8C}"/>
              </a:ext>
              <a:ext uri="{C183D7F6-B498-43B3-948B-1728B52AA6E4}">
                <adec:decorative xmlns:adec="http://schemas.microsoft.com/office/drawing/2017/decorative" val="1"/>
              </a:ext>
            </a:extLst>
          </p:cNvPr>
          <p:cNvCxnSpPr>
            <a:cxnSpLocks/>
          </p:cNvCxnSpPr>
          <p:nvPr userDrawn="1"/>
        </p:nvCxnSpPr>
        <p:spPr bwMode="gray">
          <a:xfrm>
            <a:off x="9497148" y="3429000"/>
            <a:ext cx="1951854" cy="0"/>
          </a:xfrm>
          <a:prstGeom prst="line">
            <a:avLst/>
          </a:prstGeom>
          <a:ln w="3175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484078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13" name="Warm White Background">
            <a:extLst>
              <a:ext uri="{FF2B5EF4-FFF2-40B4-BE49-F238E27FC236}">
                <a16:creationId xmlns:a16="http://schemas.microsoft.com/office/drawing/2014/main" id="{7C3A9A97-61E4-4883-B3FD-88A5E8E0FF70}"/>
              </a:ext>
              <a:ext uri="{C183D7F6-B498-43B3-948B-1728B52AA6E4}">
                <adec:decorative xmlns:adec="http://schemas.microsoft.com/office/drawing/2017/decorative" val="1"/>
              </a:ext>
            </a:extLst>
          </p:cNvPr>
          <p:cNvSpPr/>
          <p:nvPr userDrawn="1"/>
        </p:nvSpPr>
        <p:spPr bwMode="gray">
          <a:xfrm>
            <a:off x="184404" y="182880"/>
            <a:ext cx="11823192" cy="6492240"/>
          </a:xfrm>
          <a:prstGeom prst="roundRect">
            <a:avLst>
              <a:gd name="adj" fmla="val 1011"/>
            </a:avLst>
          </a:prstGeom>
          <a:solidFill>
            <a:srgbClr val="FBF9F4"/>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0"/>
              </a:spcBef>
              <a:spcAft>
                <a:spcPts val="0"/>
              </a:spcAft>
            </a:pPr>
            <a:endParaRPr lang="en-US" sz="1400" b="0" i="0" u="none" baseline="0" dirty="0">
              <a:solidFill>
                <a:srgbClr val="FFFFFF"/>
              </a:solidFill>
            </a:endParaRPr>
          </a:p>
        </p:txBody>
      </p:sp>
      <p:pic>
        <p:nvPicPr>
          <p:cNvPr id="6" name="Optum Logo" descr="Optum">
            <a:extLst>
              <a:ext uri="{FF2B5EF4-FFF2-40B4-BE49-F238E27FC236}">
                <a16:creationId xmlns:a16="http://schemas.microsoft.com/office/drawing/2014/main" id="{89BF741E-7372-4DA5-9FBB-22AB498402A5}"/>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051940" y="2837147"/>
            <a:ext cx="4088119" cy="1183707"/>
          </a:xfrm>
          <a:prstGeom prst="rect">
            <a:avLst/>
          </a:prstGeom>
        </p:spPr>
      </p:pic>
      <p:sp>
        <p:nvSpPr>
          <p:cNvPr id="14" name="Boilerplate">
            <a:extLst>
              <a:ext uri="{FF2B5EF4-FFF2-40B4-BE49-F238E27FC236}">
                <a16:creationId xmlns:a16="http://schemas.microsoft.com/office/drawing/2014/main" id="{9EB9C69C-A308-416E-9EF4-CDCBABF60D86}"/>
              </a:ext>
            </a:extLst>
          </p:cNvPr>
          <p:cNvSpPr txBox="1"/>
          <p:nvPr userDrawn="1"/>
        </p:nvSpPr>
        <p:spPr bwMode="gray">
          <a:xfrm>
            <a:off x="3818873" y="5837129"/>
            <a:ext cx="4554255" cy="507831"/>
          </a:xfrm>
          <a:prstGeom prst="rect">
            <a:avLst/>
          </a:prstGeom>
          <a:noFill/>
        </p:spPr>
        <p:txBody>
          <a:bodyPr vert="horz" wrap="square" lIns="0" tIns="0" rIns="0" bIns="0" rtlCol="0">
            <a:spAutoFit/>
          </a:bodyPr>
          <a:lstStyle/>
          <a:p>
            <a:pPr algn="ctr">
              <a:spcBef>
                <a:spcPts val="600"/>
              </a:spcBef>
            </a:pPr>
            <a:r>
              <a:rPr lang="en-US" sz="700" b="0" i="0" u="none" baseline="0" dirty="0">
                <a:solidFill>
                  <a:schemeClr val="tx1"/>
                </a:solidFill>
                <a:latin typeface="+mn-lt"/>
              </a:rPr>
              <a:t>Optum is a registered trademark of Optum, Inc. in the U.S. and other jurisdictions. All other brand or product names are the property of their respective owners. Because we are continuously improving our products and services, Optum reserves the right to change specifications without prior notice. Optum is an equal opportunity employer.</a:t>
            </a:r>
          </a:p>
          <a:p>
            <a:pPr algn="ctr">
              <a:spcBef>
                <a:spcPts val="600"/>
              </a:spcBef>
            </a:pPr>
            <a:r>
              <a:rPr lang="en-US" sz="700" b="0" i="0" u="none" baseline="0" dirty="0">
                <a:solidFill>
                  <a:schemeClr val="tx1"/>
                </a:solidFill>
                <a:latin typeface="+mn-lt"/>
              </a:rPr>
              <a:t>© 2026 Optum, Inc. All rights reserved.</a:t>
            </a:r>
          </a:p>
        </p:txBody>
      </p:sp>
    </p:spTree>
    <p:extLst>
      <p:ext uri="{BB962C8B-B14F-4D97-AF65-F5344CB8AC3E}">
        <p14:creationId xmlns:p14="http://schemas.microsoft.com/office/powerpoint/2010/main" val="200410232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Closing Slide - Alt">
    <p:spTree>
      <p:nvGrpSpPr>
        <p:cNvPr id="1" name=""/>
        <p:cNvGrpSpPr/>
        <p:nvPr/>
      </p:nvGrpSpPr>
      <p:grpSpPr>
        <a:xfrm>
          <a:off x="0" y="0"/>
          <a:ext cx="0" cy="0"/>
          <a:chOff x="0" y="0"/>
          <a:chExt cx="0" cy="0"/>
        </a:xfrm>
      </p:grpSpPr>
      <p:sp>
        <p:nvSpPr>
          <p:cNvPr id="13" name="Warm White Background">
            <a:extLst>
              <a:ext uri="{FF2B5EF4-FFF2-40B4-BE49-F238E27FC236}">
                <a16:creationId xmlns:a16="http://schemas.microsoft.com/office/drawing/2014/main" id="{7C3A9A97-61E4-4883-B3FD-88A5E8E0FF70}"/>
              </a:ext>
              <a:ext uri="{C183D7F6-B498-43B3-948B-1728B52AA6E4}">
                <adec:decorative xmlns:adec="http://schemas.microsoft.com/office/drawing/2017/decorative" val="1"/>
              </a:ext>
            </a:extLst>
          </p:cNvPr>
          <p:cNvSpPr/>
          <p:nvPr userDrawn="1"/>
        </p:nvSpPr>
        <p:spPr bwMode="gray">
          <a:xfrm>
            <a:off x="184404" y="182880"/>
            <a:ext cx="11823192" cy="6492240"/>
          </a:xfrm>
          <a:prstGeom prst="roundRect">
            <a:avLst>
              <a:gd name="adj" fmla="val 1011"/>
            </a:avLst>
          </a:prstGeom>
          <a:solidFill>
            <a:srgbClr val="FBF9F4"/>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0"/>
              </a:spcBef>
              <a:spcAft>
                <a:spcPts val="0"/>
              </a:spcAft>
            </a:pPr>
            <a:endParaRPr lang="en-US" sz="1400" b="0" i="0" u="none" baseline="0" dirty="0">
              <a:solidFill>
                <a:srgbClr val="FFFFFF"/>
              </a:solidFill>
            </a:endParaRPr>
          </a:p>
        </p:txBody>
      </p:sp>
      <p:sp>
        <p:nvSpPr>
          <p:cNvPr id="10" name="Optum Logo" descr="Optum">
            <a:extLst>
              <a:ext uri="{FF2B5EF4-FFF2-40B4-BE49-F238E27FC236}">
                <a16:creationId xmlns:a16="http://schemas.microsoft.com/office/drawing/2014/main" id="{1A7A9804-2478-CD00-E2AF-A61CDE018953}"/>
              </a:ext>
              <a:ext uri="{C183D7F6-B498-43B3-948B-1728B52AA6E4}">
                <adec:decorative xmlns:adec="http://schemas.microsoft.com/office/drawing/2017/decorative" val="0"/>
              </a:ext>
            </a:extLst>
          </p:cNvPr>
          <p:cNvSpPr/>
          <p:nvPr/>
        </p:nvSpPr>
        <p:spPr bwMode="gray">
          <a:xfrm>
            <a:off x="184404" y="1349116"/>
            <a:ext cx="11823192" cy="3534131"/>
          </a:xfrm>
          <a:custGeom>
            <a:avLst/>
            <a:gdLst>
              <a:gd name="connsiteX0" fmla="*/ 3997943 w 11823192"/>
              <a:gd name="connsiteY0" fmla="*/ 1184415 h 3534131"/>
              <a:gd name="connsiteX1" fmla="*/ 3511808 w 11823192"/>
              <a:gd name="connsiteY1" fmla="*/ 1697581 h 3534131"/>
              <a:gd name="connsiteX2" fmla="*/ 3997943 w 11823192"/>
              <a:gd name="connsiteY2" fmla="*/ 2214536 h 3534131"/>
              <a:gd name="connsiteX3" fmla="*/ 4480290 w 11823192"/>
              <a:gd name="connsiteY3" fmla="*/ 1697581 h 3534131"/>
              <a:gd name="connsiteX4" fmla="*/ 3997943 w 11823192"/>
              <a:gd name="connsiteY4" fmla="*/ 1184415 h 3534131"/>
              <a:gd name="connsiteX5" fmla="*/ 6725845 w 11823192"/>
              <a:gd name="connsiteY5" fmla="*/ 663672 h 3534131"/>
              <a:gd name="connsiteX6" fmla="*/ 7397273 w 11823192"/>
              <a:gd name="connsiteY6" fmla="*/ 663672 h 3534131"/>
              <a:gd name="connsiteX7" fmla="*/ 7397273 w 11823192"/>
              <a:gd name="connsiteY7" fmla="*/ 1925406 h 3534131"/>
              <a:gd name="connsiteX8" fmla="*/ 7690538 w 11823192"/>
              <a:gd name="connsiteY8" fmla="*/ 2222457 h 3534131"/>
              <a:gd name="connsiteX9" fmla="*/ 7983804 w 11823192"/>
              <a:gd name="connsiteY9" fmla="*/ 1925406 h 3534131"/>
              <a:gd name="connsiteX10" fmla="*/ 7983804 w 11823192"/>
              <a:gd name="connsiteY10" fmla="*/ 663672 h 3534131"/>
              <a:gd name="connsiteX11" fmla="*/ 8655232 w 11823192"/>
              <a:gd name="connsiteY11" fmla="*/ 663672 h 3534131"/>
              <a:gd name="connsiteX12" fmla="*/ 8655232 w 11823192"/>
              <a:gd name="connsiteY12" fmla="*/ 1944521 h 3534131"/>
              <a:gd name="connsiteX13" fmla="*/ 8654887 w 11823192"/>
              <a:gd name="connsiteY13" fmla="*/ 1944521 h 3534131"/>
              <a:gd name="connsiteX14" fmla="*/ 7690366 w 11823192"/>
              <a:gd name="connsiteY14" fmla="*/ 2777986 h 3534131"/>
              <a:gd name="connsiteX15" fmla="*/ 6725845 w 11823192"/>
              <a:gd name="connsiteY15" fmla="*/ 1944521 h 3534131"/>
              <a:gd name="connsiteX16" fmla="*/ 1227678 w 11823192"/>
              <a:gd name="connsiteY16" fmla="*/ 640425 h 3534131"/>
              <a:gd name="connsiteX17" fmla="*/ 525426 w 11823192"/>
              <a:gd name="connsiteY17" fmla="*/ 1381244 h 3534131"/>
              <a:gd name="connsiteX18" fmla="*/ 1227678 w 11823192"/>
              <a:gd name="connsiteY18" fmla="*/ 2122063 h 3534131"/>
              <a:gd name="connsiteX19" fmla="*/ 1929931 w 11823192"/>
              <a:gd name="connsiteY19" fmla="*/ 1381244 h 3534131"/>
              <a:gd name="connsiteX20" fmla="*/ 1227678 w 11823192"/>
              <a:gd name="connsiteY20" fmla="*/ 640425 h 3534131"/>
              <a:gd name="connsiteX21" fmla="*/ 10086256 w 11823192"/>
              <a:gd name="connsiteY21" fmla="*/ 632848 h 3534131"/>
              <a:gd name="connsiteX22" fmla="*/ 10676576 w 11823192"/>
              <a:gd name="connsiteY22" fmla="*/ 968472 h 3534131"/>
              <a:gd name="connsiteX23" fmla="*/ 11309258 w 11823192"/>
              <a:gd name="connsiteY23" fmla="*/ 632848 h 3534131"/>
              <a:gd name="connsiteX24" fmla="*/ 11728549 w 11823192"/>
              <a:gd name="connsiteY24" fmla="*/ 762880 h 3534131"/>
              <a:gd name="connsiteX25" fmla="*/ 11823192 w 11823192"/>
              <a:gd name="connsiteY25" fmla="*/ 851969 h 3534131"/>
              <a:gd name="connsiteX26" fmla="*/ 11823192 w 11823192"/>
              <a:gd name="connsiteY26" fmla="*/ 2731835 h 3534131"/>
              <a:gd name="connsiteX27" fmla="*/ 11340082 w 11823192"/>
              <a:gd name="connsiteY27" fmla="*/ 2731835 h 3534131"/>
              <a:gd name="connsiteX28" fmla="*/ 11340082 w 11823192"/>
              <a:gd name="connsiteY28" fmla="*/ 1500925 h 3534131"/>
              <a:gd name="connsiteX29" fmla="*/ 11058355 w 11823192"/>
              <a:gd name="connsiteY29" fmla="*/ 1180627 h 3534131"/>
              <a:gd name="connsiteX30" fmla="*/ 10776627 w 11823192"/>
              <a:gd name="connsiteY30" fmla="*/ 1500925 h 3534131"/>
              <a:gd name="connsiteX31" fmla="*/ 10776627 w 11823192"/>
              <a:gd name="connsiteY31" fmla="*/ 2731663 h 3534131"/>
              <a:gd name="connsiteX32" fmla="*/ 10109160 w 11823192"/>
              <a:gd name="connsiteY32" fmla="*/ 2731663 h 3534131"/>
              <a:gd name="connsiteX33" fmla="*/ 10109160 w 11823192"/>
              <a:gd name="connsiteY33" fmla="*/ 1500925 h 3534131"/>
              <a:gd name="connsiteX34" fmla="*/ 9827432 w 11823192"/>
              <a:gd name="connsiteY34" fmla="*/ 1180627 h 3534131"/>
              <a:gd name="connsiteX35" fmla="*/ 9545705 w 11823192"/>
              <a:gd name="connsiteY35" fmla="*/ 1500925 h 3534131"/>
              <a:gd name="connsiteX36" fmla="*/ 9545705 w 11823192"/>
              <a:gd name="connsiteY36" fmla="*/ 2731663 h 3534131"/>
              <a:gd name="connsiteX37" fmla="*/ 8878581 w 11823192"/>
              <a:gd name="connsiteY37" fmla="*/ 2731663 h 3534131"/>
              <a:gd name="connsiteX38" fmla="*/ 8878581 w 11823192"/>
              <a:gd name="connsiteY38" fmla="*/ 663672 h 3534131"/>
              <a:gd name="connsiteX39" fmla="*/ 9534511 w 11823192"/>
              <a:gd name="connsiteY39" fmla="*/ 663672 h 3534131"/>
              <a:gd name="connsiteX40" fmla="*/ 9538299 w 11823192"/>
              <a:gd name="connsiteY40" fmla="*/ 910612 h 3534131"/>
              <a:gd name="connsiteX41" fmla="*/ 10086256 w 11823192"/>
              <a:gd name="connsiteY41" fmla="*/ 632848 h 3534131"/>
              <a:gd name="connsiteX42" fmla="*/ 4152239 w 11823192"/>
              <a:gd name="connsiteY42" fmla="*/ 632675 h 3534131"/>
              <a:gd name="connsiteX43" fmla="*/ 5151545 w 11823192"/>
              <a:gd name="connsiteY43" fmla="*/ 1697581 h 3534131"/>
              <a:gd name="connsiteX44" fmla="*/ 4152239 w 11823192"/>
              <a:gd name="connsiteY44" fmla="*/ 2766276 h 3534131"/>
              <a:gd name="connsiteX45" fmla="*/ 3511808 w 11823192"/>
              <a:gd name="connsiteY45" fmla="*/ 2515548 h 3534131"/>
              <a:gd name="connsiteX46" fmla="*/ 3511808 w 11823192"/>
              <a:gd name="connsiteY46" fmla="*/ 3534131 h 3534131"/>
              <a:gd name="connsiteX47" fmla="*/ 2840552 w 11823192"/>
              <a:gd name="connsiteY47" fmla="*/ 3534131 h 3534131"/>
              <a:gd name="connsiteX48" fmla="*/ 2840552 w 11823192"/>
              <a:gd name="connsiteY48" fmla="*/ 663500 h 3534131"/>
              <a:gd name="connsiteX49" fmla="*/ 3488732 w 11823192"/>
              <a:gd name="connsiteY49" fmla="*/ 663500 h 3534131"/>
              <a:gd name="connsiteX50" fmla="*/ 3492521 w 11823192"/>
              <a:gd name="connsiteY50" fmla="*/ 902690 h 3534131"/>
              <a:gd name="connsiteX51" fmla="*/ 4152239 w 11823192"/>
              <a:gd name="connsiteY51" fmla="*/ 632675 h 3534131"/>
              <a:gd name="connsiteX52" fmla="*/ 5325128 w 11823192"/>
              <a:gd name="connsiteY52" fmla="*/ 135007 h 3534131"/>
              <a:gd name="connsiteX53" fmla="*/ 5992596 w 11823192"/>
              <a:gd name="connsiteY53" fmla="*/ 135007 h 3534131"/>
              <a:gd name="connsiteX54" fmla="*/ 5992596 w 11823192"/>
              <a:gd name="connsiteY54" fmla="*/ 663672 h 3534131"/>
              <a:gd name="connsiteX55" fmla="*/ 6544341 w 11823192"/>
              <a:gd name="connsiteY55" fmla="*/ 663672 h 3534131"/>
              <a:gd name="connsiteX56" fmla="*/ 6544341 w 11823192"/>
              <a:gd name="connsiteY56" fmla="*/ 1196125 h 3534131"/>
              <a:gd name="connsiteX57" fmla="*/ 5992596 w 11823192"/>
              <a:gd name="connsiteY57" fmla="*/ 1196125 h 3534131"/>
              <a:gd name="connsiteX58" fmla="*/ 5992596 w 11823192"/>
              <a:gd name="connsiteY58" fmla="*/ 1936772 h 3534131"/>
              <a:gd name="connsiteX59" fmla="*/ 6289650 w 11823192"/>
              <a:gd name="connsiteY59" fmla="*/ 2206787 h 3534131"/>
              <a:gd name="connsiteX60" fmla="*/ 6544341 w 11823192"/>
              <a:gd name="connsiteY60" fmla="*/ 2164425 h 3534131"/>
              <a:gd name="connsiteX61" fmla="*/ 6544341 w 11823192"/>
              <a:gd name="connsiteY61" fmla="*/ 2693089 h 3534131"/>
              <a:gd name="connsiteX62" fmla="*/ 6119855 w 11823192"/>
              <a:gd name="connsiteY62" fmla="*/ 2762487 h 3534131"/>
              <a:gd name="connsiteX63" fmla="*/ 5325128 w 11823192"/>
              <a:gd name="connsiteY63" fmla="*/ 1990844 h 3534131"/>
              <a:gd name="connsiteX64" fmla="*/ 1227678 w 11823192"/>
              <a:gd name="connsiteY64" fmla="*/ 0 h 3534131"/>
              <a:gd name="connsiteX65" fmla="*/ 2639761 w 11823192"/>
              <a:gd name="connsiteY65" fmla="*/ 1381244 h 3534131"/>
              <a:gd name="connsiteX66" fmla="*/ 1227678 w 11823192"/>
              <a:gd name="connsiteY66" fmla="*/ 2762487 h 3534131"/>
              <a:gd name="connsiteX67" fmla="*/ 53840 w 11823192"/>
              <a:gd name="connsiteY67" fmla="*/ 2155714 h 3534131"/>
              <a:gd name="connsiteX68" fmla="*/ 0 w 11823192"/>
              <a:gd name="connsiteY68" fmla="*/ 2068189 h 3534131"/>
              <a:gd name="connsiteX69" fmla="*/ 0 w 11823192"/>
              <a:gd name="connsiteY69" fmla="*/ 694299 h 3534131"/>
              <a:gd name="connsiteX70" fmla="*/ 53840 w 11823192"/>
              <a:gd name="connsiteY70" fmla="*/ 606774 h 3534131"/>
              <a:gd name="connsiteX71" fmla="*/ 1227678 w 11823192"/>
              <a:gd name="connsiteY71" fmla="*/ 0 h 353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1823192" h="3534131">
                <a:moveTo>
                  <a:pt x="3997943" y="1184415"/>
                </a:moveTo>
                <a:cubicBezTo>
                  <a:pt x="3727925" y="1184415"/>
                  <a:pt x="3511808" y="1404319"/>
                  <a:pt x="3511808" y="1697581"/>
                </a:cubicBezTo>
                <a:cubicBezTo>
                  <a:pt x="3511808" y="1994632"/>
                  <a:pt x="3727925" y="2214536"/>
                  <a:pt x="3997943" y="2214536"/>
                </a:cubicBezTo>
                <a:cubicBezTo>
                  <a:pt x="4264172" y="2214536"/>
                  <a:pt x="4480290" y="1994632"/>
                  <a:pt x="4480290" y="1697581"/>
                </a:cubicBezTo>
                <a:cubicBezTo>
                  <a:pt x="4480290" y="1404491"/>
                  <a:pt x="4264172" y="1184415"/>
                  <a:pt x="3997943" y="1184415"/>
                </a:cubicBezTo>
                <a:close/>
                <a:moveTo>
                  <a:pt x="6725845" y="663672"/>
                </a:moveTo>
                <a:lnTo>
                  <a:pt x="7397273" y="663672"/>
                </a:lnTo>
                <a:lnTo>
                  <a:pt x="7397273" y="1925406"/>
                </a:lnTo>
                <a:cubicBezTo>
                  <a:pt x="7397273" y="2106737"/>
                  <a:pt x="7516956" y="2222457"/>
                  <a:pt x="7690538" y="2222457"/>
                </a:cubicBezTo>
                <a:cubicBezTo>
                  <a:pt x="7864121" y="2222457"/>
                  <a:pt x="7983804" y="2106737"/>
                  <a:pt x="7983804" y="1925406"/>
                </a:cubicBezTo>
                <a:lnTo>
                  <a:pt x="7983804" y="663672"/>
                </a:lnTo>
                <a:lnTo>
                  <a:pt x="8655232" y="663672"/>
                </a:lnTo>
                <a:lnTo>
                  <a:pt x="8655232" y="1944521"/>
                </a:lnTo>
                <a:lnTo>
                  <a:pt x="8654887" y="1944521"/>
                </a:lnTo>
                <a:cubicBezTo>
                  <a:pt x="8654887" y="2476974"/>
                  <a:pt x="8230401" y="2777986"/>
                  <a:pt x="7690366" y="2777986"/>
                </a:cubicBezTo>
                <a:cubicBezTo>
                  <a:pt x="7150159" y="2777986"/>
                  <a:pt x="6725845" y="2476974"/>
                  <a:pt x="6725845" y="1944521"/>
                </a:cubicBezTo>
                <a:close/>
                <a:moveTo>
                  <a:pt x="1227678" y="640425"/>
                </a:moveTo>
                <a:cubicBezTo>
                  <a:pt x="837978" y="640425"/>
                  <a:pt x="525426" y="956762"/>
                  <a:pt x="525426" y="1381244"/>
                </a:cubicBezTo>
                <a:cubicBezTo>
                  <a:pt x="525426" y="1805725"/>
                  <a:pt x="837978" y="2122063"/>
                  <a:pt x="1227678" y="2122063"/>
                </a:cubicBezTo>
                <a:cubicBezTo>
                  <a:pt x="1617379" y="2122063"/>
                  <a:pt x="1929931" y="1805725"/>
                  <a:pt x="1929931" y="1381244"/>
                </a:cubicBezTo>
                <a:cubicBezTo>
                  <a:pt x="1929931" y="956934"/>
                  <a:pt x="1617379" y="640425"/>
                  <a:pt x="1227678" y="640425"/>
                </a:cubicBezTo>
                <a:close/>
                <a:moveTo>
                  <a:pt x="10086256" y="632848"/>
                </a:moveTo>
                <a:cubicBezTo>
                  <a:pt x="10367985" y="632848"/>
                  <a:pt x="10568603" y="764067"/>
                  <a:pt x="10676576" y="968472"/>
                </a:cubicBezTo>
                <a:cubicBezTo>
                  <a:pt x="10807796" y="744608"/>
                  <a:pt x="11054738" y="632848"/>
                  <a:pt x="11309258" y="632848"/>
                </a:cubicBezTo>
                <a:cubicBezTo>
                  <a:pt x="11478514" y="632848"/>
                  <a:pt x="11619026" y="680602"/>
                  <a:pt x="11728549" y="762880"/>
                </a:cubicBezTo>
                <a:lnTo>
                  <a:pt x="11823192" y="851969"/>
                </a:lnTo>
                <a:lnTo>
                  <a:pt x="11823192" y="2731835"/>
                </a:lnTo>
                <a:lnTo>
                  <a:pt x="11340082" y="2731835"/>
                </a:lnTo>
                <a:lnTo>
                  <a:pt x="11340082" y="1500925"/>
                </a:lnTo>
                <a:cubicBezTo>
                  <a:pt x="11340082" y="1300308"/>
                  <a:pt x="11212823" y="1180627"/>
                  <a:pt x="11058355" y="1180627"/>
                </a:cubicBezTo>
                <a:cubicBezTo>
                  <a:pt x="10903887" y="1180627"/>
                  <a:pt x="10776627" y="1300308"/>
                  <a:pt x="10776627" y="1500925"/>
                </a:cubicBezTo>
                <a:lnTo>
                  <a:pt x="10776627" y="2731663"/>
                </a:lnTo>
                <a:lnTo>
                  <a:pt x="10109160" y="2731663"/>
                </a:lnTo>
                <a:lnTo>
                  <a:pt x="10109160" y="1500925"/>
                </a:lnTo>
                <a:cubicBezTo>
                  <a:pt x="10109160" y="1300308"/>
                  <a:pt x="9981900" y="1180627"/>
                  <a:pt x="9827432" y="1180627"/>
                </a:cubicBezTo>
                <a:cubicBezTo>
                  <a:pt x="9673136" y="1180627"/>
                  <a:pt x="9545705" y="1300308"/>
                  <a:pt x="9545705" y="1500925"/>
                </a:cubicBezTo>
                <a:lnTo>
                  <a:pt x="9545705" y="2731663"/>
                </a:lnTo>
                <a:lnTo>
                  <a:pt x="8878581" y="2731663"/>
                </a:lnTo>
                <a:lnTo>
                  <a:pt x="8878581" y="663672"/>
                </a:lnTo>
                <a:lnTo>
                  <a:pt x="9534511" y="663672"/>
                </a:lnTo>
                <a:lnTo>
                  <a:pt x="9538299" y="910612"/>
                </a:lnTo>
                <a:cubicBezTo>
                  <a:pt x="9669519" y="721532"/>
                  <a:pt x="9862389" y="632848"/>
                  <a:pt x="10086256" y="632848"/>
                </a:cubicBezTo>
                <a:close/>
                <a:moveTo>
                  <a:pt x="4152239" y="632675"/>
                </a:moveTo>
                <a:cubicBezTo>
                  <a:pt x="4711734" y="632675"/>
                  <a:pt x="5151545" y="1107268"/>
                  <a:pt x="5151545" y="1697581"/>
                </a:cubicBezTo>
                <a:cubicBezTo>
                  <a:pt x="5151545" y="2291683"/>
                  <a:pt x="4711734" y="2766276"/>
                  <a:pt x="4152239" y="2766276"/>
                </a:cubicBezTo>
                <a:cubicBezTo>
                  <a:pt x="3905297" y="2766276"/>
                  <a:pt x="3681602" y="2673803"/>
                  <a:pt x="3511808" y="2515548"/>
                </a:cubicBezTo>
                <a:lnTo>
                  <a:pt x="3511808" y="3534131"/>
                </a:lnTo>
                <a:lnTo>
                  <a:pt x="2840552" y="3534131"/>
                </a:lnTo>
                <a:lnTo>
                  <a:pt x="2840552" y="663500"/>
                </a:lnTo>
                <a:lnTo>
                  <a:pt x="3488732" y="663500"/>
                </a:lnTo>
                <a:lnTo>
                  <a:pt x="3492521" y="902690"/>
                </a:lnTo>
                <a:cubicBezTo>
                  <a:pt x="3666104" y="733070"/>
                  <a:pt x="3893759" y="632675"/>
                  <a:pt x="4152239" y="632675"/>
                </a:cubicBezTo>
                <a:close/>
                <a:moveTo>
                  <a:pt x="5325128" y="135007"/>
                </a:moveTo>
                <a:lnTo>
                  <a:pt x="5992596" y="135007"/>
                </a:lnTo>
                <a:lnTo>
                  <a:pt x="5992596" y="663672"/>
                </a:lnTo>
                <a:lnTo>
                  <a:pt x="6544341" y="663672"/>
                </a:lnTo>
                <a:lnTo>
                  <a:pt x="6544341" y="1196125"/>
                </a:lnTo>
                <a:lnTo>
                  <a:pt x="5992596" y="1196125"/>
                </a:lnTo>
                <a:lnTo>
                  <a:pt x="5992596" y="1936772"/>
                </a:lnTo>
                <a:cubicBezTo>
                  <a:pt x="5992596" y="2125679"/>
                  <a:pt x="6112106" y="2206787"/>
                  <a:pt x="6289650" y="2206787"/>
                </a:cubicBezTo>
                <a:cubicBezTo>
                  <a:pt x="6363009" y="2206787"/>
                  <a:pt x="6447906" y="2195249"/>
                  <a:pt x="6544341" y="2164425"/>
                </a:cubicBezTo>
                <a:lnTo>
                  <a:pt x="6544341" y="2693089"/>
                </a:lnTo>
                <a:cubicBezTo>
                  <a:pt x="6413120" y="2746989"/>
                  <a:pt x="6262613" y="2762487"/>
                  <a:pt x="6119855" y="2762487"/>
                </a:cubicBezTo>
                <a:cubicBezTo>
                  <a:pt x="5629932" y="2762487"/>
                  <a:pt x="5325128" y="2504010"/>
                  <a:pt x="5325128" y="1990844"/>
                </a:cubicBezTo>
                <a:close/>
                <a:moveTo>
                  <a:pt x="1227678" y="0"/>
                </a:moveTo>
                <a:cubicBezTo>
                  <a:pt x="2018617" y="0"/>
                  <a:pt x="2639761" y="613389"/>
                  <a:pt x="2639761" y="1381244"/>
                </a:cubicBezTo>
                <a:cubicBezTo>
                  <a:pt x="2639761" y="2149099"/>
                  <a:pt x="2018617" y="2762487"/>
                  <a:pt x="1227678" y="2762487"/>
                </a:cubicBezTo>
                <a:cubicBezTo>
                  <a:pt x="733342" y="2762487"/>
                  <a:pt x="305331" y="2522882"/>
                  <a:pt x="53840" y="2155714"/>
                </a:cubicBezTo>
                <a:lnTo>
                  <a:pt x="0" y="2068189"/>
                </a:lnTo>
                <a:lnTo>
                  <a:pt x="0" y="694299"/>
                </a:lnTo>
                <a:lnTo>
                  <a:pt x="53840" y="606774"/>
                </a:lnTo>
                <a:cubicBezTo>
                  <a:pt x="305331" y="239605"/>
                  <a:pt x="733342" y="0"/>
                  <a:pt x="1227678" y="0"/>
                </a:cubicBezTo>
                <a:close/>
              </a:path>
            </a:pathLst>
          </a:custGeom>
          <a:solidFill>
            <a:srgbClr val="FF612B"/>
          </a:solidFill>
          <a:ln w="16696" cap="flat">
            <a:noFill/>
            <a:prstDash val="solid"/>
            <a:miter/>
          </a:ln>
        </p:spPr>
        <p:txBody>
          <a:bodyPr rtlCol="0" anchor="ctr"/>
          <a:lstStyle/>
          <a:p>
            <a:endParaRPr lang="en-US" dirty="0"/>
          </a:p>
        </p:txBody>
      </p:sp>
      <p:sp>
        <p:nvSpPr>
          <p:cNvPr id="14" name="Boilerplate">
            <a:extLst>
              <a:ext uri="{FF2B5EF4-FFF2-40B4-BE49-F238E27FC236}">
                <a16:creationId xmlns:a16="http://schemas.microsoft.com/office/drawing/2014/main" id="{9EB9C69C-A308-416E-9EF4-CDCBABF60D86}"/>
              </a:ext>
            </a:extLst>
          </p:cNvPr>
          <p:cNvSpPr txBox="1"/>
          <p:nvPr userDrawn="1"/>
        </p:nvSpPr>
        <p:spPr bwMode="gray">
          <a:xfrm>
            <a:off x="3818873" y="5837129"/>
            <a:ext cx="4554255" cy="507831"/>
          </a:xfrm>
          <a:prstGeom prst="rect">
            <a:avLst/>
          </a:prstGeom>
          <a:noFill/>
        </p:spPr>
        <p:txBody>
          <a:bodyPr vert="horz" wrap="square" lIns="0" tIns="0" rIns="0" bIns="0" rtlCol="0">
            <a:spAutoFit/>
          </a:bodyPr>
          <a:lstStyle/>
          <a:p>
            <a:pPr algn="ctr">
              <a:spcBef>
                <a:spcPts val="600"/>
              </a:spcBef>
            </a:pPr>
            <a:r>
              <a:rPr lang="en-US" sz="700" b="0" i="0" u="none" baseline="0" dirty="0">
                <a:solidFill>
                  <a:schemeClr val="tx1"/>
                </a:solidFill>
                <a:latin typeface="+mn-lt"/>
              </a:rPr>
              <a:t>Optum is a registered trademark of Optum, Inc. in the U.S. and other jurisdictions. All other brand or product names are the property of their respective owners. Because we are continuously improving our products and services, Optum reserves the right to change specifications without prior notice. Optum is an equal opportunity employer.</a:t>
            </a:r>
          </a:p>
          <a:p>
            <a:pPr algn="ctr">
              <a:spcBef>
                <a:spcPts val="600"/>
              </a:spcBef>
            </a:pPr>
            <a:r>
              <a:rPr lang="en-US" sz="700" b="0" i="0" u="none" baseline="0" dirty="0">
                <a:solidFill>
                  <a:schemeClr val="tx1"/>
                </a:solidFill>
                <a:latin typeface="+mn-lt"/>
              </a:rPr>
              <a:t>© 2026 Optum, Inc. All rights reserved.</a:t>
            </a:r>
          </a:p>
        </p:txBody>
      </p:sp>
    </p:spTree>
    <p:extLst>
      <p:ext uri="{BB962C8B-B14F-4D97-AF65-F5344CB8AC3E}">
        <p14:creationId xmlns:p14="http://schemas.microsoft.com/office/powerpoint/2010/main" val="10254659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       ___       ">
    <p:bg bwMode="gray">
      <p:bgPr>
        <a:solidFill>
          <a:srgbClr val="7030A0"/>
        </a:solidFill>
        <a:effectLst/>
      </p:bgPr>
    </p:bg>
    <p:spTree>
      <p:nvGrpSpPr>
        <p:cNvPr id="1" name=""/>
        <p:cNvGrpSpPr/>
        <p:nvPr/>
      </p:nvGrpSpPr>
      <p:grpSpPr>
        <a:xfrm>
          <a:off x="0" y="0"/>
          <a:ext cx="0" cy="0"/>
          <a:chOff x="0" y="0"/>
          <a:chExt cx="0" cy="0"/>
        </a:xfrm>
      </p:grpSpPr>
      <p:sp>
        <p:nvSpPr>
          <p:cNvPr id="11" name="TextBox 1">
            <a:extLst>
              <a:ext uri="{FF2B5EF4-FFF2-40B4-BE49-F238E27FC236}">
                <a16:creationId xmlns:a16="http://schemas.microsoft.com/office/drawing/2014/main" id="{B0B3D229-4274-4EDF-910A-B6C2E87EC949}"/>
              </a:ext>
            </a:extLst>
          </p:cNvPr>
          <p:cNvSpPr txBox="1"/>
          <p:nvPr userDrawn="1"/>
        </p:nvSpPr>
        <p:spPr bwMode="gray">
          <a:xfrm>
            <a:off x="742998" y="312763"/>
            <a:ext cx="9891327" cy="6232475"/>
          </a:xfrm>
          <a:prstGeom prst="rect">
            <a:avLst/>
          </a:prstGeom>
          <a:noFill/>
        </p:spPr>
        <p:txBody>
          <a:bodyPr wrap="square" lIns="0" tIns="0" rIns="0" bIns="0" rtlCol="0">
            <a:spAutoFit/>
          </a:bodyPr>
          <a:lstStyle/>
          <a:p>
            <a:pPr>
              <a:lnSpc>
                <a:spcPct val="90000"/>
              </a:lnSpc>
              <a:spcBef>
                <a:spcPts val="0"/>
              </a:spcBef>
            </a:pPr>
            <a:r>
              <a:rPr lang="en-US" sz="15000" b="1" dirty="0">
                <a:solidFill>
                  <a:schemeClr val="bg1"/>
                </a:solidFill>
              </a:rPr>
              <a:t>Layouts not for use.</a:t>
            </a:r>
          </a:p>
        </p:txBody>
      </p:sp>
      <p:cxnSp>
        <p:nvCxnSpPr>
          <p:cNvPr id="4" name="Arrow">
            <a:extLst>
              <a:ext uri="{FF2B5EF4-FFF2-40B4-BE49-F238E27FC236}">
                <a16:creationId xmlns:a16="http://schemas.microsoft.com/office/drawing/2014/main" id="{F3C0B7D9-B70B-4C5C-87F9-2330B866F444}"/>
              </a:ext>
              <a:ext uri="{C183D7F6-B498-43B3-948B-1728B52AA6E4}">
                <adec:decorative xmlns:adec="http://schemas.microsoft.com/office/drawing/2017/decorative" val="1"/>
              </a:ext>
            </a:extLst>
          </p:cNvPr>
          <p:cNvCxnSpPr>
            <a:cxnSpLocks/>
          </p:cNvCxnSpPr>
          <p:nvPr userDrawn="1"/>
        </p:nvCxnSpPr>
        <p:spPr bwMode="gray">
          <a:xfrm>
            <a:off x="9497148" y="3429000"/>
            <a:ext cx="1951854" cy="0"/>
          </a:xfrm>
          <a:prstGeom prst="line">
            <a:avLst/>
          </a:prstGeom>
          <a:ln w="3175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537235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002577"/>
                </a:solidFill>
                <a:latin typeface="Arial"/>
                <a:cs typeface="Arial"/>
              </a:defRPr>
            </a:lvl1pPr>
          </a:lstStyle>
          <a:p>
            <a:endParaRPr/>
          </a:p>
        </p:txBody>
      </p:sp>
      <p:sp>
        <p:nvSpPr>
          <p:cNvPr id="3" name="Holder 3"/>
          <p:cNvSpPr>
            <a:spLocks noGrp="1"/>
          </p:cNvSpPr>
          <p:nvPr>
            <p:ph sz="half" idx="2"/>
          </p:nvPr>
        </p:nvSpPr>
        <p:spPr>
          <a:xfrm>
            <a:off x="444817" y="1534477"/>
            <a:ext cx="3780790" cy="3585210"/>
          </a:xfrm>
          <a:prstGeom prst="rect">
            <a:avLst/>
          </a:prstGeom>
        </p:spPr>
        <p:txBody>
          <a:bodyPr wrap="square" lIns="0" tIns="0" rIns="0" bIns="0">
            <a:spAutoFit/>
          </a:bodyPr>
          <a:lstStyle>
            <a:lvl1pPr>
              <a:defRPr sz="1550" b="1" i="0">
                <a:solidFill>
                  <a:srgbClr val="4A4D4F"/>
                </a:solidFill>
                <a:latin typeface="Arial"/>
                <a:cs typeface="Arial"/>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650" b="0" i="0">
                <a:solidFill>
                  <a:srgbClr val="4A4D4F"/>
                </a:solidFill>
                <a:latin typeface="Arial"/>
                <a:cs typeface="Arial"/>
              </a:defRPr>
            </a:lvl1pPr>
          </a:lstStyle>
          <a:p>
            <a:pPr>
              <a:lnSpc>
                <a:spcPts val="745"/>
              </a:lnSpc>
            </a:pPr>
            <a:r>
              <a:rPr dirty="0"/>
              <a:t>©</a:t>
            </a:r>
            <a:r>
              <a:rPr spc="130" dirty="0"/>
              <a:t> </a:t>
            </a:r>
            <a:r>
              <a:rPr dirty="0"/>
              <a:t>2024</a:t>
            </a:r>
            <a:r>
              <a:rPr spc="100" dirty="0"/>
              <a:t> </a:t>
            </a:r>
            <a:r>
              <a:rPr dirty="0"/>
              <a:t>Optum,</a:t>
            </a:r>
            <a:r>
              <a:rPr spc="50" dirty="0"/>
              <a:t> </a:t>
            </a:r>
            <a:r>
              <a:rPr dirty="0"/>
              <a:t>Inc.</a:t>
            </a:r>
            <a:r>
              <a:rPr spc="55" dirty="0"/>
              <a:t> </a:t>
            </a:r>
            <a:r>
              <a:rPr dirty="0"/>
              <a:t>All</a:t>
            </a:r>
            <a:r>
              <a:rPr spc="95" dirty="0"/>
              <a:t> </a:t>
            </a:r>
            <a:r>
              <a:rPr dirty="0"/>
              <a:t>righ</a:t>
            </a:r>
            <a:r>
              <a:rPr spc="-95" dirty="0"/>
              <a:t> </a:t>
            </a:r>
            <a:r>
              <a:rPr dirty="0"/>
              <a:t>ts</a:t>
            </a:r>
            <a:r>
              <a:rPr spc="150" dirty="0"/>
              <a:t> </a:t>
            </a:r>
            <a:r>
              <a:rPr spc="-10" dirty="0"/>
              <a:t>reserved.</a:t>
            </a:r>
          </a:p>
        </p:txBody>
      </p:sp>
      <p:sp>
        <p:nvSpPr>
          <p:cNvPr id="6" name="Holder 6"/>
          <p:cNvSpPr>
            <a:spLocks noGrp="1"/>
          </p:cNvSpPr>
          <p:nvPr>
            <p:ph type="dt" sz="half" idx="6"/>
          </p:nvPr>
        </p:nvSpPr>
        <p:spPr/>
        <p:txBody>
          <a:bodyPr lIns="0" tIns="0" rIns="0" bIns="0"/>
          <a:lstStyle>
            <a:lvl1pPr>
              <a:defRPr sz="650" b="0" i="0">
                <a:solidFill>
                  <a:srgbClr val="4A4D4F"/>
                </a:solidFill>
                <a:latin typeface="Arial"/>
                <a:cs typeface="Arial"/>
              </a:defRPr>
            </a:lvl1pPr>
          </a:lstStyle>
          <a:p>
            <a:pPr marL="12700">
              <a:lnSpc>
                <a:spcPct val="100000"/>
              </a:lnSpc>
              <a:spcBef>
                <a:spcPts val="60"/>
              </a:spcBef>
            </a:pPr>
            <a:r>
              <a:rPr dirty="0"/>
              <a:t>©</a:t>
            </a:r>
            <a:r>
              <a:rPr spc="125" dirty="0"/>
              <a:t> </a:t>
            </a:r>
            <a:r>
              <a:rPr dirty="0"/>
              <a:t>2025</a:t>
            </a:r>
            <a:r>
              <a:rPr spc="90" dirty="0"/>
              <a:t> </a:t>
            </a:r>
            <a:r>
              <a:rPr dirty="0"/>
              <a:t>Optum,</a:t>
            </a:r>
            <a:r>
              <a:rPr spc="50" dirty="0"/>
              <a:t> </a:t>
            </a:r>
            <a:r>
              <a:rPr dirty="0"/>
              <a:t>Inc.</a:t>
            </a:r>
            <a:r>
              <a:rPr spc="45" dirty="0"/>
              <a:t> </a:t>
            </a:r>
            <a:r>
              <a:rPr dirty="0"/>
              <a:t>All</a:t>
            </a:r>
            <a:r>
              <a:rPr spc="90" dirty="0"/>
              <a:t> </a:t>
            </a:r>
            <a:r>
              <a:rPr dirty="0"/>
              <a:t>righ</a:t>
            </a:r>
            <a:r>
              <a:rPr spc="-95" dirty="0"/>
              <a:t> </a:t>
            </a:r>
            <a:r>
              <a:rPr dirty="0"/>
              <a:t>ts</a:t>
            </a:r>
            <a:r>
              <a:rPr spc="140" dirty="0"/>
              <a:t> </a:t>
            </a:r>
            <a:r>
              <a:rPr spc="-10" dirty="0"/>
              <a:t>reserved.</a:t>
            </a:r>
          </a:p>
        </p:txBody>
      </p:sp>
      <p:sp>
        <p:nvSpPr>
          <p:cNvPr id="7" name="Holder 7"/>
          <p:cNvSpPr>
            <a:spLocks noGrp="1"/>
          </p:cNvSpPr>
          <p:nvPr>
            <p:ph type="sldNum" sz="quarter" idx="7"/>
          </p:nvPr>
        </p:nvSpPr>
        <p:spPr/>
        <p:txBody>
          <a:bodyPr lIns="0" tIns="0" rIns="0" bIns="0"/>
          <a:lstStyle>
            <a:lvl1pPr>
              <a:defRPr sz="950" b="1" i="0">
                <a:solidFill>
                  <a:srgbClr val="4A4D4F"/>
                </a:solidFill>
                <a:latin typeface="Arial"/>
                <a:cs typeface="Arial"/>
              </a:defRPr>
            </a:lvl1pPr>
          </a:lstStyle>
          <a:p>
            <a:pPr marL="12700">
              <a:lnSpc>
                <a:spcPct val="100000"/>
              </a:lnSpc>
              <a:spcBef>
                <a:spcPts val="30"/>
              </a:spcBef>
            </a:pPr>
            <a:fld id="{81D60167-4931-47E6-BA6A-407CBD079E47}" type="slidenum">
              <a:rPr spc="-25" dirty="0"/>
              <a:t>‹#›</a:t>
            </a:fld>
            <a:endParaRPr spc="-25" dirty="0"/>
          </a:p>
        </p:txBody>
      </p:sp>
    </p:spTree>
    <p:extLst>
      <p:ext uri="{BB962C8B-B14F-4D97-AF65-F5344CB8AC3E}">
        <p14:creationId xmlns:p14="http://schemas.microsoft.com/office/powerpoint/2010/main" val="3179193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05">
    <p:bg>
      <p:bgPr>
        <a:solidFill>
          <a:schemeClr val="bg2"/>
        </a:solidFill>
        <a:effectLst/>
      </p:bgPr>
    </p:bg>
    <p:spTree>
      <p:nvGrpSpPr>
        <p:cNvPr id="1" name=""/>
        <p:cNvGrpSpPr/>
        <p:nvPr/>
      </p:nvGrpSpPr>
      <p:grpSpPr>
        <a:xfrm>
          <a:off x="0" y="0"/>
          <a:ext cx="0" cy="0"/>
          <a:chOff x="0" y="0"/>
          <a:chExt cx="0" cy="0"/>
        </a:xfrm>
      </p:grpSpPr>
      <p:pic>
        <p:nvPicPr>
          <p:cNvPr id="36" name="Optum Logo" descr="Optum">
            <a:extLst>
              <a:ext uri="{FF2B5EF4-FFF2-40B4-BE49-F238E27FC236}">
                <a16:creationId xmlns:a16="http://schemas.microsoft.com/office/drawing/2014/main" id="{34FAD427-994C-EAA7-3D7D-D9CA0C3C5AAF}"/>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130785"/>
            <a:ext cx="1380744" cy="399792"/>
          </a:xfrm>
          <a:prstGeom prst="rect">
            <a:avLst/>
          </a:prstGeom>
        </p:spPr>
      </p:pic>
      <p:sp>
        <p:nvSpPr>
          <p:cNvPr id="9" name="Orange Title Block">
            <a:extLst>
              <a:ext uri="{FF2B5EF4-FFF2-40B4-BE49-F238E27FC236}">
                <a16:creationId xmlns:a16="http://schemas.microsoft.com/office/drawing/2014/main" id="{1F20D028-C1DD-E64B-748C-C7A8CF12A4B4}"/>
              </a:ext>
              <a:ext uri="{C183D7F6-B498-43B3-948B-1728B52AA6E4}">
                <adec:decorative xmlns:adec="http://schemas.microsoft.com/office/drawing/2017/decorative" val="1"/>
              </a:ext>
            </a:extLst>
          </p:cNvPr>
          <p:cNvSpPr/>
          <p:nvPr userDrawn="1"/>
        </p:nvSpPr>
        <p:spPr bwMode="gray">
          <a:xfrm>
            <a:off x="0" y="1613945"/>
            <a:ext cx="140027" cy="2017460"/>
          </a:xfrm>
          <a:prstGeom prst="rect">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a:extLst>
              <a:ext uri="{FF2B5EF4-FFF2-40B4-BE49-F238E27FC236}">
                <a16:creationId xmlns:a16="http://schemas.microsoft.com/office/drawing/2014/main" id="{59CA19A5-5525-4A37-AEE4-E2ED4BB950D4}"/>
              </a:ext>
            </a:extLst>
          </p:cNvPr>
          <p:cNvSpPr>
            <a:spLocks noGrp="1"/>
          </p:cNvSpPr>
          <p:nvPr>
            <p:ph type="title" hasCustomPrompt="1"/>
          </p:nvPr>
        </p:nvSpPr>
        <p:spPr bwMode="gray">
          <a:xfrm>
            <a:off x="468355" y="1637013"/>
            <a:ext cx="4663440" cy="1994392"/>
          </a:xfrm>
        </p:spPr>
        <p:txBody>
          <a:bodyPr anchor="ctr" anchorCtr="0"/>
          <a:lstStyle>
            <a:lvl1pPr>
              <a:defRPr sz="4800" b="0" spc="0" baseline="0">
                <a:solidFill>
                  <a:schemeClr val="tx1"/>
                </a:solidFill>
              </a:defRPr>
            </a:lvl1pPr>
          </a:lstStyle>
          <a:p>
            <a:r>
              <a:rPr lang="en-US" dirty="0"/>
              <a:t>Insightful presentation title (max. 3 lines)</a:t>
            </a:r>
          </a:p>
        </p:txBody>
      </p:sp>
      <p:sp>
        <p:nvSpPr>
          <p:cNvPr id="16" name="Subtitle Placeholder">
            <a:extLst>
              <a:ext uri="{FF2B5EF4-FFF2-40B4-BE49-F238E27FC236}">
                <a16:creationId xmlns:a16="http://schemas.microsoft.com/office/drawing/2014/main" id="{2E03F862-177D-4A2A-BB03-60A40298232B}"/>
              </a:ext>
            </a:extLst>
          </p:cNvPr>
          <p:cNvSpPr>
            <a:spLocks noGrp="1"/>
          </p:cNvSpPr>
          <p:nvPr>
            <p:ph type="body" sz="quarter" idx="10" hasCustomPrompt="1"/>
          </p:nvPr>
        </p:nvSpPr>
        <p:spPr bwMode="gray">
          <a:xfrm>
            <a:off x="468355" y="4057067"/>
            <a:ext cx="4663440" cy="553998"/>
          </a:xfrm>
        </p:spPr>
        <p:txBody>
          <a:bodyPr>
            <a:spAutoFit/>
          </a:bodyPr>
          <a:lstStyle>
            <a:lvl1pPr marL="0" indent="0">
              <a:spcBef>
                <a:spcPts val="0"/>
              </a:spcBef>
              <a:buFont typeface="Arial" panose="020B0604020202020204" pitchFamily="34" charset="0"/>
              <a:buNone/>
              <a:defRPr sz="180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dirty="0"/>
              <a:t>Presentation subtitle (optional); Arial 18pt, sentence case, max. 2 lines</a:t>
            </a:r>
          </a:p>
        </p:txBody>
      </p:sp>
      <p:cxnSp>
        <p:nvCxnSpPr>
          <p:cNvPr id="5" name="Orange Stroke">
            <a:extLst>
              <a:ext uri="{FF2B5EF4-FFF2-40B4-BE49-F238E27FC236}">
                <a16:creationId xmlns:a16="http://schemas.microsoft.com/office/drawing/2014/main" id="{187DC2AD-BB0A-D126-DF01-ACD329735A8A}"/>
              </a:ext>
              <a:ext uri="{C183D7F6-B498-43B3-948B-1728B52AA6E4}">
                <adec:decorative xmlns:adec="http://schemas.microsoft.com/office/drawing/2017/decorative" val="1"/>
              </a:ext>
            </a:extLst>
          </p:cNvPr>
          <p:cNvCxnSpPr/>
          <p:nvPr userDrawn="1"/>
        </p:nvCxnSpPr>
        <p:spPr bwMode="gray">
          <a:xfrm>
            <a:off x="486598" y="5107308"/>
            <a:ext cx="1041399" cy="0"/>
          </a:xfrm>
          <a:prstGeom prst="line">
            <a:avLst/>
          </a:prstGeom>
          <a:ln w="1905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Presentation Date Placeholder">
            <a:extLst>
              <a:ext uri="{FF2B5EF4-FFF2-40B4-BE49-F238E27FC236}">
                <a16:creationId xmlns:a16="http://schemas.microsoft.com/office/drawing/2014/main" id="{798BE44C-881B-41C4-90ED-E3EADCC7440A}"/>
              </a:ext>
            </a:extLst>
          </p:cNvPr>
          <p:cNvSpPr>
            <a:spLocks noGrp="1"/>
          </p:cNvSpPr>
          <p:nvPr>
            <p:ph type="body" sz="quarter" idx="11" hasCustomPrompt="1"/>
          </p:nvPr>
        </p:nvSpPr>
        <p:spPr bwMode="gray">
          <a:xfrm>
            <a:off x="468355" y="5298673"/>
            <a:ext cx="4663440" cy="261610"/>
          </a:xfrm>
        </p:spPr>
        <p:txBody>
          <a:bodyPr wrap="square" anchor="t" anchorCtr="0">
            <a:spAutoFit/>
          </a:bodyPr>
          <a:lstStyle>
            <a:lvl1pPr marL="0" indent="0">
              <a:spcBef>
                <a:spcPts val="0"/>
              </a:spcBef>
              <a:buFont typeface="Arial" panose="020B0604020202020204" pitchFamily="34" charset="0"/>
              <a:buNone/>
              <a:defRPr sz="17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dirty="0"/>
              <a:t>Month DD, YYYY (Location or speaker allowed)</a:t>
            </a:r>
          </a:p>
        </p:txBody>
      </p:sp>
      <p:sp>
        <p:nvSpPr>
          <p:cNvPr id="13" name="Cicrle - Sky Blue">
            <a:extLst>
              <a:ext uri="{FF2B5EF4-FFF2-40B4-BE49-F238E27FC236}">
                <a16:creationId xmlns:a16="http://schemas.microsoft.com/office/drawing/2014/main" id="{A3094BC5-4FB5-E04D-B692-F17B3E77463B}"/>
              </a:ext>
              <a:ext uri="{C183D7F6-B498-43B3-948B-1728B52AA6E4}">
                <adec:decorative xmlns:adec="http://schemas.microsoft.com/office/drawing/2017/decorative" val="1"/>
              </a:ext>
            </a:extLst>
          </p:cNvPr>
          <p:cNvSpPr/>
          <p:nvPr userDrawn="1"/>
        </p:nvSpPr>
        <p:spPr bwMode="gray">
          <a:xfrm>
            <a:off x="5509595" y="403424"/>
            <a:ext cx="6051151" cy="6051151"/>
          </a:xfrm>
          <a:prstGeom prst="ellipse">
            <a:avLst/>
          </a:prstGeom>
          <a:solidFill>
            <a:schemeClr val="accent5"/>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8" name="Picture Placeholder">
            <a:extLst>
              <a:ext uri="{FF2B5EF4-FFF2-40B4-BE49-F238E27FC236}">
                <a16:creationId xmlns:a16="http://schemas.microsoft.com/office/drawing/2014/main" id="{DB1BC5FF-DAB1-5796-B1BE-746461B54B3F}"/>
              </a:ext>
            </a:extLst>
          </p:cNvPr>
          <p:cNvSpPr>
            <a:spLocks noGrp="1"/>
          </p:cNvSpPr>
          <p:nvPr>
            <p:ph type="pic" sz="quarter" idx="15" hasCustomPrompt="1"/>
          </p:nvPr>
        </p:nvSpPr>
        <p:spPr bwMode="gray">
          <a:xfrm>
            <a:off x="5334770" y="685800"/>
            <a:ext cx="6400800" cy="6172200"/>
          </a:xfrm>
        </p:spPr>
        <p:txBody>
          <a:bodyPr lIns="914400" rIns="914400"/>
          <a:lstStyle>
            <a:lvl1pPr algn="ctr">
              <a:defRPr sz="1400"/>
            </a:lvl1pPr>
          </a:lstStyle>
          <a:p>
            <a:br>
              <a:rPr lang="en-US" dirty="0"/>
            </a:br>
            <a:br>
              <a:rPr lang="en-US" dirty="0"/>
            </a:br>
            <a:r>
              <a:rPr lang="en-US" dirty="0"/>
              <a:t>Traditional portraiture with removed background may be inserted into this placeholder with unchanged dimensions (6.75” H x 7.0” W). </a:t>
            </a:r>
            <a:br>
              <a:rPr lang="en-US" dirty="0"/>
            </a:br>
            <a:br>
              <a:rPr lang="en-US" dirty="0"/>
            </a:br>
            <a:r>
              <a:rPr lang="en-US" dirty="0"/>
              <a:t>To access brand approved photography, visit: brand.optum.com/content/photography-new.</a:t>
            </a:r>
            <a:br>
              <a:rPr lang="en-US" dirty="0"/>
            </a:br>
            <a:br>
              <a:rPr lang="en-US" dirty="0"/>
            </a:br>
            <a:br>
              <a:rPr lang="en-US" dirty="0"/>
            </a:br>
            <a:r>
              <a:rPr lang="en-US" dirty="0"/>
              <a:t>DO NOT use Copilot inserted imagery.</a:t>
            </a:r>
          </a:p>
          <a:p>
            <a:endParaRPr lang="en-US" dirty="0"/>
          </a:p>
        </p:txBody>
      </p:sp>
      <p:sp>
        <p:nvSpPr>
          <p:cNvPr id="6" name="Date Placeholder">
            <a:extLst>
              <a:ext uri="{FF2B5EF4-FFF2-40B4-BE49-F238E27FC236}">
                <a16:creationId xmlns:a16="http://schemas.microsoft.com/office/drawing/2014/main" id="{E23FAE9B-982D-41B9-BBD2-74E842A46071}"/>
              </a:ext>
            </a:extLst>
          </p:cNvPr>
          <p:cNvSpPr>
            <a:spLocks noGrp="1"/>
          </p:cNvSpPr>
          <p:nvPr>
            <p:ph type="dt" sz="half" idx="12"/>
          </p:nvPr>
        </p:nvSpPr>
        <p:spPr bwMode="gray"/>
        <p:txBody>
          <a:bodyPr/>
          <a:lstStyle/>
          <a:p>
            <a:fld id="{F87A1334-A36A-4C7C-9518-D463B6987497}" type="datetime1">
              <a:rPr lang="en-US" smtClean="0"/>
              <a:t>4/30/26</a:t>
            </a:fld>
            <a:endParaRPr lang="en-US" dirty="0"/>
          </a:p>
        </p:txBody>
      </p:sp>
      <p:sp>
        <p:nvSpPr>
          <p:cNvPr id="7" name="Footer Placeholder">
            <a:extLst>
              <a:ext uri="{FF2B5EF4-FFF2-40B4-BE49-F238E27FC236}">
                <a16:creationId xmlns:a16="http://schemas.microsoft.com/office/drawing/2014/main" id="{0E8CE9CD-F45B-421B-99EE-E365E024903C}"/>
              </a:ext>
            </a:extLst>
          </p:cNvPr>
          <p:cNvSpPr>
            <a:spLocks noGrp="1"/>
          </p:cNvSpPr>
          <p:nvPr>
            <p:ph type="ftr" sz="quarter" idx="13"/>
          </p:nvPr>
        </p:nvSpPr>
        <p:spPr bwMode="gray"/>
        <p:txBody>
          <a:bodyPr/>
          <a:lstStyle/>
          <a:p>
            <a:r>
              <a:rPr lang="en-US" dirty="0"/>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1E1DF904-338B-407E-A788-88865DF5B781}"/>
              </a:ext>
            </a:extLst>
          </p:cNvPr>
          <p:cNvSpPr>
            <a:spLocks noGrp="1"/>
          </p:cNvSpPr>
          <p:nvPr>
            <p:ph type="sldNum" sz="quarter" idx="14"/>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5163623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236" userDrawn="1">
          <p15:clr>
            <a:srgbClr val="5ACBF0"/>
          </p15:clr>
        </p15:guide>
        <p15:guide id="2" pos="6626" userDrawn="1">
          <p15:clr>
            <a:srgbClr val="5ACBF0"/>
          </p15:clr>
        </p15:guide>
        <p15:guide id="3" orient="horz" pos="2288" userDrawn="1">
          <p15:clr>
            <a:srgbClr val="5ACBF0"/>
          </p15:clr>
        </p15:guide>
        <p15:guide id="4" orient="horz" pos="2548"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ver 06">
    <p:bg>
      <p:bgPr>
        <a:solidFill>
          <a:schemeClr val="bg2"/>
        </a:solidFill>
        <a:effectLst/>
      </p:bgPr>
    </p:bg>
    <p:spTree>
      <p:nvGrpSpPr>
        <p:cNvPr id="1" name=""/>
        <p:cNvGrpSpPr/>
        <p:nvPr/>
      </p:nvGrpSpPr>
      <p:grpSpPr>
        <a:xfrm>
          <a:off x="0" y="0"/>
          <a:ext cx="0" cy="0"/>
          <a:chOff x="0" y="0"/>
          <a:chExt cx="0" cy="0"/>
        </a:xfrm>
      </p:grpSpPr>
      <p:pic>
        <p:nvPicPr>
          <p:cNvPr id="36" name="Optum Logo" descr="Optum">
            <a:extLst>
              <a:ext uri="{FF2B5EF4-FFF2-40B4-BE49-F238E27FC236}">
                <a16:creationId xmlns:a16="http://schemas.microsoft.com/office/drawing/2014/main" id="{34FAD427-994C-EAA7-3D7D-D9CA0C3C5AAF}"/>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130785"/>
            <a:ext cx="1380744" cy="399792"/>
          </a:xfrm>
          <a:prstGeom prst="rect">
            <a:avLst/>
          </a:prstGeom>
        </p:spPr>
      </p:pic>
      <p:sp>
        <p:nvSpPr>
          <p:cNvPr id="9" name="Orange Title Block">
            <a:extLst>
              <a:ext uri="{FF2B5EF4-FFF2-40B4-BE49-F238E27FC236}">
                <a16:creationId xmlns:a16="http://schemas.microsoft.com/office/drawing/2014/main" id="{1F20D028-C1DD-E64B-748C-C7A8CF12A4B4}"/>
              </a:ext>
              <a:ext uri="{C183D7F6-B498-43B3-948B-1728B52AA6E4}">
                <adec:decorative xmlns:adec="http://schemas.microsoft.com/office/drawing/2017/decorative" val="1"/>
              </a:ext>
            </a:extLst>
          </p:cNvPr>
          <p:cNvSpPr/>
          <p:nvPr userDrawn="1"/>
        </p:nvSpPr>
        <p:spPr bwMode="gray">
          <a:xfrm>
            <a:off x="0" y="1613945"/>
            <a:ext cx="140027" cy="2017460"/>
          </a:xfrm>
          <a:prstGeom prst="rect">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a:extLst>
              <a:ext uri="{FF2B5EF4-FFF2-40B4-BE49-F238E27FC236}">
                <a16:creationId xmlns:a16="http://schemas.microsoft.com/office/drawing/2014/main" id="{59CA19A5-5525-4A37-AEE4-E2ED4BB950D4}"/>
              </a:ext>
            </a:extLst>
          </p:cNvPr>
          <p:cNvSpPr>
            <a:spLocks noGrp="1"/>
          </p:cNvSpPr>
          <p:nvPr>
            <p:ph type="title" hasCustomPrompt="1"/>
          </p:nvPr>
        </p:nvSpPr>
        <p:spPr bwMode="gray">
          <a:xfrm>
            <a:off x="468355" y="1637013"/>
            <a:ext cx="4663440" cy="1994392"/>
          </a:xfrm>
        </p:spPr>
        <p:txBody>
          <a:bodyPr anchor="ctr" anchorCtr="0"/>
          <a:lstStyle>
            <a:lvl1pPr>
              <a:defRPr sz="4800" b="0" spc="0" baseline="0">
                <a:solidFill>
                  <a:schemeClr val="tx1"/>
                </a:solidFill>
              </a:defRPr>
            </a:lvl1pPr>
          </a:lstStyle>
          <a:p>
            <a:r>
              <a:rPr lang="en-US" dirty="0"/>
              <a:t>Insightful presentation title (max. 3 lines)</a:t>
            </a:r>
          </a:p>
        </p:txBody>
      </p:sp>
      <p:sp>
        <p:nvSpPr>
          <p:cNvPr id="16" name="Subtitle Placeholder">
            <a:extLst>
              <a:ext uri="{FF2B5EF4-FFF2-40B4-BE49-F238E27FC236}">
                <a16:creationId xmlns:a16="http://schemas.microsoft.com/office/drawing/2014/main" id="{2E03F862-177D-4A2A-BB03-60A40298232B}"/>
              </a:ext>
            </a:extLst>
          </p:cNvPr>
          <p:cNvSpPr>
            <a:spLocks noGrp="1"/>
          </p:cNvSpPr>
          <p:nvPr>
            <p:ph type="body" sz="quarter" idx="10" hasCustomPrompt="1"/>
          </p:nvPr>
        </p:nvSpPr>
        <p:spPr bwMode="gray">
          <a:xfrm>
            <a:off x="468355" y="4057067"/>
            <a:ext cx="4663440" cy="553998"/>
          </a:xfrm>
        </p:spPr>
        <p:txBody>
          <a:bodyPr>
            <a:spAutoFit/>
          </a:bodyPr>
          <a:lstStyle>
            <a:lvl1pPr marL="0" indent="0">
              <a:spcBef>
                <a:spcPts val="0"/>
              </a:spcBef>
              <a:buFont typeface="Arial" panose="020B0604020202020204" pitchFamily="34" charset="0"/>
              <a:buNone/>
              <a:defRPr sz="180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dirty="0"/>
              <a:t>Presentation subtitle (optional); Arial 18pt, sentence case, max. 2 lines</a:t>
            </a:r>
          </a:p>
        </p:txBody>
      </p:sp>
      <p:cxnSp>
        <p:nvCxnSpPr>
          <p:cNvPr id="5" name="Orange Stroke">
            <a:extLst>
              <a:ext uri="{FF2B5EF4-FFF2-40B4-BE49-F238E27FC236}">
                <a16:creationId xmlns:a16="http://schemas.microsoft.com/office/drawing/2014/main" id="{187DC2AD-BB0A-D126-DF01-ACD329735A8A}"/>
              </a:ext>
              <a:ext uri="{C183D7F6-B498-43B3-948B-1728B52AA6E4}">
                <adec:decorative xmlns:adec="http://schemas.microsoft.com/office/drawing/2017/decorative" val="1"/>
              </a:ext>
            </a:extLst>
          </p:cNvPr>
          <p:cNvCxnSpPr/>
          <p:nvPr userDrawn="1"/>
        </p:nvCxnSpPr>
        <p:spPr bwMode="gray">
          <a:xfrm>
            <a:off x="486598" y="5107308"/>
            <a:ext cx="1041399" cy="0"/>
          </a:xfrm>
          <a:prstGeom prst="line">
            <a:avLst/>
          </a:prstGeom>
          <a:ln w="1905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Presentation Date Placeholder">
            <a:extLst>
              <a:ext uri="{FF2B5EF4-FFF2-40B4-BE49-F238E27FC236}">
                <a16:creationId xmlns:a16="http://schemas.microsoft.com/office/drawing/2014/main" id="{798BE44C-881B-41C4-90ED-E3EADCC7440A}"/>
              </a:ext>
            </a:extLst>
          </p:cNvPr>
          <p:cNvSpPr>
            <a:spLocks noGrp="1"/>
          </p:cNvSpPr>
          <p:nvPr>
            <p:ph type="body" sz="quarter" idx="11" hasCustomPrompt="1"/>
          </p:nvPr>
        </p:nvSpPr>
        <p:spPr bwMode="gray">
          <a:xfrm>
            <a:off x="468355" y="5298673"/>
            <a:ext cx="4663440" cy="261610"/>
          </a:xfrm>
        </p:spPr>
        <p:txBody>
          <a:bodyPr wrap="square" anchor="t" anchorCtr="0">
            <a:spAutoFit/>
          </a:bodyPr>
          <a:lstStyle>
            <a:lvl1pPr marL="0" indent="0">
              <a:spcBef>
                <a:spcPts val="0"/>
              </a:spcBef>
              <a:buFont typeface="Arial" panose="020B0604020202020204" pitchFamily="34" charset="0"/>
              <a:buNone/>
              <a:defRPr sz="17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dirty="0"/>
              <a:t>Month DD, YYYY (Location or speaker allowed)</a:t>
            </a:r>
          </a:p>
        </p:txBody>
      </p:sp>
      <p:sp>
        <p:nvSpPr>
          <p:cNvPr id="13" name="Cicrle - Dawn">
            <a:extLst>
              <a:ext uri="{FF2B5EF4-FFF2-40B4-BE49-F238E27FC236}">
                <a16:creationId xmlns:a16="http://schemas.microsoft.com/office/drawing/2014/main" id="{A3094BC5-4FB5-E04D-B692-F17B3E77463B}"/>
              </a:ext>
              <a:ext uri="{C183D7F6-B498-43B3-948B-1728B52AA6E4}">
                <adec:decorative xmlns:adec="http://schemas.microsoft.com/office/drawing/2017/decorative" val="1"/>
              </a:ext>
            </a:extLst>
          </p:cNvPr>
          <p:cNvSpPr/>
          <p:nvPr userDrawn="1"/>
        </p:nvSpPr>
        <p:spPr bwMode="gray">
          <a:xfrm>
            <a:off x="5509595" y="403424"/>
            <a:ext cx="6051151" cy="6051151"/>
          </a:xfrm>
          <a:prstGeom prst="ellipse">
            <a:avLst/>
          </a:prstGeom>
          <a:solidFill>
            <a:srgbClr val="FFD1AB"/>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8" name="Picture Placeholder">
            <a:extLst>
              <a:ext uri="{FF2B5EF4-FFF2-40B4-BE49-F238E27FC236}">
                <a16:creationId xmlns:a16="http://schemas.microsoft.com/office/drawing/2014/main" id="{DB1BC5FF-DAB1-5796-B1BE-746461B54B3F}"/>
              </a:ext>
            </a:extLst>
          </p:cNvPr>
          <p:cNvSpPr>
            <a:spLocks noGrp="1"/>
          </p:cNvSpPr>
          <p:nvPr>
            <p:ph type="pic" sz="quarter" idx="15" hasCustomPrompt="1"/>
          </p:nvPr>
        </p:nvSpPr>
        <p:spPr bwMode="gray">
          <a:xfrm>
            <a:off x="5334770" y="685800"/>
            <a:ext cx="6400800" cy="6172200"/>
          </a:xfrm>
        </p:spPr>
        <p:txBody>
          <a:bodyPr lIns="914400" rIns="914400"/>
          <a:lstStyle>
            <a:lvl1pPr algn="ctr">
              <a:defRPr sz="1400"/>
            </a:lvl1pPr>
          </a:lstStyle>
          <a:p>
            <a:br>
              <a:rPr lang="en-US" dirty="0"/>
            </a:br>
            <a:br>
              <a:rPr lang="en-US" dirty="0"/>
            </a:br>
            <a:r>
              <a:rPr lang="en-US" dirty="0"/>
              <a:t>Traditional portraiture with removed background may be inserted into this placeholder with unchanged dimensions (6.75” H x 7.0” W). </a:t>
            </a:r>
            <a:br>
              <a:rPr lang="en-US" dirty="0"/>
            </a:br>
            <a:br>
              <a:rPr lang="en-US" dirty="0"/>
            </a:br>
            <a:r>
              <a:rPr lang="en-US" dirty="0"/>
              <a:t>To access brand approved photography, visit: brand.optum.com/content/photography-new.</a:t>
            </a:r>
            <a:br>
              <a:rPr lang="en-US" dirty="0"/>
            </a:br>
            <a:br>
              <a:rPr lang="en-US" dirty="0"/>
            </a:br>
            <a:br>
              <a:rPr lang="en-US" dirty="0"/>
            </a:br>
            <a:r>
              <a:rPr lang="en-US" dirty="0"/>
              <a:t>DO NOT use Copilot inserted imagery.</a:t>
            </a:r>
          </a:p>
          <a:p>
            <a:endParaRPr lang="en-US" dirty="0"/>
          </a:p>
        </p:txBody>
      </p:sp>
      <p:sp>
        <p:nvSpPr>
          <p:cNvPr id="6" name="Date Placeholder">
            <a:extLst>
              <a:ext uri="{FF2B5EF4-FFF2-40B4-BE49-F238E27FC236}">
                <a16:creationId xmlns:a16="http://schemas.microsoft.com/office/drawing/2014/main" id="{E23FAE9B-982D-41B9-BBD2-74E842A46071}"/>
              </a:ext>
            </a:extLst>
          </p:cNvPr>
          <p:cNvSpPr>
            <a:spLocks noGrp="1"/>
          </p:cNvSpPr>
          <p:nvPr>
            <p:ph type="dt" sz="half" idx="12"/>
          </p:nvPr>
        </p:nvSpPr>
        <p:spPr bwMode="gray"/>
        <p:txBody>
          <a:bodyPr/>
          <a:lstStyle/>
          <a:p>
            <a:fld id="{F87A1334-A36A-4C7C-9518-D463B6987497}" type="datetime1">
              <a:rPr lang="en-US" smtClean="0"/>
              <a:t>4/30/26</a:t>
            </a:fld>
            <a:endParaRPr lang="en-US" dirty="0"/>
          </a:p>
        </p:txBody>
      </p:sp>
      <p:sp>
        <p:nvSpPr>
          <p:cNvPr id="7" name="Footer Placeholder">
            <a:extLst>
              <a:ext uri="{FF2B5EF4-FFF2-40B4-BE49-F238E27FC236}">
                <a16:creationId xmlns:a16="http://schemas.microsoft.com/office/drawing/2014/main" id="{0E8CE9CD-F45B-421B-99EE-E365E024903C}"/>
              </a:ext>
            </a:extLst>
          </p:cNvPr>
          <p:cNvSpPr>
            <a:spLocks noGrp="1"/>
          </p:cNvSpPr>
          <p:nvPr>
            <p:ph type="ftr" sz="quarter" idx="13"/>
          </p:nvPr>
        </p:nvSpPr>
        <p:spPr bwMode="gray"/>
        <p:txBody>
          <a:bodyPr/>
          <a:lstStyle/>
          <a:p>
            <a:r>
              <a:rPr lang="en-US" dirty="0"/>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1E1DF904-338B-407E-A788-88865DF5B781}"/>
              </a:ext>
            </a:extLst>
          </p:cNvPr>
          <p:cNvSpPr>
            <a:spLocks noGrp="1"/>
          </p:cNvSpPr>
          <p:nvPr>
            <p:ph type="sldNum" sz="quarter" idx="14"/>
          </p:nvPr>
        </p:nvSpPr>
        <p:spPr bwMode="gray"/>
        <p:txBody>
          <a:bodyPr/>
          <a:lstStyle/>
          <a:p>
            <a:fld id="{03805D93-7D4B-4CBC-BABC-3A8AC08CB7F4}" type="slidenum">
              <a:rPr lang="en-US" smtClean="0"/>
              <a:pPr/>
              <a:t>‹#›</a:t>
            </a:fld>
            <a:endParaRPr lang="en-US" dirty="0"/>
          </a:p>
        </p:txBody>
      </p:sp>
    </p:spTree>
    <p:extLst>
      <p:ext uri="{BB962C8B-B14F-4D97-AF65-F5344CB8AC3E}">
        <p14:creationId xmlns:p14="http://schemas.microsoft.com/office/powerpoint/2010/main" val="296597816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236" userDrawn="1">
          <p15:clr>
            <a:srgbClr val="5ACBF0"/>
          </p15:clr>
        </p15:guide>
        <p15:guide id="2" pos="6626" userDrawn="1">
          <p15:clr>
            <a:srgbClr val="5ACBF0"/>
          </p15:clr>
        </p15:guide>
        <p15:guide id="3" orient="horz" pos="2288" userDrawn="1">
          <p15:clr>
            <a:srgbClr val="5ACBF0"/>
          </p15:clr>
        </p15:guide>
        <p15:guide id="4" orient="horz" pos="2548" userDrawn="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  ___  ">
    <p:bg bwMode="gray">
      <p:bgPr>
        <a:solidFill>
          <a:srgbClr val="7030A0"/>
        </a:solidFill>
        <a:effectLst/>
      </p:bgPr>
    </p:bg>
    <p:spTree>
      <p:nvGrpSpPr>
        <p:cNvPr id="1" name=""/>
        <p:cNvGrpSpPr/>
        <p:nvPr/>
      </p:nvGrpSpPr>
      <p:grpSpPr>
        <a:xfrm>
          <a:off x="0" y="0"/>
          <a:ext cx="0" cy="0"/>
          <a:chOff x="0" y="0"/>
          <a:chExt cx="0" cy="0"/>
        </a:xfrm>
      </p:grpSpPr>
      <p:sp>
        <p:nvSpPr>
          <p:cNvPr id="12" name="TextBox 1">
            <a:extLst>
              <a:ext uri="{FF2B5EF4-FFF2-40B4-BE49-F238E27FC236}">
                <a16:creationId xmlns:a16="http://schemas.microsoft.com/office/drawing/2014/main" id="{13F80B4D-94E3-497C-9014-7F8EABA417B7}"/>
              </a:ext>
            </a:extLst>
          </p:cNvPr>
          <p:cNvSpPr txBox="1"/>
          <p:nvPr userDrawn="1"/>
        </p:nvSpPr>
        <p:spPr bwMode="gray">
          <a:xfrm>
            <a:off x="742998" y="1351508"/>
            <a:ext cx="9891327" cy="4154984"/>
          </a:xfrm>
          <a:prstGeom prst="rect">
            <a:avLst/>
          </a:prstGeom>
          <a:noFill/>
        </p:spPr>
        <p:txBody>
          <a:bodyPr wrap="square" lIns="0" tIns="0" rIns="0" bIns="0" rtlCol="0">
            <a:spAutoFit/>
          </a:bodyPr>
          <a:lstStyle/>
          <a:p>
            <a:pPr>
              <a:lnSpc>
                <a:spcPct val="90000"/>
              </a:lnSpc>
              <a:spcBef>
                <a:spcPts val="0"/>
              </a:spcBef>
            </a:pPr>
            <a:r>
              <a:rPr lang="en-US" sz="15000" b="1" dirty="0">
                <a:solidFill>
                  <a:schemeClr val="bg1"/>
                </a:solidFill>
              </a:rPr>
              <a:t>Section headers</a:t>
            </a:r>
          </a:p>
        </p:txBody>
      </p:sp>
      <p:cxnSp>
        <p:nvCxnSpPr>
          <p:cNvPr id="4" name="Arrow">
            <a:extLst>
              <a:ext uri="{FF2B5EF4-FFF2-40B4-BE49-F238E27FC236}">
                <a16:creationId xmlns:a16="http://schemas.microsoft.com/office/drawing/2014/main" id="{5CA4857D-50A4-4F6E-8AC6-F53991E25BA7}"/>
              </a:ext>
              <a:ext uri="{C183D7F6-B498-43B3-948B-1728B52AA6E4}">
                <adec:decorative xmlns:adec="http://schemas.microsoft.com/office/drawing/2017/decorative" val="1"/>
              </a:ext>
            </a:extLst>
          </p:cNvPr>
          <p:cNvCxnSpPr>
            <a:cxnSpLocks/>
          </p:cNvCxnSpPr>
          <p:nvPr userDrawn="1"/>
        </p:nvCxnSpPr>
        <p:spPr bwMode="gray">
          <a:xfrm>
            <a:off x="9497148" y="3429000"/>
            <a:ext cx="1951854" cy="0"/>
          </a:xfrm>
          <a:prstGeom prst="line">
            <a:avLst/>
          </a:prstGeom>
          <a:ln w="3175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6542681"/>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image" Target="../media/image1.svg"/><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16AB501-2D32-4243-9F5D-C56CB3493024}"/>
              </a:ext>
            </a:extLst>
          </p:cNvPr>
          <p:cNvSpPr>
            <a:spLocks noGrp="1"/>
          </p:cNvSpPr>
          <p:nvPr>
            <p:ph type="title"/>
          </p:nvPr>
        </p:nvSpPr>
        <p:spPr bwMode="gray">
          <a:xfrm>
            <a:off x="467926" y="555639"/>
            <a:ext cx="9601200" cy="304699"/>
          </a:xfrm>
          <a:prstGeom prst="rect">
            <a:avLst/>
          </a:prstGeom>
        </p:spPr>
        <p:txBody>
          <a:bodyPr vert="horz" wrap="square" lIns="0" tIns="0" rIns="0" bIns="0" rtlCol="0" anchor="t" anchorCtr="0">
            <a:spAutoFit/>
          </a:bodyPr>
          <a:lstStyle/>
          <a:p>
            <a:r>
              <a:rPr lang="en-US" dirty="0"/>
              <a:t>Click to edit Primary title style</a:t>
            </a:r>
          </a:p>
        </p:txBody>
      </p:sp>
      <p:sp>
        <p:nvSpPr>
          <p:cNvPr id="3" name="Text Placeholder">
            <a:extLst>
              <a:ext uri="{FF2B5EF4-FFF2-40B4-BE49-F238E27FC236}">
                <a16:creationId xmlns:a16="http://schemas.microsoft.com/office/drawing/2014/main" id="{68E17BD5-C929-47AD-BA00-6B31C4591E22}"/>
              </a:ext>
            </a:extLst>
          </p:cNvPr>
          <p:cNvSpPr>
            <a:spLocks noGrp="1"/>
          </p:cNvSpPr>
          <p:nvPr>
            <p:ph type="body" idx="1"/>
          </p:nvPr>
        </p:nvSpPr>
        <p:spPr bwMode="gray">
          <a:xfrm>
            <a:off x="1524000" y="1468197"/>
            <a:ext cx="9144000" cy="3930085"/>
          </a:xfrm>
          <a:prstGeom prst="rect">
            <a:avLst/>
          </a:prstGeom>
        </p:spPr>
        <p:txBody>
          <a:bodyPr vert="horz" lIns="0" tIns="0" rIns="0" bIns="0" rtlCol="0">
            <a:normAutofit/>
          </a:bodyPr>
          <a:lstStyle/>
          <a:p>
            <a:pPr lvl="0"/>
            <a:r>
              <a:rPr lang="en-US" dirty="0"/>
              <a:t>Click to edit Primary text styles</a:t>
            </a:r>
          </a:p>
          <a:p>
            <a:pPr lvl="1"/>
            <a:r>
              <a:rPr lang="en-US" dirty="0"/>
              <a:t>Second level</a:t>
            </a:r>
          </a:p>
          <a:p>
            <a:pPr lvl="2"/>
            <a:r>
              <a:rPr lang="en-US" dirty="0"/>
              <a:t>Third level</a:t>
            </a:r>
          </a:p>
          <a:p>
            <a:pPr lvl="3"/>
            <a:r>
              <a:rPr lang="en-US" dirty="0"/>
              <a:t>Fourth level</a:t>
            </a:r>
          </a:p>
          <a:p>
            <a:pPr lvl="4"/>
            <a:r>
              <a:rPr lang="en-US" dirty="0"/>
              <a:t>Fifth level</a:t>
            </a:r>
          </a:p>
          <a:p>
            <a:pPr lvl="4"/>
            <a:r>
              <a:rPr lang="en-US" dirty="0"/>
              <a:t>Sixth level</a:t>
            </a:r>
          </a:p>
          <a:p>
            <a:pPr lvl="4"/>
            <a:r>
              <a:rPr lang="en-US" dirty="0"/>
              <a:t>Seventh level</a:t>
            </a:r>
          </a:p>
          <a:p>
            <a:pPr lvl="4"/>
            <a:r>
              <a:rPr lang="en-US" dirty="0"/>
              <a:t>Eighth level</a:t>
            </a:r>
          </a:p>
          <a:p>
            <a:pPr lvl="4"/>
            <a:r>
              <a:rPr lang="en-US" dirty="0"/>
              <a:t>Nineth level</a:t>
            </a:r>
          </a:p>
        </p:txBody>
      </p:sp>
      <p:pic>
        <p:nvPicPr>
          <p:cNvPr id="13" name="Optum Logo" descr="Optum">
            <a:extLst>
              <a:ext uri="{FF2B5EF4-FFF2-40B4-BE49-F238E27FC236}">
                <a16:creationId xmlns:a16="http://schemas.microsoft.com/office/drawing/2014/main" id="{EDF4E185-2777-43CD-A55D-4A19FED186A6}"/>
              </a:ext>
              <a:ext uri="{C183D7F6-B498-43B3-948B-1728B52AA6E4}">
                <adec:decorative xmlns:adec="http://schemas.microsoft.com/office/drawing/2017/decorative" val="0"/>
              </a:ext>
            </a:extLst>
          </p:cNvPr>
          <p:cNvPicPr>
            <a:picLocks noRot="1" noChangeAspect="1" noMove="1" noResize="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66"/>
              </a:ext>
            </a:extLst>
          </a:blip>
          <a:stretch>
            <a:fillRect/>
          </a:stretch>
        </p:blipFill>
        <p:spPr bwMode="gray">
          <a:xfrm>
            <a:off x="461961" y="6343650"/>
            <a:ext cx="773055" cy="223837"/>
          </a:xfrm>
          <a:prstGeom prst="rect">
            <a:avLst/>
          </a:prstGeom>
        </p:spPr>
      </p:pic>
      <p:sp>
        <p:nvSpPr>
          <p:cNvPr id="11" name="Page Number">
            <a:extLst>
              <a:ext uri="{FF2B5EF4-FFF2-40B4-BE49-F238E27FC236}">
                <a16:creationId xmlns:a16="http://schemas.microsoft.com/office/drawing/2014/main" id="{43B6C28E-DF9A-44F3-A9C1-829C74510E39}"/>
              </a:ext>
            </a:extLst>
          </p:cNvPr>
          <p:cNvSpPr txBox="1"/>
          <p:nvPr userDrawn="1"/>
        </p:nvSpPr>
        <p:spPr bwMode="gray">
          <a:xfrm>
            <a:off x="11576115" y="6394249"/>
            <a:ext cx="157094" cy="153888"/>
          </a:xfrm>
          <a:prstGeom prst="rect">
            <a:avLst/>
          </a:prstGeom>
          <a:noFill/>
        </p:spPr>
        <p:txBody>
          <a:bodyPr wrap="none" lIns="0" tIns="0" rIns="0" bIns="0" rtlCol="0">
            <a:spAutoFit/>
          </a:bodyPr>
          <a:lstStyle/>
          <a:p>
            <a:pPr algn="r"/>
            <a:fld id="{F5A598C3-6D56-4DAD-9460-40026567CEE1}" type="slidenum">
              <a:rPr lang="en-US" sz="1000" b="1" smtClean="0">
                <a:solidFill>
                  <a:schemeClr val="tx1"/>
                </a:solidFill>
              </a:rPr>
              <a:pPr algn="r"/>
              <a:t>‹#›</a:t>
            </a:fld>
            <a:endParaRPr lang="en-US" sz="1000" b="1" dirty="0">
              <a:solidFill>
                <a:schemeClr val="tx1"/>
              </a:solidFill>
            </a:endParaRPr>
          </a:p>
        </p:txBody>
      </p:sp>
      <p:sp>
        <p:nvSpPr>
          <p:cNvPr id="14" name="Copyright">
            <a:extLst>
              <a:ext uri="{FF2B5EF4-FFF2-40B4-BE49-F238E27FC236}">
                <a16:creationId xmlns:a16="http://schemas.microsoft.com/office/drawing/2014/main" id="{60BE7E32-782B-4635-9369-4283481B5B95}"/>
              </a:ext>
            </a:extLst>
          </p:cNvPr>
          <p:cNvSpPr txBox="1"/>
          <p:nvPr userDrawn="1"/>
        </p:nvSpPr>
        <p:spPr bwMode="gray">
          <a:xfrm>
            <a:off x="4699002" y="6431633"/>
            <a:ext cx="2793997" cy="107722"/>
          </a:xfrm>
          <a:prstGeom prst="rect">
            <a:avLst/>
          </a:prstGeom>
          <a:noFill/>
        </p:spPr>
        <p:txBody>
          <a:bodyPr wrap="square" lIns="0" tIns="0" rIns="0" bIns="0" rtlCol="0">
            <a:spAutoFit/>
          </a:bodyPr>
          <a:lstStyle/>
          <a:p>
            <a:pPr algn="ctr"/>
            <a:r>
              <a:rPr lang="en-US" sz="700" b="0" spc="0" baseline="0" dirty="0">
                <a:solidFill>
                  <a:schemeClr val="tx1"/>
                </a:solidFill>
              </a:rPr>
              <a:t>© 2026 Optum, Inc. All rights reserved.</a:t>
            </a:r>
          </a:p>
        </p:txBody>
      </p:sp>
      <p:sp>
        <p:nvSpPr>
          <p:cNvPr id="5" name="Footer Placeholder">
            <a:extLst>
              <a:ext uri="{FF2B5EF4-FFF2-40B4-BE49-F238E27FC236}">
                <a16:creationId xmlns:a16="http://schemas.microsoft.com/office/drawing/2014/main" id="{C134DC45-7B06-4349-A773-6C8765250867}"/>
              </a:ext>
            </a:extLst>
          </p:cNvPr>
          <p:cNvSpPr>
            <a:spLocks noGrp="1"/>
          </p:cNvSpPr>
          <p:nvPr>
            <p:ph type="ftr" sz="quarter" idx="3"/>
          </p:nvPr>
        </p:nvSpPr>
        <p:spPr bwMode="gray">
          <a:xfrm>
            <a:off x="0" y="7120415"/>
            <a:ext cx="1155766" cy="30778"/>
          </a:xfrm>
          <a:prstGeom prst="rect">
            <a:avLst/>
          </a:prstGeom>
        </p:spPr>
        <p:txBody>
          <a:bodyPr vert="horz" wrap="none" lIns="0" tIns="0" rIns="0" bIns="0" rtlCol="0" anchor="ctr">
            <a:spAutoFit/>
          </a:bodyPr>
          <a:lstStyle>
            <a:lvl1pPr algn="l">
              <a:defRPr sz="200" spc="0" baseline="0">
                <a:solidFill>
                  <a:schemeClr val="tx1"/>
                </a:solidFill>
              </a:defRPr>
            </a:lvl1pPr>
          </a:lstStyle>
          <a:p>
            <a:r>
              <a:rPr lang="en-US" dirty="0"/>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0C930D79-CD36-49F3-BF41-A3B38F3193DB}"/>
              </a:ext>
            </a:extLst>
          </p:cNvPr>
          <p:cNvSpPr>
            <a:spLocks noGrp="1"/>
          </p:cNvSpPr>
          <p:nvPr>
            <p:ph type="sldNum" sz="quarter" idx="4"/>
          </p:nvPr>
        </p:nvSpPr>
        <p:spPr bwMode="gray">
          <a:xfrm>
            <a:off x="0" y="7221433"/>
            <a:ext cx="914400" cy="30778"/>
          </a:xfrm>
          <a:prstGeom prst="rect">
            <a:avLst/>
          </a:prstGeom>
        </p:spPr>
        <p:txBody>
          <a:bodyPr vert="horz" lIns="0" tIns="0" rIns="0" bIns="0" rtlCol="0" anchor="ctr">
            <a:spAutoFit/>
          </a:bodyPr>
          <a:lstStyle>
            <a:lvl1pPr algn="l">
              <a:defRPr sz="200">
                <a:solidFill>
                  <a:schemeClr val="tx1"/>
                </a:solidFill>
              </a:defRPr>
            </a:lvl1pPr>
          </a:lstStyle>
          <a:p>
            <a:fld id="{03805D93-7D4B-4CBC-BABC-3A8AC08CB7F4}" type="slidenum">
              <a:rPr lang="en-US" smtClean="0"/>
              <a:pPr/>
              <a:t>‹#›</a:t>
            </a:fld>
            <a:endParaRPr lang="en-US" dirty="0"/>
          </a:p>
        </p:txBody>
      </p:sp>
      <p:sp>
        <p:nvSpPr>
          <p:cNvPr id="4" name="Date Placeholder">
            <a:extLst>
              <a:ext uri="{FF2B5EF4-FFF2-40B4-BE49-F238E27FC236}">
                <a16:creationId xmlns:a16="http://schemas.microsoft.com/office/drawing/2014/main" id="{CF36062A-1655-4530-ACBD-3C58ED2B33A6}"/>
              </a:ext>
              <a:ext uri="{C183D7F6-B498-43B3-948B-1728B52AA6E4}">
                <adec:decorative xmlns:adec="http://schemas.microsoft.com/office/drawing/2017/decorative" val="0"/>
              </a:ext>
            </a:extLst>
          </p:cNvPr>
          <p:cNvSpPr>
            <a:spLocks noGrp="1"/>
          </p:cNvSpPr>
          <p:nvPr>
            <p:ph type="dt" sz="half" idx="2"/>
          </p:nvPr>
        </p:nvSpPr>
        <p:spPr bwMode="gray">
          <a:xfrm>
            <a:off x="0" y="7170924"/>
            <a:ext cx="914400" cy="30778"/>
          </a:xfrm>
          <a:prstGeom prst="rect">
            <a:avLst/>
          </a:prstGeom>
        </p:spPr>
        <p:txBody>
          <a:bodyPr vert="horz" lIns="0" tIns="0" rIns="0" bIns="0" rtlCol="0" anchor="ctr">
            <a:spAutoFit/>
          </a:bodyPr>
          <a:lstStyle>
            <a:lvl1pPr algn="l">
              <a:defRPr sz="200">
                <a:solidFill>
                  <a:schemeClr val="tx1"/>
                </a:solidFill>
              </a:defRPr>
            </a:lvl1pPr>
          </a:lstStyle>
          <a:p>
            <a:fld id="{830A57F3-210F-48D5-90D0-3AA9C6D87045}" type="datetime1">
              <a:rPr lang="en-US" smtClean="0"/>
              <a:t>4/30/26</a:t>
            </a:fld>
            <a:endParaRPr lang="en-US" dirty="0"/>
          </a:p>
        </p:txBody>
      </p:sp>
    </p:spTree>
    <p:extLst>
      <p:ext uri="{BB962C8B-B14F-4D97-AF65-F5344CB8AC3E}">
        <p14:creationId xmlns:p14="http://schemas.microsoft.com/office/powerpoint/2010/main" val="3529229862"/>
      </p:ext>
    </p:extLst>
  </p:cSld>
  <p:clrMap bg1="lt1" tx1="dk1" bg2="lt2" tx2="dk2" accent1="accent1" accent2="accent2" accent3="accent3" accent4="accent4" accent5="accent5" accent6="accent6" hlink="hlink" folHlink="folHlink"/>
  <p:sldLayoutIdLst>
    <p:sldLayoutId id="2147483670" r:id="rId1"/>
    <p:sldLayoutId id="2147483675" r:id="rId2"/>
    <p:sldLayoutId id="2147483708" r:id="rId3"/>
    <p:sldLayoutId id="2147483709" r:id="rId4"/>
    <p:sldLayoutId id="2147483710" r:id="rId5"/>
    <p:sldLayoutId id="2147483742" r:id="rId6"/>
    <p:sldLayoutId id="2147483743" r:id="rId7"/>
    <p:sldLayoutId id="2147483745" r:id="rId8"/>
    <p:sldLayoutId id="2147483676" r:id="rId9"/>
    <p:sldLayoutId id="2147483685" r:id="rId10"/>
    <p:sldLayoutId id="2147483684" r:id="rId11"/>
    <p:sldLayoutId id="2147483746" r:id="rId12"/>
    <p:sldLayoutId id="2147483747" r:id="rId13"/>
    <p:sldLayoutId id="2147483749" r:id="rId14"/>
    <p:sldLayoutId id="2147483750" r:id="rId15"/>
    <p:sldLayoutId id="2147483751" r:id="rId16"/>
    <p:sldLayoutId id="2147483753" r:id="rId17"/>
    <p:sldLayoutId id="2147483754" r:id="rId18"/>
    <p:sldLayoutId id="2147483757" r:id="rId19"/>
    <p:sldLayoutId id="2147483758" r:id="rId20"/>
    <p:sldLayoutId id="2147483760" r:id="rId21"/>
    <p:sldLayoutId id="2147483761" r:id="rId22"/>
    <p:sldLayoutId id="2147483677" r:id="rId23"/>
    <p:sldLayoutId id="2147483654" r:id="rId24"/>
    <p:sldLayoutId id="2147483739" r:id="rId25"/>
    <p:sldLayoutId id="2147483662" r:id="rId26"/>
    <p:sldLayoutId id="2147483683" r:id="rId27"/>
    <p:sldLayoutId id="2147483650" r:id="rId28"/>
    <p:sldLayoutId id="2147483655" r:id="rId29"/>
    <p:sldLayoutId id="2147483729" r:id="rId30"/>
    <p:sldLayoutId id="2147483712" r:id="rId31"/>
    <p:sldLayoutId id="2147483713" r:id="rId32"/>
    <p:sldLayoutId id="2147483717" r:id="rId33"/>
    <p:sldLayoutId id="2147483723" r:id="rId34"/>
    <p:sldLayoutId id="2147483724" r:id="rId35"/>
    <p:sldLayoutId id="2147483733" r:id="rId36"/>
    <p:sldLayoutId id="2147483715" r:id="rId37"/>
    <p:sldLayoutId id="2147483718" r:id="rId38"/>
    <p:sldLayoutId id="2147483716" r:id="rId39"/>
    <p:sldLayoutId id="2147483726" r:id="rId40"/>
    <p:sldLayoutId id="2147483734" r:id="rId41"/>
    <p:sldLayoutId id="2147483719" r:id="rId42"/>
    <p:sldLayoutId id="2147483764" r:id="rId43"/>
    <p:sldLayoutId id="2147483765" r:id="rId44"/>
    <p:sldLayoutId id="2147483720" r:id="rId45"/>
    <p:sldLayoutId id="2147483727" r:id="rId46"/>
    <p:sldLayoutId id="2147483732" r:id="rId47"/>
    <p:sldLayoutId id="2147483762" r:id="rId48"/>
    <p:sldLayoutId id="2147483768" r:id="rId49"/>
    <p:sldLayoutId id="2147483769" r:id="rId50"/>
    <p:sldLayoutId id="2147483770" r:id="rId51"/>
    <p:sldLayoutId id="2147483771" r:id="rId52"/>
    <p:sldLayoutId id="2147483678" r:id="rId53"/>
    <p:sldLayoutId id="2147483664" r:id="rId54"/>
    <p:sldLayoutId id="2147483696" r:id="rId55"/>
    <p:sldLayoutId id="2147483692" r:id="rId56"/>
    <p:sldLayoutId id="2147483735" r:id="rId57"/>
    <p:sldLayoutId id="2147483737" r:id="rId58"/>
    <p:sldLayoutId id="2147483698" r:id="rId59"/>
    <p:sldLayoutId id="2147483680" r:id="rId60"/>
    <p:sldLayoutId id="2147483663" r:id="rId61"/>
    <p:sldLayoutId id="2147483738" r:id="rId62"/>
    <p:sldLayoutId id="2147483660" r:id="rId63"/>
    <p:sldLayoutId id="2147483772" r:id="rId64"/>
  </p:sldLayoutIdLst>
  <p:hf sldNum="0" hdr="0" ftr="0" dt="0"/>
  <p:txStyles>
    <p:titleStyle>
      <a:lvl1pPr algn="l" defTabSz="914400" rtl="0" eaLnBrk="1" latinLnBrk="0" hangingPunct="1">
        <a:lnSpc>
          <a:spcPct val="90000"/>
        </a:lnSpc>
        <a:spcBef>
          <a:spcPct val="0"/>
        </a:spcBef>
        <a:buNone/>
        <a:defRPr sz="2200" b="0" kern="1200">
          <a:solidFill>
            <a:schemeClr val="tx1"/>
          </a:solidFill>
          <a:latin typeface="+mj-lt"/>
          <a:ea typeface="+mj-ea"/>
          <a:cs typeface="+mj-cs"/>
        </a:defRPr>
      </a:lvl1pPr>
    </p:titleStyle>
    <p:bodyStyle>
      <a:lvl1pPr marL="0" indent="0" algn="l"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1pPr>
      <a:lvl2pPr marL="171450" indent="-171450"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2pPr>
      <a:lvl3pPr marL="171450" indent="0" algn="l" defTabSz="914400" rtl="0" eaLnBrk="1" latinLnBrk="0" hangingPunct="1">
        <a:lnSpc>
          <a:spcPct val="100000"/>
        </a:lnSpc>
        <a:spcBef>
          <a:spcPts val="600"/>
        </a:spcBef>
        <a:buFontTx/>
        <a:buNone/>
        <a:defRPr sz="1600" kern="1200">
          <a:solidFill>
            <a:schemeClr val="tx1"/>
          </a:solidFill>
          <a:latin typeface="+mn-lt"/>
          <a:ea typeface="+mn-ea"/>
          <a:cs typeface="+mn-cs"/>
        </a:defRPr>
      </a:lvl3pPr>
      <a:lvl4pPr marL="400050" indent="-228600"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4pPr>
      <a:lvl5pPr marL="571500" indent="-171450" algn="l" defTabSz="914400" rtl="0" eaLnBrk="1" latinLnBrk="0" hangingPunct="1">
        <a:lnSpc>
          <a:spcPct val="100000"/>
        </a:lnSpc>
        <a:spcBef>
          <a:spcPts val="600"/>
        </a:spcBef>
        <a:buClr>
          <a:schemeClr val="tx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300" kern="1200">
          <a:solidFill>
            <a:schemeClr val="tx1"/>
          </a:solidFill>
          <a:latin typeface="+mn-lt"/>
          <a:ea typeface="+mn-ea"/>
          <a:cs typeface="+mn-cs"/>
        </a:defRPr>
      </a:lvl1pPr>
      <a:lvl2pPr marL="0" algn="l" defTabSz="914400" rtl="0" eaLnBrk="1" latinLnBrk="0" hangingPunct="1">
        <a:defRPr sz="1300" kern="1200">
          <a:solidFill>
            <a:schemeClr val="tx1"/>
          </a:solidFill>
          <a:latin typeface="+mn-lt"/>
          <a:ea typeface="+mn-ea"/>
          <a:cs typeface="+mn-cs"/>
        </a:defRPr>
      </a:lvl2pPr>
      <a:lvl3pPr marL="0" algn="l" defTabSz="914400" rtl="0" eaLnBrk="1" latinLnBrk="0" hangingPunct="1">
        <a:defRPr sz="1300" kern="1200">
          <a:solidFill>
            <a:schemeClr val="tx1"/>
          </a:solidFill>
          <a:latin typeface="+mn-lt"/>
          <a:ea typeface="+mn-ea"/>
          <a:cs typeface="+mn-cs"/>
        </a:defRPr>
      </a:lvl3pPr>
      <a:lvl4pPr marL="0" algn="l" defTabSz="914400" rtl="0" eaLnBrk="1" latinLnBrk="0" hangingPunct="1">
        <a:defRPr sz="1300" kern="1200">
          <a:solidFill>
            <a:schemeClr val="tx1"/>
          </a:solidFill>
          <a:latin typeface="+mn-lt"/>
          <a:ea typeface="+mn-ea"/>
          <a:cs typeface="+mn-cs"/>
        </a:defRPr>
      </a:lvl4pPr>
      <a:lvl5pPr marL="0" algn="l" defTabSz="914400" rtl="0" eaLnBrk="1" latinLnBrk="0" hangingPunct="1">
        <a:defRPr sz="1300" kern="1200">
          <a:solidFill>
            <a:schemeClr val="tx1"/>
          </a:solidFill>
          <a:latin typeface="+mn-lt"/>
          <a:ea typeface="+mn-ea"/>
          <a:cs typeface="+mn-cs"/>
        </a:defRPr>
      </a:lvl5pPr>
      <a:lvl6pPr marL="0" algn="l" defTabSz="914400" rtl="0" eaLnBrk="1" latinLnBrk="0" hangingPunct="1">
        <a:defRPr sz="1300" kern="1200">
          <a:solidFill>
            <a:schemeClr val="tx1"/>
          </a:solidFill>
          <a:latin typeface="+mn-lt"/>
          <a:ea typeface="+mn-ea"/>
          <a:cs typeface="+mn-cs"/>
        </a:defRPr>
      </a:lvl6pPr>
      <a:lvl7pPr marL="0" algn="l" defTabSz="914400" rtl="0" eaLnBrk="1" latinLnBrk="0" hangingPunct="1">
        <a:defRPr sz="1300" kern="1200">
          <a:solidFill>
            <a:schemeClr val="tx1"/>
          </a:solidFill>
          <a:latin typeface="+mn-lt"/>
          <a:ea typeface="+mn-ea"/>
          <a:cs typeface="+mn-cs"/>
        </a:defRPr>
      </a:lvl7pPr>
      <a:lvl8pPr marL="0" algn="l" defTabSz="914400" rtl="0" eaLnBrk="1" latinLnBrk="0" hangingPunct="1">
        <a:defRPr sz="1300" kern="1200">
          <a:solidFill>
            <a:schemeClr val="tx1"/>
          </a:solidFill>
          <a:latin typeface="+mn-lt"/>
          <a:ea typeface="+mn-ea"/>
          <a:cs typeface="+mn-cs"/>
        </a:defRPr>
      </a:lvl8pPr>
      <a:lvl9pPr marL="0" algn="l" defTabSz="914400" rtl="0" eaLnBrk="1" latinLnBrk="0" hangingPunct="1">
        <a:defRPr sz="13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88" userDrawn="1">
          <p15:clr>
            <a:srgbClr val="C35EA4"/>
          </p15:clr>
        </p15:guide>
        <p15:guide id="4" pos="7390" userDrawn="1">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5.svg"/><Relationship Id="rId3" Type="http://schemas.openxmlformats.org/officeDocument/2006/relationships/image" Target="../media/image25.svg"/><Relationship Id="rId7" Type="http://schemas.openxmlformats.org/officeDocument/2006/relationships/image" Target="../media/image29.svg"/><Relationship Id="rId12" Type="http://schemas.openxmlformats.org/officeDocument/2006/relationships/image" Target="../media/image34.svg"/><Relationship Id="rId2" Type="http://schemas.openxmlformats.org/officeDocument/2006/relationships/image" Target="../media/image24.svg"/><Relationship Id="rId1" Type="http://schemas.openxmlformats.org/officeDocument/2006/relationships/slideLayout" Target="../slideLayouts/slideLayout29.xml"/><Relationship Id="rId6" Type="http://schemas.openxmlformats.org/officeDocument/2006/relationships/image" Target="../media/image28.svg"/><Relationship Id="rId11" Type="http://schemas.openxmlformats.org/officeDocument/2006/relationships/image" Target="../media/image33.svg"/><Relationship Id="rId5" Type="http://schemas.openxmlformats.org/officeDocument/2006/relationships/image" Target="../media/image27.sv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svg"/><Relationship Id="rId14" Type="http://schemas.openxmlformats.org/officeDocument/2006/relationships/image" Target="../media/image19.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svg"/><Relationship Id="rId1" Type="http://schemas.openxmlformats.org/officeDocument/2006/relationships/slideLayout" Target="../slideLayouts/slideLayout29.xml"/><Relationship Id="rId4" Type="http://schemas.openxmlformats.org/officeDocument/2006/relationships/image" Target="../media/image38.svg"/></Relationships>
</file>

<file path=ppt/slides/_rels/slide17.xml.rels><?xml version="1.0" encoding="UTF-8" standalone="yes"?>
<Relationships xmlns="http://schemas.openxmlformats.org/package/2006/relationships"><Relationship Id="rId2" Type="http://schemas.openxmlformats.org/officeDocument/2006/relationships/image" Target="../media/image39.svg"/><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40.sv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image" Target="../media/image41.sv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svg"/><Relationship Id="rId1" Type="http://schemas.openxmlformats.org/officeDocument/2006/relationships/slideLayout" Target="../slideLayouts/slideLayout29.xml"/><Relationship Id="rId4" Type="http://schemas.openxmlformats.org/officeDocument/2006/relationships/image" Target="../media/image44.svg"/></Relationships>
</file>

<file path=ppt/slides/_rels/slide26.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svg"/><Relationship Id="rId1" Type="http://schemas.openxmlformats.org/officeDocument/2006/relationships/slideLayout" Target="../slideLayouts/slideLayout29.xml"/><Relationship Id="rId5" Type="http://schemas.openxmlformats.org/officeDocument/2006/relationships/image" Target="../media/image16.svg"/><Relationship Id="rId4" Type="http://schemas.openxmlformats.org/officeDocument/2006/relationships/image" Target="../media/image15.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svg"/><Relationship Id="rId1" Type="http://schemas.openxmlformats.org/officeDocument/2006/relationships/slideLayout" Target="../slideLayouts/slideLayout29.xml"/><Relationship Id="rId4" Type="http://schemas.openxmlformats.org/officeDocument/2006/relationships/image" Target="../media/image2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AD285DD-8F8A-AF77-1428-6F406DC90BB5}"/>
              </a:ext>
            </a:extLst>
          </p:cNvPr>
          <p:cNvSpPr>
            <a:spLocks noGrp="1"/>
          </p:cNvSpPr>
          <p:nvPr>
            <p:ph type="title"/>
          </p:nvPr>
        </p:nvSpPr>
        <p:spPr>
          <a:xfrm>
            <a:off x="603972" y="1847737"/>
            <a:ext cx="7159752" cy="1692771"/>
          </a:xfrm>
        </p:spPr>
        <p:txBody>
          <a:bodyPr/>
          <a:lstStyle/>
          <a:p>
            <a:r>
              <a:rPr lang="en-US" dirty="0"/>
              <a:t>Welcome to open </a:t>
            </a:r>
            <a:r>
              <a:rPr lang="en-US"/>
              <a:t>enrollment </a:t>
            </a:r>
          </a:p>
        </p:txBody>
      </p:sp>
      <p:sp>
        <p:nvSpPr>
          <p:cNvPr id="8" name="Text Placeholder 7">
            <a:extLst>
              <a:ext uri="{FF2B5EF4-FFF2-40B4-BE49-F238E27FC236}">
                <a16:creationId xmlns:a16="http://schemas.microsoft.com/office/drawing/2014/main" id="{6D2C1E0B-ED2E-04C7-9130-6FA56E8D58FB}"/>
              </a:ext>
            </a:extLst>
          </p:cNvPr>
          <p:cNvSpPr>
            <a:spLocks noGrp="1"/>
          </p:cNvSpPr>
          <p:nvPr>
            <p:ph type="body" sz="quarter" idx="10"/>
          </p:nvPr>
        </p:nvSpPr>
        <p:spPr>
          <a:xfrm>
            <a:off x="603972" y="3907239"/>
            <a:ext cx="5029200" cy="553998"/>
          </a:xfrm>
        </p:spPr>
        <p:txBody>
          <a:bodyPr/>
          <a:lstStyle/>
          <a:p>
            <a:r>
              <a:rPr lang="en-US" dirty="0"/>
              <a:t>Your introduction to financial health benefit accounts</a:t>
            </a:r>
          </a:p>
        </p:txBody>
      </p:sp>
      <p:sp>
        <p:nvSpPr>
          <p:cNvPr id="10" name="Text Placeholder 9">
            <a:extLst>
              <a:ext uri="{FF2B5EF4-FFF2-40B4-BE49-F238E27FC236}">
                <a16:creationId xmlns:a16="http://schemas.microsoft.com/office/drawing/2014/main" id="{5E570F09-3455-A156-1FA3-D97C648504C0}"/>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425861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B3BF9C8-CE5D-BBCF-C8DF-693CE333E98F}"/>
              </a:ext>
            </a:extLst>
          </p:cNvPr>
          <p:cNvSpPr/>
          <p:nvPr/>
        </p:nvSpPr>
        <p:spPr bwMode="gray">
          <a:xfrm>
            <a:off x="6473535" y="1974273"/>
            <a:ext cx="5250873" cy="3190009"/>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chemeClr val="accent6"/>
              </a:solidFill>
            </a:endParaRPr>
          </a:p>
        </p:txBody>
      </p:sp>
      <p:sp>
        <p:nvSpPr>
          <p:cNvPr id="15" name="Rectangle 14">
            <a:extLst>
              <a:ext uri="{FF2B5EF4-FFF2-40B4-BE49-F238E27FC236}">
                <a16:creationId xmlns:a16="http://schemas.microsoft.com/office/drawing/2014/main" id="{D2E59570-5D49-AFB1-3EDA-9039BAF3CA27}"/>
              </a:ext>
            </a:extLst>
          </p:cNvPr>
          <p:cNvSpPr/>
          <p:nvPr/>
        </p:nvSpPr>
        <p:spPr bwMode="gray">
          <a:xfrm>
            <a:off x="651163" y="1974273"/>
            <a:ext cx="5250873" cy="3210791"/>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chemeClr val="accent6"/>
              </a:solidFill>
            </a:endParaRPr>
          </a:p>
        </p:txBody>
      </p:sp>
      <p:sp>
        <p:nvSpPr>
          <p:cNvPr id="3" name="object 3"/>
          <p:cNvSpPr txBox="1">
            <a:spLocks noGrp="1"/>
          </p:cNvSpPr>
          <p:nvPr>
            <p:ph type="title"/>
          </p:nvPr>
        </p:nvSpPr>
        <p:spPr>
          <a:xfrm>
            <a:off x="353250" y="292658"/>
            <a:ext cx="8125268" cy="577299"/>
          </a:xfrm>
          <a:prstGeom prst="rect">
            <a:avLst/>
          </a:prstGeom>
        </p:spPr>
        <p:txBody>
          <a:bodyPr vert="horz" wrap="square" lIns="0" tIns="144996" rIns="0" bIns="0" rtlCol="0" anchor="t">
            <a:spAutoFit/>
          </a:bodyPr>
          <a:lstStyle/>
          <a:p>
            <a:pPr marL="103505">
              <a:lnSpc>
                <a:spcPct val="100000"/>
              </a:lnSpc>
              <a:spcBef>
                <a:spcPts val="95"/>
              </a:spcBef>
            </a:pPr>
            <a:r>
              <a:rPr sz="2800" b="1" dirty="0">
                <a:solidFill>
                  <a:schemeClr val="accent6"/>
                </a:solidFill>
                <a:latin typeface="Enterprise Sans" pitchFamily="2" charset="0"/>
                <a:ea typeface="Enterprise Sans" pitchFamily="2" charset="0"/>
                <a:cs typeface="+mn-cs"/>
              </a:rPr>
              <a:t>HSA </a:t>
            </a:r>
            <a:r>
              <a:rPr lang="en-US" sz="2800" b="1" dirty="0">
                <a:solidFill>
                  <a:schemeClr val="accent6"/>
                </a:solidFill>
                <a:latin typeface="Enterprise Sans" pitchFamily="2" charset="0"/>
                <a:ea typeface="Enterprise Sans" pitchFamily="2" charset="0"/>
                <a:cs typeface="+mn-cs"/>
              </a:rPr>
              <a:t>d</a:t>
            </a:r>
            <a:r>
              <a:rPr sz="2800" b="1" dirty="0">
                <a:solidFill>
                  <a:schemeClr val="accent6"/>
                </a:solidFill>
                <a:latin typeface="Enterprise Sans" pitchFamily="2" charset="0"/>
                <a:ea typeface="Enterprise Sans" pitchFamily="2" charset="0"/>
                <a:cs typeface="+mn-cs"/>
              </a:rPr>
              <a:t>istributions - Using your HSA dollars</a:t>
            </a:r>
          </a:p>
        </p:txBody>
      </p:sp>
      <p:sp>
        <p:nvSpPr>
          <p:cNvPr id="7" name="object 7"/>
          <p:cNvSpPr txBox="1"/>
          <p:nvPr/>
        </p:nvSpPr>
        <p:spPr>
          <a:xfrm>
            <a:off x="1932482" y="5574220"/>
            <a:ext cx="8026400" cy="520655"/>
          </a:xfrm>
          <a:prstGeom prst="rect">
            <a:avLst/>
          </a:prstGeom>
        </p:spPr>
        <p:txBody>
          <a:bodyPr vert="horz" wrap="square" lIns="0" tIns="12700" rIns="0" bIns="0" rtlCol="0">
            <a:spAutoFit/>
          </a:bodyPr>
          <a:lstStyle/>
          <a:p>
            <a:pPr marL="12700" algn="ctr">
              <a:lnSpc>
                <a:spcPct val="100000"/>
              </a:lnSpc>
              <a:spcBef>
                <a:spcPts val="100"/>
              </a:spcBef>
            </a:pPr>
            <a:r>
              <a:rPr b="1" dirty="0">
                <a:latin typeface="Enterprise Sans" pitchFamily="2" charset="0"/>
                <a:ea typeface="Enterprise Sans" pitchFamily="2" charset="0"/>
                <a:cs typeface="Arial"/>
              </a:rPr>
              <a:t>HSA</a:t>
            </a:r>
            <a:r>
              <a:rPr b="1" spc="25" dirty="0">
                <a:latin typeface="Enterprise Sans" pitchFamily="2" charset="0"/>
                <a:ea typeface="Enterprise Sans" pitchFamily="2" charset="0"/>
                <a:cs typeface="Arial"/>
              </a:rPr>
              <a:t> </a:t>
            </a:r>
            <a:r>
              <a:rPr b="1" spc="-10" dirty="0">
                <a:latin typeface="Enterprise Sans" pitchFamily="2" charset="0"/>
                <a:ea typeface="Enterprise Sans" pitchFamily="2" charset="0"/>
                <a:cs typeface="Arial"/>
              </a:rPr>
              <a:t>detailed</a:t>
            </a:r>
            <a:r>
              <a:rPr b="1" spc="30" dirty="0">
                <a:latin typeface="Enterprise Sans" pitchFamily="2" charset="0"/>
                <a:ea typeface="Enterprise Sans" pitchFamily="2" charset="0"/>
                <a:cs typeface="Arial"/>
              </a:rPr>
              <a:t> </a:t>
            </a:r>
            <a:r>
              <a:rPr b="1" dirty="0">
                <a:latin typeface="Enterprise Sans" pitchFamily="2" charset="0"/>
                <a:ea typeface="Enterprise Sans" pitchFamily="2" charset="0"/>
                <a:cs typeface="Arial"/>
              </a:rPr>
              <a:t>rules</a:t>
            </a:r>
            <a:r>
              <a:rPr b="1" spc="30" dirty="0">
                <a:latin typeface="Enterprise Sans" pitchFamily="2" charset="0"/>
                <a:ea typeface="Enterprise Sans" pitchFamily="2" charset="0"/>
                <a:cs typeface="Arial"/>
              </a:rPr>
              <a:t> </a:t>
            </a:r>
            <a:r>
              <a:rPr b="1" spc="-10" dirty="0">
                <a:latin typeface="Enterprise Sans" pitchFamily="2" charset="0"/>
                <a:ea typeface="Enterprise Sans" pitchFamily="2" charset="0"/>
                <a:cs typeface="Arial"/>
              </a:rPr>
              <a:t>available</a:t>
            </a:r>
            <a:r>
              <a:rPr b="1" spc="30" dirty="0">
                <a:latin typeface="Enterprise Sans" pitchFamily="2" charset="0"/>
                <a:ea typeface="Enterprise Sans" pitchFamily="2" charset="0"/>
                <a:cs typeface="Arial"/>
              </a:rPr>
              <a:t> </a:t>
            </a:r>
            <a:r>
              <a:rPr b="1" dirty="0">
                <a:latin typeface="Enterprise Sans" pitchFamily="2" charset="0"/>
                <a:ea typeface="Enterprise Sans" pitchFamily="2" charset="0"/>
                <a:cs typeface="Arial"/>
              </a:rPr>
              <a:t>at</a:t>
            </a:r>
            <a:r>
              <a:rPr b="1" spc="30" dirty="0">
                <a:latin typeface="Enterprise Sans" pitchFamily="2" charset="0"/>
                <a:ea typeface="Enterprise Sans" pitchFamily="2" charset="0"/>
                <a:cs typeface="Arial"/>
              </a:rPr>
              <a:t> </a:t>
            </a:r>
            <a:r>
              <a:rPr b="1" spc="-10" dirty="0">
                <a:latin typeface="Enterprise Sans" pitchFamily="2" charset="0"/>
                <a:ea typeface="Enterprise Sans" pitchFamily="2" charset="0"/>
                <a:cs typeface="Arial"/>
              </a:rPr>
              <a:t>IRS.gov</a:t>
            </a:r>
            <a:r>
              <a:rPr b="1" spc="20" dirty="0">
                <a:latin typeface="Enterprise Sans" pitchFamily="2" charset="0"/>
                <a:ea typeface="Enterprise Sans" pitchFamily="2" charset="0"/>
                <a:cs typeface="Arial"/>
              </a:rPr>
              <a:t> </a:t>
            </a:r>
            <a:br>
              <a:rPr lang="en-US" sz="1500" b="1" spc="20" dirty="0">
                <a:latin typeface="Enterprise Sans" pitchFamily="2" charset="0"/>
                <a:ea typeface="Enterprise Sans" pitchFamily="2" charset="0"/>
                <a:cs typeface="Arial"/>
              </a:rPr>
            </a:br>
            <a:r>
              <a:rPr sz="1500" b="1" dirty="0">
                <a:latin typeface="Enterprise Sans" pitchFamily="2" charset="0"/>
                <a:ea typeface="Enterprise Sans" pitchFamily="2" charset="0"/>
                <a:cs typeface="Arial"/>
              </a:rPr>
              <a:t>IRS</a:t>
            </a:r>
            <a:r>
              <a:rPr sz="1500" b="1" spc="55" dirty="0">
                <a:latin typeface="Enterprise Sans" pitchFamily="2" charset="0"/>
                <a:ea typeface="Enterprise Sans" pitchFamily="2" charset="0"/>
                <a:cs typeface="Arial"/>
              </a:rPr>
              <a:t> </a:t>
            </a:r>
            <a:r>
              <a:rPr sz="1500" b="1" spc="-20" dirty="0">
                <a:latin typeface="Enterprise Sans" pitchFamily="2" charset="0"/>
                <a:ea typeface="Enterprise Sans" pitchFamily="2" charset="0"/>
                <a:cs typeface="Arial"/>
              </a:rPr>
              <a:t>Publication</a:t>
            </a:r>
            <a:r>
              <a:rPr sz="1500" b="1" spc="30" dirty="0">
                <a:latin typeface="Enterprise Sans" pitchFamily="2" charset="0"/>
                <a:ea typeface="Enterprise Sans" pitchFamily="2" charset="0"/>
                <a:cs typeface="Arial"/>
              </a:rPr>
              <a:t> </a:t>
            </a:r>
            <a:r>
              <a:rPr sz="1500" b="1" dirty="0">
                <a:latin typeface="Enterprise Sans" pitchFamily="2" charset="0"/>
                <a:ea typeface="Enterprise Sans" pitchFamily="2" charset="0"/>
                <a:cs typeface="Arial"/>
              </a:rPr>
              <a:t>502</a:t>
            </a:r>
            <a:r>
              <a:rPr sz="1500" b="1" spc="-35" dirty="0">
                <a:latin typeface="Enterprise Sans" pitchFamily="2" charset="0"/>
                <a:ea typeface="Enterprise Sans" pitchFamily="2" charset="0"/>
                <a:cs typeface="Arial"/>
              </a:rPr>
              <a:t> </a:t>
            </a:r>
            <a:r>
              <a:rPr sz="1500" b="1" dirty="0">
                <a:latin typeface="Enterprise Sans" pitchFamily="2" charset="0"/>
                <a:ea typeface="Enterprise Sans" pitchFamily="2" charset="0"/>
                <a:cs typeface="Arial"/>
              </a:rPr>
              <a:t>&amp;</a:t>
            </a:r>
            <a:r>
              <a:rPr sz="1500" b="1" spc="-80" dirty="0">
                <a:latin typeface="Enterprise Sans" pitchFamily="2" charset="0"/>
                <a:ea typeface="Enterprise Sans" pitchFamily="2" charset="0"/>
                <a:cs typeface="Arial"/>
              </a:rPr>
              <a:t> </a:t>
            </a:r>
            <a:r>
              <a:rPr sz="1500" b="1" dirty="0">
                <a:latin typeface="Enterprise Sans" pitchFamily="2" charset="0"/>
                <a:ea typeface="Enterprise Sans" pitchFamily="2" charset="0"/>
                <a:cs typeface="Arial"/>
              </a:rPr>
              <a:t>IRS</a:t>
            </a:r>
            <a:r>
              <a:rPr sz="1500" b="1" spc="55" dirty="0">
                <a:latin typeface="Enterprise Sans" pitchFamily="2" charset="0"/>
                <a:ea typeface="Enterprise Sans" pitchFamily="2" charset="0"/>
                <a:cs typeface="Arial"/>
              </a:rPr>
              <a:t> </a:t>
            </a:r>
            <a:r>
              <a:rPr sz="1500" b="1" spc="-20" dirty="0">
                <a:latin typeface="Enterprise Sans" pitchFamily="2" charset="0"/>
                <a:ea typeface="Enterprise Sans" pitchFamily="2" charset="0"/>
                <a:cs typeface="Arial"/>
              </a:rPr>
              <a:t>Publication</a:t>
            </a:r>
            <a:r>
              <a:rPr sz="1500" b="1" spc="30" dirty="0">
                <a:latin typeface="Enterprise Sans" pitchFamily="2" charset="0"/>
                <a:ea typeface="Enterprise Sans" pitchFamily="2" charset="0"/>
                <a:cs typeface="Arial"/>
              </a:rPr>
              <a:t> </a:t>
            </a:r>
            <a:r>
              <a:rPr sz="1500" b="1" dirty="0">
                <a:latin typeface="Enterprise Sans" pitchFamily="2" charset="0"/>
                <a:ea typeface="Enterprise Sans" pitchFamily="2" charset="0"/>
                <a:cs typeface="Arial"/>
              </a:rPr>
              <a:t>969</a:t>
            </a:r>
            <a:endParaRPr sz="1500" dirty="0">
              <a:latin typeface="Enterprise Sans" pitchFamily="2" charset="0"/>
              <a:ea typeface="Enterprise Sans" pitchFamily="2" charset="0"/>
              <a:cs typeface="Arial"/>
            </a:endParaRPr>
          </a:p>
        </p:txBody>
      </p:sp>
      <p:sp>
        <p:nvSpPr>
          <p:cNvPr id="8" name="object 8"/>
          <p:cNvSpPr txBox="1"/>
          <p:nvPr/>
        </p:nvSpPr>
        <p:spPr>
          <a:xfrm>
            <a:off x="965449" y="2328383"/>
            <a:ext cx="4615815" cy="2316019"/>
          </a:xfrm>
          <a:prstGeom prst="rect">
            <a:avLst/>
          </a:prstGeom>
        </p:spPr>
        <p:txBody>
          <a:bodyPr vert="horz" wrap="square" lIns="0" tIns="12700" rIns="0" bIns="0" rtlCol="0" anchor="t">
            <a:spAutoFit/>
          </a:bodyPr>
          <a:lstStyle/>
          <a:p>
            <a:pPr marL="309245" marR="5080" indent="-297180">
              <a:lnSpc>
                <a:spcPct val="100000"/>
              </a:lnSpc>
              <a:spcBef>
                <a:spcPts val="100"/>
              </a:spcBef>
              <a:buFont typeface="Symbol"/>
              <a:buChar char=""/>
              <a:tabLst>
                <a:tab pos="309245" algn="l"/>
              </a:tabLst>
            </a:pPr>
            <a:r>
              <a:rPr sz="1600" dirty="0">
                <a:latin typeface="Enterprise Sans" pitchFamily="2" charset="0"/>
                <a:ea typeface="Enterprise Sans" pitchFamily="2" charset="0"/>
                <a:cs typeface="Arial"/>
              </a:rPr>
              <a:t>Use</a:t>
            </a:r>
            <a:r>
              <a:rPr sz="1600" spc="-7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your</a:t>
            </a:r>
            <a:r>
              <a:rPr sz="1600" spc="-7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funds</a:t>
            </a:r>
            <a:r>
              <a:rPr sz="1600" spc="-7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for</a:t>
            </a:r>
            <a:r>
              <a:rPr sz="1600" spc="-7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qualified</a:t>
            </a:r>
            <a:r>
              <a:rPr sz="1600" spc="-7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expenses</a:t>
            </a:r>
            <a:r>
              <a:rPr sz="1600" spc="-70" dirty="0">
                <a:latin typeface="Enterprise Sans" pitchFamily="2" charset="0"/>
                <a:ea typeface="Enterprise Sans" pitchFamily="2" charset="0"/>
                <a:cs typeface="Arial"/>
              </a:rPr>
              <a:t> </a:t>
            </a:r>
            <a:r>
              <a:rPr sz="1600" spc="-25" dirty="0">
                <a:latin typeface="Enterprise Sans" pitchFamily="2" charset="0"/>
                <a:ea typeface="Enterprise Sans" pitchFamily="2" charset="0"/>
                <a:cs typeface="Arial"/>
              </a:rPr>
              <a:t>to </a:t>
            </a:r>
            <a:r>
              <a:rPr sz="1600" dirty="0">
                <a:latin typeface="Enterprise Sans" pitchFamily="2" charset="0"/>
                <a:ea typeface="Enterprise Sans" pitchFamily="2" charset="0"/>
                <a:cs typeface="Arial"/>
              </a:rPr>
              <a:t>avoid</a:t>
            </a:r>
            <a:r>
              <a:rPr sz="1600" spc="-5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taxes</a:t>
            </a:r>
            <a:r>
              <a:rPr sz="1600" spc="-5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or</a:t>
            </a:r>
            <a:r>
              <a:rPr sz="1600" spc="-50" dirty="0">
                <a:latin typeface="Enterprise Sans" pitchFamily="2" charset="0"/>
                <a:ea typeface="Enterprise Sans" pitchFamily="2" charset="0"/>
                <a:cs typeface="Arial"/>
              </a:rPr>
              <a:t> </a:t>
            </a:r>
            <a:r>
              <a:rPr sz="1600" spc="-10" dirty="0">
                <a:latin typeface="Enterprise Sans" pitchFamily="2" charset="0"/>
                <a:ea typeface="Enterprise Sans" pitchFamily="2" charset="0"/>
                <a:cs typeface="Arial"/>
              </a:rPr>
              <a:t>penalties</a:t>
            </a:r>
            <a:endParaRPr lang="en-US" sz="1600" spc="-10" dirty="0">
              <a:latin typeface="Enterprise Sans" pitchFamily="2" charset="0"/>
              <a:ea typeface="Enterprise Sans" pitchFamily="2" charset="0"/>
              <a:cs typeface="Arial"/>
            </a:endParaRPr>
          </a:p>
          <a:p>
            <a:pPr marL="309245" marR="5080" indent="-297180">
              <a:lnSpc>
                <a:spcPct val="100000"/>
              </a:lnSpc>
              <a:spcBef>
                <a:spcPts val="100"/>
              </a:spcBef>
              <a:buFont typeface="Symbol"/>
              <a:buChar char=""/>
              <a:tabLst>
                <a:tab pos="309245" algn="l"/>
              </a:tabLst>
            </a:pPr>
            <a:endParaRPr lang="en-US" sz="1600" spc="-10" dirty="0">
              <a:latin typeface="Enterprise Sans" pitchFamily="2" charset="0"/>
              <a:ea typeface="Enterprise Sans" pitchFamily="2" charset="0"/>
              <a:cs typeface="Arial"/>
            </a:endParaRPr>
          </a:p>
          <a:p>
            <a:pPr marL="309245" marR="5080" indent="-297180">
              <a:spcBef>
                <a:spcPts val="100"/>
              </a:spcBef>
              <a:buFont typeface="Symbol"/>
              <a:buChar char=""/>
              <a:tabLst>
                <a:tab pos="309245" algn="l"/>
              </a:tabLst>
            </a:pPr>
            <a:r>
              <a:rPr lang="en-US" sz="1600" dirty="0">
                <a:latin typeface="Enterprise Sans" pitchFamily="2" charset="0"/>
                <a:ea typeface="Enterprise Sans" pitchFamily="2" charset="0"/>
                <a:cs typeface="Arial"/>
              </a:rPr>
              <a:t>Use</a:t>
            </a:r>
            <a:r>
              <a:rPr lang="en-US" sz="1600" spc="-40"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your</a:t>
            </a:r>
            <a:r>
              <a:rPr lang="en-US" sz="1600" spc="-40"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HSA</a:t>
            </a:r>
            <a:r>
              <a:rPr lang="en-US" sz="1600" spc="-40"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to</a:t>
            </a:r>
            <a:r>
              <a:rPr lang="en-US" sz="1600" spc="-40"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pay</a:t>
            </a:r>
            <a:r>
              <a:rPr lang="en-US" sz="1600" spc="-40"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for</a:t>
            </a:r>
            <a:r>
              <a:rPr lang="en-US" sz="1600" spc="-40" dirty="0">
                <a:latin typeface="Enterprise Sans" pitchFamily="2" charset="0"/>
                <a:ea typeface="Enterprise Sans" pitchFamily="2" charset="0"/>
                <a:cs typeface="Arial"/>
              </a:rPr>
              <a:t> </a:t>
            </a:r>
            <a:r>
              <a:rPr lang="en-US" sz="1600" spc="-10" dirty="0">
                <a:latin typeface="Enterprise Sans" pitchFamily="2" charset="0"/>
                <a:ea typeface="Enterprise Sans" pitchFamily="2" charset="0"/>
                <a:cs typeface="Arial"/>
              </a:rPr>
              <a:t>expenses </a:t>
            </a:r>
            <a:r>
              <a:rPr lang="en-US" sz="1600" dirty="0">
                <a:latin typeface="Enterprise Sans" pitchFamily="2" charset="0"/>
                <a:ea typeface="Enterprise Sans" pitchFamily="2" charset="0"/>
                <a:cs typeface="Arial"/>
              </a:rPr>
              <a:t>incurred</a:t>
            </a:r>
            <a:r>
              <a:rPr lang="en-US" sz="1600" spc="-60" dirty="0">
                <a:latin typeface="Enterprise Sans" pitchFamily="2" charset="0"/>
                <a:ea typeface="Enterprise Sans" pitchFamily="2" charset="0"/>
                <a:cs typeface="Arial"/>
              </a:rPr>
              <a:t> </a:t>
            </a:r>
            <a:r>
              <a:rPr lang="en-US" sz="1600" u="sng" dirty="0">
                <a:uFill>
                  <a:solidFill>
                    <a:srgbClr val="002577"/>
                  </a:solidFill>
                </a:uFill>
                <a:latin typeface="Enterprise Sans" pitchFamily="2" charset="0"/>
                <a:ea typeface="Enterprise Sans" pitchFamily="2" charset="0"/>
                <a:cs typeface="Arial"/>
              </a:rPr>
              <a:t>after</a:t>
            </a:r>
            <a:r>
              <a:rPr lang="en-US" sz="1600" spc="-55"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the</a:t>
            </a:r>
            <a:r>
              <a:rPr lang="en-US" sz="1600" spc="-55"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HSA</a:t>
            </a:r>
            <a:r>
              <a:rPr lang="en-US" sz="1600" spc="-55"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was</a:t>
            </a:r>
            <a:r>
              <a:rPr lang="en-US" sz="1600" spc="-55" dirty="0">
                <a:latin typeface="Enterprise Sans" pitchFamily="2" charset="0"/>
                <a:ea typeface="Enterprise Sans" pitchFamily="2" charset="0"/>
                <a:cs typeface="Arial"/>
              </a:rPr>
              <a:t> </a:t>
            </a:r>
            <a:r>
              <a:rPr lang="en-US" sz="1600" spc="-10" dirty="0">
                <a:latin typeface="Enterprise Sans" pitchFamily="2" charset="0"/>
                <a:ea typeface="Enterprise Sans" pitchFamily="2" charset="0"/>
                <a:cs typeface="Arial"/>
              </a:rPr>
              <a:t>established</a:t>
            </a:r>
          </a:p>
          <a:p>
            <a:pPr marL="309245" marR="5080" indent="-297180">
              <a:spcBef>
                <a:spcPts val="100"/>
              </a:spcBef>
              <a:buFont typeface="Symbol"/>
              <a:buChar char=""/>
              <a:tabLst>
                <a:tab pos="309245" algn="l"/>
              </a:tabLst>
            </a:pPr>
            <a:endParaRPr lang="en-US" sz="1600" dirty="0">
              <a:latin typeface="Enterprise Sans" pitchFamily="2" charset="0"/>
              <a:ea typeface="Enterprise Sans" pitchFamily="2" charset="0"/>
              <a:cs typeface="Arial"/>
            </a:endParaRPr>
          </a:p>
          <a:p>
            <a:pPr marL="309245" marR="5080" indent="-297180">
              <a:spcBef>
                <a:spcPts val="100"/>
              </a:spcBef>
              <a:buFont typeface="Symbol"/>
              <a:buChar char=""/>
              <a:tabLst>
                <a:tab pos="309245" algn="l"/>
              </a:tabLst>
            </a:pPr>
            <a:r>
              <a:rPr lang="en-US" sz="1600" dirty="0">
                <a:latin typeface="Enterprise Sans" pitchFamily="2" charset="0"/>
                <a:ea typeface="Enterprise Sans" pitchFamily="2" charset="0"/>
              </a:rPr>
              <a:t>Use</a:t>
            </a:r>
            <a:r>
              <a:rPr lang="en-US" sz="1600" spc="-40" dirty="0">
                <a:latin typeface="Enterprise Sans" pitchFamily="2" charset="0"/>
                <a:ea typeface="Enterprise Sans" pitchFamily="2" charset="0"/>
              </a:rPr>
              <a:t> </a:t>
            </a:r>
            <a:r>
              <a:rPr lang="en-US" sz="1600" spc="-10" dirty="0">
                <a:latin typeface="Enterprise Sans" pitchFamily="2" charset="0"/>
                <a:ea typeface="Enterprise Sans" pitchFamily="2" charset="0"/>
              </a:rPr>
              <a:t>funds </a:t>
            </a:r>
            <a:r>
              <a:rPr lang="en-US" sz="1600" dirty="0">
                <a:latin typeface="Enterprise Sans" pitchFamily="2" charset="0"/>
                <a:ea typeface="Enterprise Sans" pitchFamily="2" charset="0"/>
              </a:rPr>
              <a:t>for</a:t>
            </a:r>
            <a:r>
              <a:rPr lang="en-US" sz="1600" spc="-45" dirty="0">
                <a:latin typeface="Enterprise Sans" pitchFamily="2" charset="0"/>
                <a:ea typeface="Enterprise Sans" pitchFamily="2" charset="0"/>
              </a:rPr>
              <a:t> </a:t>
            </a:r>
            <a:r>
              <a:rPr lang="en-US" sz="1600" dirty="0">
                <a:latin typeface="Enterprise Sans" pitchFamily="2" charset="0"/>
                <a:ea typeface="Enterprise Sans" pitchFamily="2" charset="0"/>
              </a:rPr>
              <a:t>your own</a:t>
            </a:r>
            <a:r>
              <a:rPr lang="en-US" sz="1600" spc="-45" dirty="0">
                <a:latin typeface="Enterprise Sans" pitchFamily="2" charset="0"/>
                <a:ea typeface="Enterprise Sans" pitchFamily="2" charset="0"/>
              </a:rPr>
              <a:t> </a:t>
            </a:r>
            <a:r>
              <a:rPr lang="en-US" sz="1600" spc="-10" dirty="0">
                <a:latin typeface="Enterprise Sans" pitchFamily="2" charset="0"/>
                <a:ea typeface="Enterprise Sans" pitchFamily="2" charset="0"/>
              </a:rPr>
              <a:t>expenses or</a:t>
            </a:r>
            <a:r>
              <a:rPr lang="en-US" sz="1600" spc="-50" dirty="0">
                <a:latin typeface="Enterprise Sans" pitchFamily="2" charset="0"/>
                <a:ea typeface="Enterprise Sans" pitchFamily="2" charset="0"/>
              </a:rPr>
              <a:t> </a:t>
            </a:r>
            <a:r>
              <a:rPr lang="en-US" sz="1600" dirty="0">
                <a:latin typeface="Enterprise Sans" pitchFamily="2" charset="0"/>
                <a:ea typeface="Enterprise Sans" pitchFamily="2" charset="0"/>
              </a:rPr>
              <a:t>a</a:t>
            </a:r>
            <a:r>
              <a:rPr lang="en-US" sz="1600" spc="-50" dirty="0">
                <a:latin typeface="Enterprise Sans" pitchFamily="2" charset="0"/>
                <a:ea typeface="Enterprise Sans" pitchFamily="2" charset="0"/>
              </a:rPr>
              <a:t> </a:t>
            </a:r>
            <a:r>
              <a:rPr lang="en-US" sz="1600" dirty="0">
                <a:latin typeface="Enterprise Sans" pitchFamily="2" charset="0"/>
                <a:ea typeface="Enterprise Sans" pitchFamily="2" charset="0"/>
              </a:rPr>
              <a:t>spouse</a:t>
            </a:r>
            <a:r>
              <a:rPr lang="en-US" sz="1600" spc="-50" dirty="0">
                <a:latin typeface="Enterprise Sans" pitchFamily="2" charset="0"/>
                <a:ea typeface="Enterprise Sans" pitchFamily="2" charset="0"/>
              </a:rPr>
              <a:t> </a:t>
            </a:r>
            <a:r>
              <a:rPr lang="en-US" sz="1600" dirty="0">
                <a:latin typeface="Enterprise Sans" pitchFamily="2" charset="0"/>
                <a:ea typeface="Enterprise Sans" pitchFamily="2" charset="0"/>
              </a:rPr>
              <a:t>and</a:t>
            </a:r>
            <a:r>
              <a:rPr lang="en-US" sz="1600" spc="-50" dirty="0">
                <a:latin typeface="Enterprise Sans" pitchFamily="2" charset="0"/>
                <a:ea typeface="Enterprise Sans" pitchFamily="2" charset="0"/>
              </a:rPr>
              <a:t> </a:t>
            </a:r>
            <a:r>
              <a:rPr lang="en-US" sz="1600" dirty="0">
                <a:latin typeface="Enterprise Sans" pitchFamily="2" charset="0"/>
                <a:ea typeface="Enterprise Sans" pitchFamily="2" charset="0"/>
              </a:rPr>
              <a:t>tax</a:t>
            </a:r>
            <a:r>
              <a:rPr lang="en-US" sz="1600" spc="-50" dirty="0">
                <a:latin typeface="Enterprise Sans" pitchFamily="2" charset="0"/>
                <a:ea typeface="Enterprise Sans" pitchFamily="2" charset="0"/>
              </a:rPr>
              <a:t> </a:t>
            </a:r>
            <a:r>
              <a:rPr lang="en-US" sz="1600" spc="-10" dirty="0">
                <a:latin typeface="Enterprise Sans" pitchFamily="2" charset="0"/>
                <a:ea typeface="Enterprise Sans" pitchFamily="2" charset="0"/>
              </a:rPr>
              <a:t>dependents</a:t>
            </a:r>
          </a:p>
          <a:p>
            <a:pPr marL="309245" marR="5080" indent="-297180">
              <a:lnSpc>
                <a:spcPct val="100000"/>
              </a:lnSpc>
              <a:spcBef>
                <a:spcPts val="100"/>
              </a:spcBef>
              <a:buFont typeface="Symbol"/>
              <a:buChar char=""/>
              <a:tabLst>
                <a:tab pos="309245" algn="l"/>
              </a:tabLst>
            </a:pPr>
            <a:endParaRPr sz="1750" dirty="0">
              <a:solidFill>
                <a:srgbClr val="FF0000"/>
              </a:solidFill>
              <a:latin typeface="Arial"/>
              <a:cs typeface="Arial"/>
            </a:endParaRPr>
          </a:p>
        </p:txBody>
      </p:sp>
      <p:sp>
        <p:nvSpPr>
          <p:cNvPr id="11" name="object 11"/>
          <p:cNvSpPr txBox="1"/>
          <p:nvPr/>
        </p:nvSpPr>
        <p:spPr>
          <a:xfrm>
            <a:off x="6617344" y="2356659"/>
            <a:ext cx="5024755" cy="2598147"/>
          </a:xfrm>
          <a:prstGeom prst="rect">
            <a:avLst/>
          </a:prstGeom>
        </p:spPr>
        <p:txBody>
          <a:bodyPr vert="horz" wrap="square" lIns="0" tIns="12700" rIns="0" bIns="0" rtlCol="0" anchor="t">
            <a:spAutoFit/>
          </a:bodyPr>
          <a:lstStyle/>
          <a:p>
            <a:pPr marL="309245" marR="5080" indent="-297180">
              <a:lnSpc>
                <a:spcPct val="100000"/>
              </a:lnSpc>
              <a:spcBef>
                <a:spcPts val="100"/>
              </a:spcBef>
              <a:buFont typeface="Symbol"/>
              <a:buChar char=""/>
              <a:tabLst>
                <a:tab pos="309245" algn="l"/>
              </a:tabLst>
            </a:pPr>
            <a:r>
              <a:rPr lang="en-US" sz="1600" spc="-20" dirty="0">
                <a:latin typeface="Enterprise Sans" pitchFamily="2" charset="0"/>
                <a:ea typeface="Enterprise Sans" pitchFamily="2" charset="0"/>
                <a:cs typeface="Arial"/>
              </a:rPr>
              <a:t>For </a:t>
            </a:r>
            <a:r>
              <a:rPr sz="1600" spc="-20" dirty="0">
                <a:latin typeface="Enterprise Sans" pitchFamily="2" charset="0"/>
                <a:ea typeface="Enterprise Sans" pitchFamily="2" charset="0"/>
                <a:cs typeface="Arial"/>
              </a:rPr>
              <a:t>non-</a:t>
            </a:r>
            <a:r>
              <a:rPr sz="1600" spc="-10" dirty="0">
                <a:latin typeface="Enterprise Sans" pitchFamily="2" charset="0"/>
                <a:ea typeface="Enterprise Sans" pitchFamily="2" charset="0"/>
                <a:cs typeface="Arial"/>
              </a:rPr>
              <a:t>qualified </a:t>
            </a:r>
            <a:r>
              <a:rPr lang="en-US" sz="1600" dirty="0">
                <a:latin typeface="Enterprise Sans" pitchFamily="2" charset="0"/>
                <a:ea typeface="Enterprise Sans" pitchFamily="2" charset="0"/>
                <a:cs typeface="Arial"/>
              </a:rPr>
              <a:t>withdrawals </a:t>
            </a:r>
            <a:r>
              <a:rPr lang="en-US" sz="1600" spc="-65" dirty="0">
                <a:latin typeface="Enterprise Sans" pitchFamily="2" charset="0"/>
                <a:ea typeface="Enterprise Sans" pitchFamily="2" charset="0"/>
                <a:cs typeface="Arial"/>
              </a:rPr>
              <a:t>(</a:t>
            </a:r>
            <a:r>
              <a:rPr sz="1600" dirty="0">
                <a:latin typeface="Enterprise Sans" pitchFamily="2" charset="0"/>
                <a:ea typeface="Enterprise Sans" pitchFamily="2" charset="0"/>
                <a:cs typeface="Arial"/>
              </a:rPr>
              <a:t>under</a:t>
            </a:r>
            <a:r>
              <a:rPr sz="1600" spc="-6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age</a:t>
            </a:r>
            <a:r>
              <a:rPr sz="1600" spc="-65" dirty="0">
                <a:latin typeface="Enterprise Sans" pitchFamily="2" charset="0"/>
                <a:ea typeface="Enterprise Sans" pitchFamily="2" charset="0"/>
                <a:cs typeface="Arial"/>
              </a:rPr>
              <a:t> </a:t>
            </a:r>
            <a:r>
              <a:rPr sz="1600" spc="-25" dirty="0">
                <a:latin typeface="Enterprise Sans" pitchFamily="2" charset="0"/>
                <a:ea typeface="Enterprise Sans" pitchFamily="2" charset="0"/>
                <a:cs typeface="Arial"/>
              </a:rPr>
              <a:t>65</a:t>
            </a:r>
            <a:r>
              <a:rPr lang="en-US" sz="1600" spc="-25" dirty="0">
                <a:latin typeface="Enterprise Sans" pitchFamily="2" charset="0"/>
                <a:ea typeface="Enterprise Sans" pitchFamily="2" charset="0"/>
                <a:cs typeface="Arial"/>
              </a:rPr>
              <a:t>),</a:t>
            </a:r>
            <a:r>
              <a:rPr sz="1600" spc="-2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you</a:t>
            </a:r>
            <a:r>
              <a:rPr sz="1600" spc="-5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pay</a:t>
            </a:r>
            <a:r>
              <a:rPr sz="1600" spc="-5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income</a:t>
            </a:r>
            <a:r>
              <a:rPr sz="1600" spc="-5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tax</a:t>
            </a:r>
            <a:r>
              <a:rPr sz="1600" spc="-5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on</a:t>
            </a:r>
            <a:r>
              <a:rPr sz="1600" spc="-5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the</a:t>
            </a:r>
            <a:r>
              <a:rPr sz="1600" spc="-5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funds</a:t>
            </a:r>
            <a:r>
              <a:rPr sz="1600" spc="-5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plus</a:t>
            </a:r>
            <a:r>
              <a:rPr sz="1600" spc="-50" dirty="0">
                <a:latin typeface="Enterprise Sans" pitchFamily="2" charset="0"/>
                <a:ea typeface="Enterprise Sans" pitchFamily="2" charset="0"/>
                <a:cs typeface="Arial"/>
              </a:rPr>
              <a:t> a </a:t>
            </a:r>
            <a:r>
              <a:rPr sz="1600" dirty="0">
                <a:latin typeface="Enterprise Sans" pitchFamily="2" charset="0"/>
                <a:ea typeface="Enterprise Sans" pitchFamily="2" charset="0"/>
                <a:cs typeface="Arial"/>
              </a:rPr>
              <a:t>20%</a:t>
            </a:r>
            <a:r>
              <a:rPr sz="1600" spc="-4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penalty</a:t>
            </a:r>
            <a:endParaRPr lang="en-US" sz="1600" dirty="0">
              <a:latin typeface="Enterprise Sans" pitchFamily="2" charset="0"/>
              <a:ea typeface="Enterprise Sans" pitchFamily="2" charset="0"/>
              <a:cs typeface="Arial"/>
            </a:endParaRPr>
          </a:p>
          <a:p>
            <a:pPr marL="309245" marR="5080" indent="-297180">
              <a:lnSpc>
                <a:spcPct val="100000"/>
              </a:lnSpc>
              <a:spcBef>
                <a:spcPts val="100"/>
              </a:spcBef>
              <a:buFont typeface="Symbol"/>
              <a:buChar char=""/>
              <a:tabLst>
                <a:tab pos="309245" algn="l"/>
              </a:tabLst>
            </a:pPr>
            <a:endParaRPr lang="en-US" sz="1600" dirty="0">
              <a:latin typeface="Enterprise Sans" pitchFamily="2" charset="0"/>
              <a:ea typeface="Enterprise Sans" pitchFamily="2" charset="0"/>
              <a:cs typeface="Arial"/>
            </a:endParaRPr>
          </a:p>
          <a:p>
            <a:pPr marL="309245" marR="5080" indent="-297180">
              <a:spcBef>
                <a:spcPts val="100"/>
              </a:spcBef>
              <a:buFont typeface="Symbol"/>
              <a:buChar char=""/>
              <a:tabLst>
                <a:tab pos="309245" algn="l"/>
              </a:tabLst>
            </a:pPr>
            <a:r>
              <a:rPr lang="en-US" sz="1600" dirty="0">
                <a:latin typeface="Enterprise Sans" pitchFamily="2" charset="0"/>
                <a:ea typeface="Enterprise Sans" pitchFamily="2" charset="0"/>
                <a:cs typeface="Arial"/>
              </a:rPr>
              <a:t>For</a:t>
            </a:r>
            <a:r>
              <a:rPr lang="en-US" sz="1600" spc="-35" dirty="0">
                <a:latin typeface="Enterprise Sans" pitchFamily="2" charset="0"/>
                <a:ea typeface="Enterprise Sans" pitchFamily="2" charset="0"/>
                <a:cs typeface="Arial"/>
              </a:rPr>
              <a:t> </a:t>
            </a:r>
            <a:r>
              <a:rPr lang="en-US" sz="1600" spc="-20" dirty="0">
                <a:latin typeface="Enterprise Sans" pitchFamily="2" charset="0"/>
                <a:ea typeface="Enterprise Sans" pitchFamily="2" charset="0"/>
                <a:cs typeface="Arial"/>
              </a:rPr>
              <a:t>non-</a:t>
            </a:r>
            <a:r>
              <a:rPr lang="en-US" sz="1600" spc="-10" dirty="0">
                <a:latin typeface="Enterprise Sans" pitchFamily="2" charset="0"/>
                <a:ea typeface="Enterprise Sans" pitchFamily="2" charset="0"/>
                <a:cs typeface="Arial"/>
              </a:rPr>
              <a:t>qualified </a:t>
            </a:r>
            <a:r>
              <a:rPr lang="en-US" sz="1600" dirty="0">
                <a:latin typeface="Enterprise Sans" pitchFamily="2" charset="0"/>
                <a:ea typeface="Enterprise Sans" pitchFamily="2" charset="0"/>
                <a:cs typeface="Arial"/>
              </a:rPr>
              <a:t>withdrawals over</a:t>
            </a:r>
            <a:r>
              <a:rPr lang="en-US" sz="1600" spc="-55"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age</a:t>
            </a:r>
            <a:r>
              <a:rPr lang="en-US" sz="1600" spc="-55"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65,</a:t>
            </a:r>
            <a:r>
              <a:rPr lang="en-US" sz="1600" spc="-50"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you</a:t>
            </a:r>
            <a:r>
              <a:rPr lang="en-US" sz="1600" spc="-55"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will</a:t>
            </a:r>
            <a:r>
              <a:rPr lang="en-US" sz="1600" spc="-55"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only be taxed on your income</a:t>
            </a:r>
          </a:p>
          <a:p>
            <a:pPr marL="309245" marR="5080" indent="-297180">
              <a:spcBef>
                <a:spcPts val="100"/>
              </a:spcBef>
              <a:buFont typeface="Symbol"/>
              <a:buChar char=""/>
              <a:tabLst>
                <a:tab pos="309245" algn="l"/>
              </a:tabLst>
            </a:pPr>
            <a:endParaRPr lang="en-US" sz="1600" dirty="0">
              <a:latin typeface="Enterprise Sans" pitchFamily="2" charset="0"/>
              <a:ea typeface="Enterprise Sans" pitchFamily="2" charset="0"/>
              <a:cs typeface="Arial"/>
            </a:endParaRPr>
          </a:p>
          <a:p>
            <a:pPr marL="309245" marR="5080" indent="-297180">
              <a:spcBef>
                <a:spcPts val="100"/>
              </a:spcBef>
              <a:buFont typeface="Symbol"/>
              <a:buChar char=""/>
              <a:tabLst>
                <a:tab pos="309245" algn="l"/>
              </a:tabLst>
            </a:pPr>
            <a:r>
              <a:rPr lang="en-US" sz="1600" dirty="0">
                <a:latin typeface="Enterprise Sans" pitchFamily="2" charset="0"/>
                <a:ea typeface="Enterprise Sans" pitchFamily="2" charset="0"/>
                <a:cs typeface="Arial"/>
              </a:rPr>
              <a:t>No taxes</a:t>
            </a:r>
            <a:r>
              <a:rPr lang="en-US" sz="1600" spc="-50"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or</a:t>
            </a:r>
            <a:r>
              <a:rPr lang="en-US" sz="1600" spc="-50"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penalties</a:t>
            </a:r>
            <a:r>
              <a:rPr lang="en-US" sz="1600" spc="-50" dirty="0">
                <a:latin typeface="Enterprise Sans" pitchFamily="2" charset="0"/>
                <a:ea typeface="Enterprise Sans" pitchFamily="2" charset="0"/>
                <a:cs typeface="Arial"/>
              </a:rPr>
              <a:t> on distributions for</a:t>
            </a:r>
            <a:r>
              <a:rPr lang="en-US" sz="1600" dirty="0">
                <a:latin typeface="Enterprise Sans" pitchFamily="2" charset="0"/>
                <a:ea typeface="Enterprise Sans" pitchFamily="2" charset="0"/>
                <a:cs typeface="Arial"/>
              </a:rPr>
              <a:t> qualified</a:t>
            </a:r>
            <a:r>
              <a:rPr lang="en-US" sz="1600" spc="-70"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expenses</a:t>
            </a:r>
            <a:r>
              <a:rPr lang="en-US" sz="1600" spc="-70"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at</a:t>
            </a:r>
            <a:r>
              <a:rPr lang="en-US" sz="1600" spc="-70" dirty="0">
                <a:latin typeface="Enterprise Sans" pitchFamily="2" charset="0"/>
                <a:ea typeface="Enterprise Sans" pitchFamily="2" charset="0"/>
                <a:cs typeface="Arial"/>
              </a:rPr>
              <a:t> </a:t>
            </a:r>
            <a:r>
              <a:rPr lang="en-US" sz="1600" dirty="0">
                <a:latin typeface="Enterprise Sans" pitchFamily="2" charset="0"/>
                <a:ea typeface="Enterprise Sans" pitchFamily="2" charset="0"/>
                <a:cs typeface="Arial"/>
              </a:rPr>
              <a:t>any</a:t>
            </a:r>
            <a:r>
              <a:rPr lang="en-US" sz="1600" spc="-70" dirty="0">
                <a:latin typeface="Enterprise Sans" pitchFamily="2" charset="0"/>
                <a:ea typeface="Enterprise Sans" pitchFamily="2" charset="0"/>
                <a:cs typeface="Arial"/>
              </a:rPr>
              <a:t> </a:t>
            </a:r>
            <a:r>
              <a:rPr lang="en-US" sz="1600" spc="-10" dirty="0">
                <a:latin typeface="Enterprise Sans" pitchFamily="2" charset="0"/>
                <a:ea typeface="Enterprise Sans" pitchFamily="2" charset="0"/>
                <a:cs typeface="Arial"/>
              </a:rPr>
              <a:t>time</a:t>
            </a:r>
            <a:endParaRPr lang="en-US" sz="1600" dirty="0">
              <a:latin typeface="Enterprise Sans" pitchFamily="2" charset="0"/>
              <a:ea typeface="Enterprise Sans" pitchFamily="2" charset="0"/>
              <a:cs typeface="Arial"/>
            </a:endParaRPr>
          </a:p>
          <a:p>
            <a:pPr marL="309245" marR="5080" indent="-297180">
              <a:spcBef>
                <a:spcPts val="100"/>
              </a:spcBef>
              <a:buFont typeface="Symbol"/>
              <a:buChar char=""/>
              <a:tabLst>
                <a:tab pos="309245" algn="l"/>
              </a:tabLst>
            </a:pPr>
            <a:endParaRPr lang="en-US" sz="1750" dirty="0">
              <a:cs typeface="Arial"/>
            </a:endParaRPr>
          </a:p>
          <a:p>
            <a:pPr marL="309245" marR="5080" indent="-297180">
              <a:lnSpc>
                <a:spcPct val="100000"/>
              </a:lnSpc>
              <a:spcBef>
                <a:spcPts val="100"/>
              </a:spcBef>
              <a:buFont typeface="Symbol"/>
              <a:buChar char=""/>
              <a:tabLst>
                <a:tab pos="309245" algn="l"/>
              </a:tabLst>
            </a:pPr>
            <a:endParaRPr sz="1750" dirty="0">
              <a:latin typeface="Arial"/>
              <a:cs typeface="Arial"/>
            </a:endParaRPr>
          </a:p>
        </p:txBody>
      </p:sp>
      <p:pic>
        <p:nvPicPr>
          <p:cNvPr id="17" name="Graphic 16">
            <a:extLst>
              <a:ext uri="{FF2B5EF4-FFF2-40B4-BE49-F238E27FC236}">
                <a16:creationId xmlns:a16="http://schemas.microsoft.com/office/drawing/2014/main" id="{ED4694BD-00A2-E3DE-34F9-F15584B1FBB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773881" y="1049481"/>
            <a:ext cx="865909" cy="86590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40">
            <a:extLst>
              <a:ext uri="{FF2B5EF4-FFF2-40B4-BE49-F238E27FC236}">
                <a16:creationId xmlns:a16="http://schemas.microsoft.com/office/drawing/2014/main" id="{4A48D9AA-0150-6A6D-D681-856820C84A79}"/>
              </a:ext>
            </a:extLst>
          </p:cNvPr>
          <p:cNvSpPr txBox="1">
            <a:spLocks/>
          </p:cNvSpPr>
          <p:nvPr/>
        </p:nvSpPr>
        <p:spPr>
          <a:xfrm>
            <a:off x="457200" y="597001"/>
            <a:ext cx="1184275" cy="304699"/>
          </a:xfrm>
          <a:prstGeom prst="rect">
            <a:avLst/>
          </a:prstGeom>
          <a:ln>
            <a:noFill/>
          </a:ln>
        </p:spPr>
        <p:txBody>
          <a:bodyPr lIns="0" tIns="0" rIns="0" bIns="0"/>
          <a:lstStyle>
            <a:lvl1pPr algn="l" defTabSz="914400" rtl="0" eaLnBrk="1" latinLnBrk="0" hangingPunct="1">
              <a:lnSpc>
                <a:spcPct val="90000"/>
              </a:lnSpc>
              <a:spcBef>
                <a:spcPct val="0"/>
              </a:spcBef>
              <a:buNone/>
              <a:defRPr sz="2200" b="1" kern="1200">
                <a:solidFill>
                  <a:schemeClr val="accent6"/>
                </a:solidFill>
                <a:latin typeface="+mj-lt"/>
                <a:ea typeface="+mj-ea"/>
                <a:cs typeface="+mj-cs"/>
              </a:defRPr>
            </a:lvl1pPr>
          </a:lstStyle>
          <a:p>
            <a:r>
              <a:rPr lang="en-US" sz="2800" dirty="0">
                <a:latin typeface="Enterprise Sans" pitchFamily="2" charset="0"/>
                <a:ea typeface="Enterprise Sans" pitchFamily="2" charset="0"/>
              </a:rPr>
              <a:t>Spend</a:t>
            </a:r>
          </a:p>
        </p:txBody>
      </p:sp>
      <p:sp>
        <p:nvSpPr>
          <p:cNvPr id="8" name="object 2">
            <a:extLst>
              <a:ext uri="{FF2B5EF4-FFF2-40B4-BE49-F238E27FC236}">
                <a16:creationId xmlns:a16="http://schemas.microsoft.com/office/drawing/2014/main" id="{A126125B-A4B3-1F0A-4AF9-F4A87C81C64A}"/>
              </a:ext>
            </a:extLst>
          </p:cNvPr>
          <p:cNvSpPr txBox="1"/>
          <p:nvPr/>
        </p:nvSpPr>
        <p:spPr>
          <a:xfrm>
            <a:off x="457200" y="1386433"/>
            <a:ext cx="4648200" cy="268288"/>
          </a:xfrm>
          <a:prstGeom prst="rect">
            <a:avLst/>
          </a:prstGeom>
          <a:ln>
            <a:noFill/>
          </a:ln>
        </p:spPr>
        <p:txBody>
          <a:bodyPr vert="horz" wrap="square" lIns="0" tIns="12700" rIns="0" bIns="0" rtlCol="0" anchor="t" anchorCtr="0">
            <a:noAutofit/>
          </a:bodyPr>
          <a:lstStyle/>
          <a:p>
            <a:pPr marL="0" marR="0">
              <a:spcBef>
                <a:spcPts val="0"/>
              </a:spcBef>
              <a:spcAft>
                <a:spcPts val="0"/>
              </a:spcAft>
            </a:pPr>
            <a:r>
              <a:rPr lang="en-US" sz="1600" kern="0" dirty="0">
                <a:effectLst/>
                <a:latin typeface="Enterprise Sans" pitchFamily="2" charset="0"/>
                <a:ea typeface="Enterprise Sans" pitchFamily="2" charset="0"/>
              </a:rPr>
              <a:t>Examples of HSA-qualified medical expenses:</a:t>
            </a:r>
            <a:r>
              <a:rPr lang="en-US" sz="1600" dirty="0">
                <a:effectLst/>
                <a:latin typeface="Enterprise Sans" pitchFamily="2" charset="0"/>
                <a:ea typeface="Enterprise Sans" pitchFamily="2" charset="0"/>
              </a:rPr>
              <a:t> </a:t>
            </a:r>
            <a:endParaRPr lang="en-US" sz="1600" kern="100" dirty="0">
              <a:latin typeface="Enterprise Sans" pitchFamily="2" charset="0"/>
              <a:ea typeface="Enterprise Sans" pitchFamily="2" charset="0"/>
            </a:endParaRPr>
          </a:p>
        </p:txBody>
      </p:sp>
      <p:sp>
        <p:nvSpPr>
          <p:cNvPr id="7" name="object 2">
            <a:extLst>
              <a:ext uri="{FF2B5EF4-FFF2-40B4-BE49-F238E27FC236}">
                <a16:creationId xmlns:a16="http://schemas.microsoft.com/office/drawing/2014/main" id="{25EC4ECF-EF12-7CEF-ACD6-13EBD2C0034D}"/>
              </a:ext>
            </a:extLst>
          </p:cNvPr>
          <p:cNvSpPr txBox="1"/>
          <p:nvPr/>
        </p:nvSpPr>
        <p:spPr>
          <a:xfrm>
            <a:off x="1066800" y="2714915"/>
            <a:ext cx="16383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dirty="0">
                <a:solidFill>
                  <a:schemeClr val="tx1"/>
                </a:solidFill>
                <a:latin typeface="Enterprise Sans" pitchFamily="2" charset="0"/>
                <a:ea typeface="Enterprise Sans" pitchFamily="2" charset="0"/>
              </a:rPr>
              <a:t>Chiropractic care</a:t>
            </a:r>
          </a:p>
        </p:txBody>
      </p:sp>
      <p:sp>
        <p:nvSpPr>
          <p:cNvPr id="6" name="object 2">
            <a:extLst>
              <a:ext uri="{FF2B5EF4-FFF2-40B4-BE49-F238E27FC236}">
                <a16:creationId xmlns:a16="http://schemas.microsoft.com/office/drawing/2014/main" id="{CA8D5B9A-066E-1144-AB38-A9859EDB7868}"/>
              </a:ext>
            </a:extLst>
          </p:cNvPr>
          <p:cNvSpPr txBox="1"/>
          <p:nvPr/>
        </p:nvSpPr>
        <p:spPr>
          <a:xfrm>
            <a:off x="1066800" y="1813561"/>
            <a:ext cx="12700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dirty="0">
                <a:solidFill>
                  <a:schemeClr val="tx1"/>
                </a:solidFill>
                <a:latin typeface="Enterprise Sans" pitchFamily="2" charset="0"/>
                <a:ea typeface="Enterprise Sans" pitchFamily="2" charset="0"/>
              </a:rPr>
              <a:t>Acupuncture</a:t>
            </a:r>
          </a:p>
        </p:txBody>
      </p:sp>
      <p:sp>
        <p:nvSpPr>
          <p:cNvPr id="10" name="object 2">
            <a:extLst>
              <a:ext uri="{FF2B5EF4-FFF2-40B4-BE49-F238E27FC236}">
                <a16:creationId xmlns:a16="http://schemas.microsoft.com/office/drawing/2014/main" id="{34191AA3-3DE2-2245-9639-425F84BF08FE}"/>
              </a:ext>
            </a:extLst>
          </p:cNvPr>
          <p:cNvSpPr txBox="1"/>
          <p:nvPr/>
        </p:nvSpPr>
        <p:spPr>
          <a:xfrm>
            <a:off x="1066800" y="4517623"/>
            <a:ext cx="10033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dirty="0">
                <a:solidFill>
                  <a:schemeClr val="tx1"/>
                </a:solidFill>
                <a:latin typeface="Enterprise Sans" pitchFamily="2" charset="0"/>
                <a:ea typeface="Enterprise Sans" pitchFamily="2" charset="0"/>
              </a:rPr>
              <a:t>Flu shots</a:t>
            </a:r>
          </a:p>
        </p:txBody>
      </p:sp>
      <p:sp>
        <p:nvSpPr>
          <p:cNvPr id="9" name="object 2">
            <a:extLst>
              <a:ext uri="{FF2B5EF4-FFF2-40B4-BE49-F238E27FC236}">
                <a16:creationId xmlns:a16="http://schemas.microsoft.com/office/drawing/2014/main" id="{00776A24-8CED-D464-6FFD-126FD5DD74DD}"/>
              </a:ext>
            </a:extLst>
          </p:cNvPr>
          <p:cNvSpPr txBox="1"/>
          <p:nvPr/>
        </p:nvSpPr>
        <p:spPr>
          <a:xfrm>
            <a:off x="1066800" y="3616269"/>
            <a:ext cx="16637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dirty="0">
                <a:solidFill>
                  <a:schemeClr val="tx1"/>
                </a:solidFill>
                <a:latin typeface="Enterprise Sans" pitchFamily="2" charset="0"/>
                <a:ea typeface="Enterprise Sans" pitchFamily="2" charset="0"/>
              </a:rPr>
              <a:t>Eye exams, </a:t>
            </a:r>
            <a:br>
              <a:rPr lang="en-US" dirty="0">
                <a:solidFill>
                  <a:schemeClr val="tx1"/>
                </a:solidFill>
                <a:latin typeface="Enterprise Sans" pitchFamily="2" charset="0"/>
                <a:ea typeface="Enterprise Sans" pitchFamily="2" charset="0"/>
              </a:rPr>
            </a:br>
            <a:r>
              <a:rPr lang="en-US" dirty="0">
                <a:solidFill>
                  <a:schemeClr val="tx1"/>
                </a:solidFill>
                <a:latin typeface="Enterprise Sans" pitchFamily="2" charset="0"/>
                <a:ea typeface="Enterprise Sans" pitchFamily="2" charset="0"/>
              </a:rPr>
              <a:t>glasses, contacts</a:t>
            </a:r>
          </a:p>
        </p:txBody>
      </p:sp>
      <p:sp>
        <p:nvSpPr>
          <p:cNvPr id="27" name="object 2">
            <a:extLst>
              <a:ext uri="{FF2B5EF4-FFF2-40B4-BE49-F238E27FC236}">
                <a16:creationId xmlns:a16="http://schemas.microsoft.com/office/drawing/2014/main" id="{BDDA6A3E-3314-98E7-FAE4-0435E294DABA}"/>
              </a:ext>
            </a:extLst>
          </p:cNvPr>
          <p:cNvSpPr txBox="1"/>
          <p:nvPr/>
        </p:nvSpPr>
        <p:spPr>
          <a:xfrm>
            <a:off x="6629400" y="2714915"/>
            <a:ext cx="16256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dirty="0">
                <a:solidFill>
                  <a:schemeClr val="tx1"/>
                </a:solidFill>
                <a:latin typeface="Enterprise Sans" pitchFamily="2" charset="0"/>
                <a:ea typeface="Enterprise Sans" pitchFamily="2" charset="0"/>
              </a:rPr>
              <a:t>Psychiatric care</a:t>
            </a:r>
          </a:p>
        </p:txBody>
      </p:sp>
      <p:sp>
        <p:nvSpPr>
          <p:cNvPr id="26" name="object 2">
            <a:extLst>
              <a:ext uri="{FF2B5EF4-FFF2-40B4-BE49-F238E27FC236}">
                <a16:creationId xmlns:a16="http://schemas.microsoft.com/office/drawing/2014/main" id="{9EE5BCC2-3F5C-DE27-CD6D-1ECA778E7E1D}"/>
              </a:ext>
            </a:extLst>
          </p:cNvPr>
          <p:cNvSpPr txBox="1"/>
          <p:nvPr/>
        </p:nvSpPr>
        <p:spPr>
          <a:xfrm>
            <a:off x="6629400" y="1813561"/>
            <a:ext cx="17780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dirty="0">
                <a:solidFill>
                  <a:schemeClr val="tx1"/>
                </a:solidFill>
                <a:latin typeface="Enterprise Sans" pitchFamily="2" charset="0"/>
                <a:ea typeface="Enterprise Sans" pitchFamily="2" charset="0"/>
              </a:rPr>
              <a:t>Rx drugs and refills</a:t>
            </a:r>
          </a:p>
        </p:txBody>
      </p:sp>
      <p:sp>
        <p:nvSpPr>
          <p:cNvPr id="29" name="object 2">
            <a:extLst>
              <a:ext uri="{FF2B5EF4-FFF2-40B4-BE49-F238E27FC236}">
                <a16:creationId xmlns:a16="http://schemas.microsoft.com/office/drawing/2014/main" id="{46F370F6-3E52-9377-EE4D-23B382F2E095}"/>
              </a:ext>
            </a:extLst>
          </p:cNvPr>
          <p:cNvSpPr txBox="1"/>
          <p:nvPr/>
        </p:nvSpPr>
        <p:spPr>
          <a:xfrm>
            <a:off x="6629400" y="4517623"/>
            <a:ext cx="20320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dirty="0">
                <a:solidFill>
                  <a:schemeClr val="tx1"/>
                </a:solidFill>
                <a:latin typeface="Enterprise Sans" pitchFamily="2" charset="0"/>
                <a:ea typeface="Enterprise Sans" pitchFamily="2" charset="0"/>
              </a:rPr>
              <a:t>Wheelchairs, walkers, </a:t>
            </a:r>
            <a:br>
              <a:rPr lang="en-US" dirty="0">
                <a:solidFill>
                  <a:schemeClr val="tx1"/>
                </a:solidFill>
                <a:latin typeface="Enterprise Sans" pitchFamily="2" charset="0"/>
                <a:ea typeface="Enterprise Sans" pitchFamily="2" charset="0"/>
              </a:rPr>
            </a:br>
            <a:r>
              <a:rPr lang="en-US" dirty="0">
                <a:solidFill>
                  <a:schemeClr val="tx1"/>
                </a:solidFill>
                <a:latin typeface="Enterprise Sans" pitchFamily="2" charset="0"/>
                <a:ea typeface="Enterprise Sans" pitchFamily="2" charset="0"/>
              </a:rPr>
              <a:t>crutches and canes</a:t>
            </a:r>
          </a:p>
        </p:txBody>
      </p:sp>
      <p:sp>
        <p:nvSpPr>
          <p:cNvPr id="28" name="object 2">
            <a:extLst>
              <a:ext uri="{FF2B5EF4-FFF2-40B4-BE49-F238E27FC236}">
                <a16:creationId xmlns:a16="http://schemas.microsoft.com/office/drawing/2014/main" id="{C0722D1C-8E40-85B1-9D34-8CF80B40A70B}"/>
              </a:ext>
            </a:extLst>
          </p:cNvPr>
          <p:cNvSpPr txBox="1"/>
          <p:nvPr/>
        </p:nvSpPr>
        <p:spPr>
          <a:xfrm>
            <a:off x="6629400" y="3616269"/>
            <a:ext cx="20447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dirty="0">
                <a:solidFill>
                  <a:schemeClr val="tx1"/>
                </a:solidFill>
                <a:latin typeface="Enterprise Sans" pitchFamily="2" charset="0"/>
                <a:ea typeface="Enterprise Sans" pitchFamily="2" charset="0"/>
              </a:rPr>
              <a:t>Sunscreen (SPF 15+)</a:t>
            </a:r>
          </a:p>
        </p:txBody>
      </p:sp>
      <p:sp>
        <p:nvSpPr>
          <p:cNvPr id="12" name="object 2">
            <a:extLst>
              <a:ext uri="{FF2B5EF4-FFF2-40B4-BE49-F238E27FC236}">
                <a16:creationId xmlns:a16="http://schemas.microsoft.com/office/drawing/2014/main" id="{A8294012-35A6-C4CA-2C56-F3FEC8051166}"/>
              </a:ext>
            </a:extLst>
          </p:cNvPr>
          <p:cNvSpPr txBox="1"/>
          <p:nvPr/>
        </p:nvSpPr>
        <p:spPr>
          <a:xfrm>
            <a:off x="3883200" y="2714915"/>
            <a:ext cx="1434101"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dirty="0">
                <a:solidFill>
                  <a:schemeClr val="tx1"/>
                </a:solidFill>
                <a:latin typeface="Enterprise Sans" pitchFamily="2" charset="0"/>
                <a:ea typeface="Enterprise Sans" pitchFamily="2" charset="0"/>
              </a:rPr>
              <a:t>Orthodontia </a:t>
            </a:r>
            <a:br>
              <a:rPr lang="en-US" dirty="0">
                <a:solidFill>
                  <a:schemeClr val="tx1"/>
                </a:solidFill>
                <a:latin typeface="Enterprise Sans" pitchFamily="2" charset="0"/>
                <a:ea typeface="Enterprise Sans" pitchFamily="2" charset="0"/>
              </a:rPr>
            </a:br>
            <a:r>
              <a:rPr lang="en-US" dirty="0">
                <a:solidFill>
                  <a:schemeClr val="tx1"/>
                </a:solidFill>
                <a:latin typeface="Enterprise Sans" pitchFamily="2" charset="0"/>
                <a:ea typeface="Enterprise Sans" pitchFamily="2" charset="0"/>
              </a:rPr>
              <a:t>(non-cosmetic)</a:t>
            </a:r>
          </a:p>
        </p:txBody>
      </p:sp>
      <p:sp>
        <p:nvSpPr>
          <p:cNvPr id="11" name="object 2">
            <a:extLst>
              <a:ext uri="{FF2B5EF4-FFF2-40B4-BE49-F238E27FC236}">
                <a16:creationId xmlns:a16="http://schemas.microsoft.com/office/drawing/2014/main" id="{38DC586C-D037-EA19-5AEB-4FE512490A46}"/>
              </a:ext>
            </a:extLst>
          </p:cNvPr>
          <p:cNvSpPr txBox="1"/>
          <p:nvPr/>
        </p:nvSpPr>
        <p:spPr>
          <a:xfrm>
            <a:off x="3883200" y="1813561"/>
            <a:ext cx="1599201"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dirty="0">
                <a:solidFill>
                  <a:schemeClr val="tx1"/>
                </a:solidFill>
                <a:latin typeface="Enterprise Sans" pitchFamily="2" charset="0"/>
                <a:ea typeface="Enterprise Sans" pitchFamily="2" charset="0"/>
              </a:rPr>
              <a:t>Nursing services</a:t>
            </a:r>
          </a:p>
        </p:txBody>
      </p:sp>
      <p:sp>
        <p:nvSpPr>
          <p:cNvPr id="25" name="object 2">
            <a:extLst>
              <a:ext uri="{FF2B5EF4-FFF2-40B4-BE49-F238E27FC236}">
                <a16:creationId xmlns:a16="http://schemas.microsoft.com/office/drawing/2014/main" id="{345770CB-DF5F-27B5-5F87-DD8DFAFB4105}"/>
              </a:ext>
            </a:extLst>
          </p:cNvPr>
          <p:cNvSpPr txBox="1"/>
          <p:nvPr/>
        </p:nvSpPr>
        <p:spPr>
          <a:xfrm>
            <a:off x="3883200" y="4517623"/>
            <a:ext cx="1611901"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dirty="0">
                <a:solidFill>
                  <a:schemeClr val="tx1"/>
                </a:solidFill>
                <a:latin typeface="Enterprise Sans" pitchFamily="2" charset="0"/>
                <a:ea typeface="Enterprise Sans" pitchFamily="2" charset="0"/>
              </a:rPr>
              <a:t>Physical therapy</a:t>
            </a:r>
          </a:p>
        </p:txBody>
      </p:sp>
      <p:sp>
        <p:nvSpPr>
          <p:cNvPr id="24" name="object 2">
            <a:extLst>
              <a:ext uri="{FF2B5EF4-FFF2-40B4-BE49-F238E27FC236}">
                <a16:creationId xmlns:a16="http://schemas.microsoft.com/office/drawing/2014/main" id="{EFB85AE0-E974-81E6-B5EA-B9E4D3C7C040}"/>
              </a:ext>
            </a:extLst>
          </p:cNvPr>
          <p:cNvSpPr txBox="1"/>
          <p:nvPr/>
        </p:nvSpPr>
        <p:spPr>
          <a:xfrm>
            <a:off x="3883200" y="3616269"/>
            <a:ext cx="1497601"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dirty="0">
                <a:solidFill>
                  <a:schemeClr val="tx1"/>
                </a:solidFill>
                <a:latin typeface="Enterprise Sans" pitchFamily="2" charset="0"/>
                <a:ea typeface="Enterprise Sans" pitchFamily="2" charset="0"/>
              </a:rPr>
              <a:t>Physical exams</a:t>
            </a:r>
          </a:p>
        </p:txBody>
      </p:sp>
      <p:cxnSp>
        <p:nvCxnSpPr>
          <p:cNvPr id="73" name="Straight Connector 72">
            <a:extLst>
              <a:ext uri="{FF2B5EF4-FFF2-40B4-BE49-F238E27FC236}">
                <a16:creationId xmlns:a16="http://schemas.microsoft.com/office/drawing/2014/main" id="{E33A1977-2D8C-F257-1D28-836B70A51BE4}"/>
              </a:ext>
            </a:extLst>
          </p:cNvPr>
          <p:cNvCxnSpPr/>
          <p:nvPr/>
        </p:nvCxnSpPr>
        <p:spPr bwMode="gray">
          <a:xfrm>
            <a:off x="457201" y="2594438"/>
            <a:ext cx="8280400" cy="0"/>
          </a:xfrm>
          <a:prstGeom prst="line">
            <a:avLst/>
          </a:prstGeom>
          <a:ln w="9525" cap="rnd">
            <a:solidFill>
              <a:schemeClr val="accent6"/>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AC91BD8B-35FF-4769-6152-5F3BD95376F6}"/>
              </a:ext>
            </a:extLst>
          </p:cNvPr>
          <p:cNvCxnSpPr/>
          <p:nvPr/>
        </p:nvCxnSpPr>
        <p:spPr bwMode="gray">
          <a:xfrm>
            <a:off x="457201" y="3495792"/>
            <a:ext cx="8280400" cy="0"/>
          </a:xfrm>
          <a:prstGeom prst="line">
            <a:avLst/>
          </a:prstGeom>
          <a:ln w="9525" cap="rnd">
            <a:solidFill>
              <a:schemeClr val="accent6"/>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9C227BF0-D35B-14C7-C099-0CA3D727B58F}"/>
              </a:ext>
            </a:extLst>
          </p:cNvPr>
          <p:cNvCxnSpPr/>
          <p:nvPr/>
        </p:nvCxnSpPr>
        <p:spPr bwMode="gray">
          <a:xfrm>
            <a:off x="457201" y="4397146"/>
            <a:ext cx="8280400" cy="0"/>
          </a:xfrm>
          <a:prstGeom prst="line">
            <a:avLst/>
          </a:prstGeom>
          <a:ln w="9525" cap="rnd">
            <a:solidFill>
              <a:schemeClr val="accent6"/>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82" name="Rectangle 81">
            <a:extLst>
              <a:ext uri="{FF2B5EF4-FFF2-40B4-BE49-F238E27FC236}">
                <a16:creationId xmlns:a16="http://schemas.microsoft.com/office/drawing/2014/main" id="{C0BA3847-F382-347A-F65C-5B603B63EAB9}"/>
              </a:ext>
            </a:extLst>
          </p:cNvPr>
          <p:cNvSpPr/>
          <p:nvPr/>
        </p:nvSpPr>
        <p:spPr bwMode="gray">
          <a:xfrm>
            <a:off x="9124950" y="1904999"/>
            <a:ext cx="3067049" cy="3267075"/>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spcBef>
                <a:spcPts val="600"/>
              </a:spcBef>
            </a:pPr>
            <a:endParaRPr lang="en-US" b="0" i="0" u="none" baseline="0" dirty="0">
              <a:solidFill>
                <a:schemeClr val="accent6"/>
              </a:solidFill>
            </a:endParaRPr>
          </a:p>
        </p:txBody>
      </p:sp>
      <p:sp>
        <p:nvSpPr>
          <p:cNvPr id="84" name="Rectangle 83">
            <a:extLst>
              <a:ext uri="{FF2B5EF4-FFF2-40B4-BE49-F238E27FC236}">
                <a16:creationId xmlns:a16="http://schemas.microsoft.com/office/drawing/2014/main" id="{55A01E31-7B77-69C5-5FBE-2CF8A53530E9}"/>
              </a:ext>
            </a:extLst>
          </p:cNvPr>
          <p:cNvSpPr/>
          <p:nvPr/>
        </p:nvSpPr>
        <p:spPr bwMode="gray">
          <a:xfrm>
            <a:off x="9444038" y="3206688"/>
            <a:ext cx="2581275" cy="1176256"/>
          </a:xfrm>
          <a:prstGeom prst="rect">
            <a:avLst/>
          </a:prstGeom>
          <a:no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a:lnSpc>
                <a:spcPct val="120000"/>
              </a:lnSpc>
              <a:spcBef>
                <a:spcPts val="0"/>
              </a:spcBef>
              <a:spcAft>
                <a:spcPts val="0"/>
              </a:spcAft>
            </a:pPr>
            <a:r>
              <a:rPr lang="en-US" sz="1600" kern="0" dirty="0">
                <a:solidFill>
                  <a:schemeClr val="accent6"/>
                </a:solidFill>
                <a:latin typeface="Enterprise Sans" pitchFamily="2" charset="0"/>
                <a:ea typeface="Enterprise Sans" pitchFamily="2" charset="0"/>
              </a:rPr>
              <a:t>Use the qualified </a:t>
            </a:r>
            <a:br>
              <a:rPr lang="en-US" sz="1600" kern="0" dirty="0">
                <a:solidFill>
                  <a:schemeClr val="accent6"/>
                </a:solidFill>
                <a:latin typeface="Enterprise Sans" pitchFamily="2" charset="0"/>
                <a:ea typeface="Enterprise Sans" pitchFamily="2" charset="0"/>
              </a:rPr>
            </a:br>
            <a:r>
              <a:rPr lang="en-US" sz="1600" kern="0" dirty="0">
                <a:solidFill>
                  <a:schemeClr val="accent6"/>
                </a:solidFill>
                <a:latin typeface="Enterprise Sans" pitchFamily="2" charset="0"/>
                <a:ea typeface="Enterprise Sans" pitchFamily="2" charset="0"/>
              </a:rPr>
              <a:t>medical expense tool </a:t>
            </a:r>
            <a:br>
              <a:rPr lang="en-US" sz="1600" kern="0" dirty="0">
                <a:solidFill>
                  <a:schemeClr val="accent6"/>
                </a:solidFill>
                <a:latin typeface="Enterprise Sans" pitchFamily="2" charset="0"/>
                <a:ea typeface="Enterprise Sans" pitchFamily="2" charset="0"/>
              </a:rPr>
            </a:br>
            <a:r>
              <a:rPr lang="en-US" sz="1600" kern="0" dirty="0">
                <a:solidFill>
                  <a:schemeClr val="accent6"/>
                </a:solidFill>
                <a:latin typeface="Enterprise Sans" pitchFamily="2" charset="0"/>
                <a:ea typeface="Enterprise Sans" pitchFamily="2" charset="0"/>
              </a:rPr>
              <a:t>at </a:t>
            </a:r>
            <a:r>
              <a:rPr lang="en-US" sz="1600" b="1" kern="0" dirty="0">
                <a:solidFill>
                  <a:schemeClr val="accent6"/>
                </a:solidFill>
                <a:latin typeface="Enterprise Sans" pitchFamily="2" charset="0"/>
                <a:ea typeface="Enterprise Sans" pitchFamily="2" charset="0"/>
              </a:rPr>
              <a:t>optum.com/</a:t>
            </a:r>
            <a:br>
              <a:rPr lang="en-US" sz="1600" b="1" kern="0" dirty="0">
                <a:solidFill>
                  <a:schemeClr val="accent6"/>
                </a:solidFill>
                <a:latin typeface="Enterprise Sans" pitchFamily="2" charset="0"/>
                <a:ea typeface="Enterprise Sans" pitchFamily="2" charset="0"/>
              </a:rPr>
            </a:br>
            <a:r>
              <a:rPr lang="en-US" sz="1600" b="1" kern="0" dirty="0" err="1">
                <a:solidFill>
                  <a:schemeClr val="accent6"/>
                </a:solidFill>
                <a:latin typeface="Enterprise Sans" pitchFamily="2" charset="0"/>
                <a:ea typeface="Enterprise Sans" pitchFamily="2" charset="0"/>
              </a:rPr>
              <a:t>qualifiedexpenses</a:t>
            </a:r>
            <a:br>
              <a:rPr lang="en-US" sz="1600" kern="0" dirty="0">
                <a:solidFill>
                  <a:schemeClr val="accent6"/>
                </a:solidFill>
                <a:latin typeface="Enterprise Sans" pitchFamily="2" charset="0"/>
                <a:ea typeface="Enterprise Sans" pitchFamily="2" charset="0"/>
              </a:rPr>
            </a:br>
            <a:r>
              <a:rPr lang="en-US" sz="1600" kern="0" dirty="0">
                <a:solidFill>
                  <a:schemeClr val="accent6"/>
                </a:solidFill>
                <a:latin typeface="Enterprise Sans" pitchFamily="2" charset="0"/>
                <a:ea typeface="Enterprise Sans" pitchFamily="2" charset="0"/>
              </a:rPr>
              <a:t>to review a full list.</a:t>
            </a:r>
          </a:p>
        </p:txBody>
      </p:sp>
      <p:cxnSp>
        <p:nvCxnSpPr>
          <p:cNvPr id="91" name="Straight Connector 90">
            <a:extLst>
              <a:ext uri="{FF2B5EF4-FFF2-40B4-BE49-F238E27FC236}">
                <a16:creationId xmlns:a16="http://schemas.microsoft.com/office/drawing/2014/main" id="{6790A015-A817-03EC-E2D3-9D5336F2C360}"/>
              </a:ext>
            </a:extLst>
          </p:cNvPr>
          <p:cNvCxnSpPr>
            <a:cxnSpLocks/>
          </p:cNvCxnSpPr>
          <p:nvPr/>
        </p:nvCxnSpPr>
        <p:spPr bwMode="gray">
          <a:xfrm>
            <a:off x="2971801" y="1904999"/>
            <a:ext cx="0" cy="3267075"/>
          </a:xfrm>
          <a:prstGeom prst="line">
            <a:avLst/>
          </a:prstGeom>
          <a:ln w="9525" cap="rnd">
            <a:solidFill>
              <a:schemeClr val="accent6"/>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E16C6E1B-AC65-1AB1-4120-3833817F0BCA}"/>
              </a:ext>
            </a:extLst>
          </p:cNvPr>
          <p:cNvCxnSpPr>
            <a:cxnSpLocks/>
          </p:cNvCxnSpPr>
          <p:nvPr/>
        </p:nvCxnSpPr>
        <p:spPr bwMode="gray">
          <a:xfrm>
            <a:off x="5740401" y="1904999"/>
            <a:ext cx="0" cy="3267075"/>
          </a:xfrm>
          <a:prstGeom prst="line">
            <a:avLst/>
          </a:prstGeom>
          <a:ln w="9525" cap="rnd">
            <a:solidFill>
              <a:schemeClr val="accent6"/>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pic>
        <p:nvPicPr>
          <p:cNvPr id="5" name="Graphic 4">
            <a:extLst>
              <a:ext uri="{FF2B5EF4-FFF2-40B4-BE49-F238E27FC236}">
                <a16:creationId xmlns:a16="http://schemas.microsoft.com/office/drawing/2014/main" id="{5A3FEDFC-5944-25D7-B48F-92B482E2DAA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71060" y="2733261"/>
            <a:ext cx="612913" cy="612913"/>
          </a:xfrm>
          <a:prstGeom prst="rect">
            <a:avLst/>
          </a:prstGeom>
        </p:spPr>
      </p:pic>
      <p:pic>
        <p:nvPicPr>
          <p:cNvPr id="14" name="Graphic 13">
            <a:extLst>
              <a:ext uri="{FF2B5EF4-FFF2-40B4-BE49-F238E27FC236}">
                <a16:creationId xmlns:a16="http://schemas.microsoft.com/office/drawing/2014/main" id="{4F1A129F-9B7F-C399-F863-313A68BC71B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41242" y="1838739"/>
            <a:ext cx="626165" cy="626165"/>
          </a:xfrm>
          <a:prstGeom prst="rect">
            <a:avLst/>
          </a:prstGeom>
        </p:spPr>
      </p:pic>
      <p:pic>
        <p:nvPicPr>
          <p:cNvPr id="16" name="Graphic 15">
            <a:extLst>
              <a:ext uri="{FF2B5EF4-FFF2-40B4-BE49-F238E27FC236}">
                <a16:creationId xmlns:a16="http://schemas.microsoft.com/office/drawing/2014/main" id="{B63AFB8A-E415-BF36-D7F2-AA1104C32A9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887277" y="3627783"/>
            <a:ext cx="695740" cy="695740"/>
          </a:xfrm>
          <a:prstGeom prst="rect">
            <a:avLst/>
          </a:prstGeom>
        </p:spPr>
      </p:pic>
      <p:pic>
        <p:nvPicPr>
          <p:cNvPr id="18" name="Graphic 17">
            <a:extLst>
              <a:ext uri="{FF2B5EF4-FFF2-40B4-BE49-F238E27FC236}">
                <a16:creationId xmlns:a16="http://schemas.microsoft.com/office/drawing/2014/main" id="{9F5B2966-999D-751D-BA7F-0417025C03F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86669" y="2812773"/>
            <a:ext cx="513521" cy="513521"/>
          </a:xfrm>
          <a:prstGeom prst="rect">
            <a:avLst/>
          </a:prstGeom>
        </p:spPr>
      </p:pic>
      <p:pic>
        <p:nvPicPr>
          <p:cNvPr id="20" name="Graphic 19">
            <a:extLst>
              <a:ext uri="{FF2B5EF4-FFF2-40B4-BE49-F238E27FC236}">
                <a16:creationId xmlns:a16="http://schemas.microsoft.com/office/drawing/2014/main" id="{7FFE0995-4730-365E-A8D8-2DE3755CE83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193774" y="4591877"/>
            <a:ext cx="533400" cy="533400"/>
          </a:xfrm>
          <a:prstGeom prst="rect">
            <a:avLst/>
          </a:prstGeom>
        </p:spPr>
      </p:pic>
      <p:pic>
        <p:nvPicPr>
          <p:cNvPr id="22" name="Graphic 21">
            <a:extLst>
              <a:ext uri="{FF2B5EF4-FFF2-40B4-BE49-F238E27FC236}">
                <a16:creationId xmlns:a16="http://schemas.microsoft.com/office/drawing/2014/main" id="{62AAB680-3DB1-8A27-6BAB-94D39456C70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163955" y="3627783"/>
            <a:ext cx="612913" cy="612913"/>
          </a:xfrm>
          <a:prstGeom prst="rect">
            <a:avLst/>
          </a:prstGeom>
        </p:spPr>
      </p:pic>
      <p:pic>
        <p:nvPicPr>
          <p:cNvPr id="31" name="Graphic 30">
            <a:extLst>
              <a:ext uri="{FF2B5EF4-FFF2-40B4-BE49-F238E27FC236}">
                <a16:creationId xmlns:a16="http://schemas.microsoft.com/office/drawing/2014/main" id="{EC002EF1-3EA4-BD2E-B5A4-E036A9C4654C}"/>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917094" y="4542182"/>
            <a:ext cx="642731" cy="642731"/>
          </a:xfrm>
          <a:prstGeom prst="rect">
            <a:avLst/>
          </a:prstGeom>
        </p:spPr>
      </p:pic>
      <p:pic>
        <p:nvPicPr>
          <p:cNvPr id="35" name="Graphic 34">
            <a:extLst>
              <a:ext uri="{FF2B5EF4-FFF2-40B4-BE49-F238E27FC236}">
                <a16:creationId xmlns:a16="http://schemas.microsoft.com/office/drawing/2014/main" id="{C3E6870C-6223-0075-BED7-1963A59F0F5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203713" y="2782957"/>
            <a:ext cx="513522" cy="513522"/>
          </a:xfrm>
          <a:prstGeom prst="rect">
            <a:avLst/>
          </a:prstGeom>
        </p:spPr>
      </p:pic>
      <p:pic>
        <p:nvPicPr>
          <p:cNvPr id="43" name="Graphic 42">
            <a:extLst>
              <a:ext uri="{FF2B5EF4-FFF2-40B4-BE49-F238E27FC236}">
                <a16:creationId xmlns:a16="http://schemas.microsoft.com/office/drawing/2014/main" id="{B1F7422F-7A7B-E80E-B644-08927E8DA59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380999" y="3707296"/>
            <a:ext cx="516834" cy="516834"/>
          </a:xfrm>
          <a:prstGeom prst="rect">
            <a:avLst/>
          </a:prstGeom>
        </p:spPr>
      </p:pic>
      <p:pic>
        <p:nvPicPr>
          <p:cNvPr id="45" name="Graphic 44">
            <a:extLst>
              <a:ext uri="{FF2B5EF4-FFF2-40B4-BE49-F238E27FC236}">
                <a16:creationId xmlns:a16="http://schemas.microsoft.com/office/drawing/2014/main" id="{70657350-3C0E-D402-0A9D-10181ABA2A2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5936974" y="1848677"/>
            <a:ext cx="602973" cy="602973"/>
          </a:xfrm>
          <a:prstGeom prst="rect">
            <a:avLst/>
          </a:prstGeom>
        </p:spPr>
      </p:pic>
      <p:pic>
        <p:nvPicPr>
          <p:cNvPr id="48" name="Graphic 47">
            <a:extLst>
              <a:ext uri="{FF2B5EF4-FFF2-40B4-BE49-F238E27FC236}">
                <a16:creationId xmlns:a16="http://schemas.microsoft.com/office/drawing/2014/main" id="{D47EBD14-7639-7A44-F145-72B3470FDB9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193773" y="1898373"/>
            <a:ext cx="563217" cy="563217"/>
          </a:xfrm>
          <a:prstGeom prst="rect">
            <a:avLst/>
          </a:prstGeom>
        </p:spPr>
      </p:pic>
      <p:pic>
        <p:nvPicPr>
          <p:cNvPr id="50" name="Graphic 49">
            <a:extLst>
              <a:ext uri="{FF2B5EF4-FFF2-40B4-BE49-F238E27FC236}">
                <a16:creationId xmlns:a16="http://schemas.microsoft.com/office/drawing/2014/main" id="{21F6DEDE-81D6-D758-2DA6-1F70742C06B2}"/>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371061" y="4502426"/>
            <a:ext cx="602974" cy="602974"/>
          </a:xfrm>
          <a:prstGeom prst="rect">
            <a:avLst/>
          </a:prstGeom>
        </p:spPr>
      </p:pic>
      <p:pic>
        <p:nvPicPr>
          <p:cNvPr id="52" name="Graphic 51">
            <a:extLst>
              <a:ext uri="{FF2B5EF4-FFF2-40B4-BE49-F238E27FC236}">
                <a16:creationId xmlns:a16="http://schemas.microsoft.com/office/drawing/2014/main" id="{CC031B49-1FCF-3821-821E-550C59D486FA}"/>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485243" y="2564296"/>
            <a:ext cx="712304" cy="712304"/>
          </a:xfrm>
          <a:prstGeom prst="rect">
            <a:avLst/>
          </a:prstGeom>
        </p:spPr>
      </p:pic>
    </p:spTree>
    <p:extLst>
      <p:ext uri="{BB962C8B-B14F-4D97-AF65-F5344CB8AC3E}">
        <p14:creationId xmlns:p14="http://schemas.microsoft.com/office/powerpoint/2010/main" val="1880625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12AE5CE-1703-61CB-FB5A-69FB69153576}"/>
              </a:ext>
            </a:extLst>
          </p:cNvPr>
          <p:cNvGrpSpPr/>
          <p:nvPr/>
        </p:nvGrpSpPr>
        <p:grpSpPr>
          <a:xfrm>
            <a:off x="6371702" y="2189643"/>
            <a:ext cx="5626336" cy="3241339"/>
            <a:chOff x="2481926" y="-1293864"/>
            <a:chExt cx="2287298" cy="899417"/>
          </a:xfrm>
        </p:grpSpPr>
        <p:sp>
          <p:nvSpPr>
            <p:cNvPr id="14" name="Rectangle 13">
              <a:extLst>
                <a:ext uri="{FF2B5EF4-FFF2-40B4-BE49-F238E27FC236}">
                  <a16:creationId xmlns:a16="http://schemas.microsoft.com/office/drawing/2014/main" id="{4A09A502-BCB1-4E37-2468-A2F43B4CF020}"/>
                </a:ext>
              </a:extLst>
            </p:cNvPr>
            <p:cNvSpPr/>
            <p:nvPr/>
          </p:nvSpPr>
          <p:spPr bwMode="gray">
            <a:xfrm>
              <a:off x="2481926" y="-1293864"/>
              <a:ext cx="2287298" cy="899417"/>
            </a:xfrm>
            <a:prstGeom prst="rect">
              <a:avLst/>
            </a:prstGeom>
            <a:solidFill>
              <a:srgbClr val="FCF7F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chemeClr val="tx1"/>
                </a:solidFill>
              </a:endParaRPr>
            </a:p>
          </p:txBody>
        </p:sp>
        <p:sp>
          <p:nvSpPr>
            <p:cNvPr id="15" name="Rectangle 14">
              <a:extLst>
                <a:ext uri="{FF2B5EF4-FFF2-40B4-BE49-F238E27FC236}">
                  <a16:creationId xmlns:a16="http://schemas.microsoft.com/office/drawing/2014/main" id="{77E00E45-171F-505A-6963-143FC580EB39}"/>
                </a:ext>
              </a:extLst>
            </p:cNvPr>
            <p:cNvSpPr/>
            <p:nvPr/>
          </p:nvSpPr>
          <p:spPr bwMode="gray">
            <a:xfrm flipH="1">
              <a:off x="2489942" y="-1293864"/>
              <a:ext cx="31936" cy="899417"/>
            </a:xfrm>
            <a:prstGeom prst="rect">
              <a:avLst/>
            </a:prstGeom>
            <a:solidFill>
              <a:schemeClr val="tx2"/>
            </a:solidFill>
            <a:ln cap="rnd">
              <a:solidFill>
                <a:schemeClr val="tx2"/>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chemeClr val="tx1"/>
                </a:solidFill>
              </a:endParaRPr>
            </a:p>
          </p:txBody>
        </p:sp>
      </p:grpSp>
      <p:grpSp>
        <p:nvGrpSpPr>
          <p:cNvPr id="7" name="Group 6">
            <a:extLst>
              <a:ext uri="{FF2B5EF4-FFF2-40B4-BE49-F238E27FC236}">
                <a16:creationId xmlns:a16="http://schemas.microsoft.com/office/drawing/2014/main" id="{8EA97746-4794-5F00-3A3C-B258C190EA68}"/>
              </a:ext>
            </a:extLst>
          </p:cNvPr>
          <p:cNvGrpSpPr/>
          <p:nvPr/>
        </p:nvGrpSpPr>
        <p:grpSpPr>
          <a:xfrm>
            <a:off x="400393" y="2193106"/>
            <a:ext cx="5626336" cy="3241339"/>
            <a:chOff x="2481926" y="-1293864"/>
            <a:chExt cx="2287298" cy="899417"/>
          </a:xfrm>
        </p:grpSpPr>
        <p:sp>
          <p:nvSpPr>
            <p:cNvPr id="9" name="Rectangle 8">
              <a:extLst>
                <a:ext uri="{FF2B5EF4-FFF2-40B4-BE49-F238E27FC236}">
                  <a16:creationId xmlns:a16="http://schemas.microsoft.com/office/drawing/2014/main" id="{B8DC887D-685C-535E-2099-68176E3C10BE}"/>
                </a:ext>
              </a:extLst>
            </p:cNvPr>
            <p:cNvSpPr/>
            <p:nvPr/>
          </p:nvSpPr>
          <p:spPr bwMode="gray">
            <a:xfrm>
              <a:off x="2481926" y="-1293864"/>
              <a:ext cx="2287298" cy="899417"/>
            </a:xfrm>
            <a:prstGeom prst="rect">
              <a:avLst/>
            </a:prstGeom>
            <a:solidFill>
              <a:srgbClr val="FCF7F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chemeClr val="tx1"/>
                </a:solidFill>
              </a:endParaRPr>
            </a:p>
          </p:txBody>
        </p:sp>
        <p:sp>
          <p:nvSpPr>
            <p:cNvPr id="10" name="Rectangle 9">
              <a:extLst>
                <a:ext uri="{FF2B5EF4-FFF2-40B4-BE49-F238E27FC236}">
                  <a16:creationId xmlns:a16="http://schemas.microsoft.com/office/drawing/2014/main" id="{DD610DAC-B8BE-37B9-B1BD-CA7A9CBFC986}"/>
                </a:ext>
              </a:extLst>
            </p:cNvPr>
            <p:cNvSpPr/>
            <p:nvPr/>
          </p:nvSpPr>
          <p:spPr bwMode="gray">
            <a:xfrm flipH="1">
              <a:off x="2489942" y="-1293864"/>
              <a:ext cx="31936" cy="899417"/>
            </a:xfrm>
            <a:prstGeom prst="rect">
              <a:avLst/>
            </a:prstGeom>
            <a:solidFill>
              <a:schemeClr val="tx2"/>
            </a:solidFill>
            <a:ln cap="rnd">
              <a:solidFill>
                <a:schemeClr val="tx2"/>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chemeClr val="tx1"/>
                </a:solidFill>
              </a:endParaRPr>
            </a:p>
          </p:txBody>
        </p:sp>
      </p:grpSp>
      <p:sp>
        <p:nvSpPr>
          <p:cNvPr id="2" name="Title 1">
            <a:extLst>
              <a:ext uri="{FF2B5EF4-FFF2-40B4-BE49-F238E27FC236}">
                <a16:creationId xmlns:a16="http://schemas.microsoft.com/office/drawing/2014/main" id="{CBA7C7EE-407B-56B5-99C3-2178C1FB5D16}"/>
              </a:ext>
            </a:extLst>
          </p:cNvPr>
          <p:cNvSpPr>
            <a:spLocks noGrp="1"/>
          </p:cNvSpPr>
          <p:nvPr>
            <p:ph type="title"/>
          </p:nvPr>
        </p:nvSpPr>
        <p:spPr>
          <a:xfrm>
            <a:off x="245225" y="363458"/>
            <a:ext cx="8125268" cy="276999"/>
          </a:xfrm>
        </p:spPr>
        <p:txBody>
          <a:bodyPr/>
          <a:lstStyle/>
          <a:p>
            <a:r>
              <a:rPr lang="en-US" dirty="0">
                <a:solidFill>
                  <a:schemeClr val="tx1"/>
                </a:solidFill>
                <a:latin typeface="Enterprise Sans" pitchFamily="2" charset="0"/>
                <a:ea typeface="Enterprise Sans" pitchFamily="2" charset="0"/>
              </a:rPr>
              <a:t>Filing taxes with an HSA</a:t>
            </a:r>
          </a:p>
        </p:txBody>
      </p:sp>
      <p:sp>
        <p:nvSpPr>
          <p:cNvPr id="3" name="Content Placeholder 2">
            <a:extLst>
              <a:ext uri="{FF2B5EF4-FFF2-40B4-BE49-F238E27FC236}">
                <a16:creationId xmlns:a16="http://schemas.microsoft.com/office/drawing/2014/main" id="{0CDBB680-560E-72A0-D162-F0F1E3C5759D}"/>
              </a:ext>
            </a:extLst>
          </p:cNvPr>
          <p:cNvSpPr>
            <a:spLocks noGrp="1"/>
          </p:cNvSpPr>
          <p:nvPr>
            <p:ph sz="half" idx="2"/>
          </p:nvPr>
        </p:nvSpPr>
        <p:spPr>
          <a:xfrm>
            <a:off x="690373" y="1948550"/>
            <a:ext cx="4910327" cy="3739485"/>
          </a:xfrm>
        </p:spPr>
        <p:txBody>
          <a:bodyPr/>
          <a:lstStyle/>
          <a:p>
            <a:pPr algn="l"/>
            <a:br>
              <a:rPr lang="en-US" sz="1700" b="0" i="0" dirty="0">
                <a:solidFill>
                  <a:schemeClr val="tx1"/>
                </a:solidFill>
                <a:effectLst/>
                <a:latin typeface="Enterprise Sans" pitchFamily="2" charset="0"/>
                <a:ea typeface="Enterprise Sans" pitchFamily="2" charset="0"/>
                <a:cs typeface="Arial" panose="020B0604020202020204" pitchFamily="34" charset="0"/>
              </a:rPr>
            </a:br>
            <a:endParaRPr lang="en-US" sz="1700" b="0" i="0" dirty="0">
              <a:solidFill>
                <a:schemeClr val="tx1"/>
              </a:solidFill>
              <a:effectLst/>
              <a:latin typeface="Enterprise Sans" pitchFamily="2" charset="0"/>
              <a:ea typeface="Enterprise Sans" pitchFamily="2" charset="0"/>
              <a:cs typeface="Arial" panose="020B0604020202020204" pitchFamily="34" charset="0"/>
            </a:endParaRPr>
          </a:p>
          <a:p>
            <a:pPr marL="285750" indent="-285750" algn="l">
              <a:buFont typeface="Arial" panose="020B0604020202020204" pitchFamily="34" charset="0"/>
              <a:buChar char="•"/>
            </a:pPr>
            <a:r>
              <a:rPr lang="en-US" sz="1600" b="1" i="0" dirty="0">
                <a:solidFill>
                  <a:schemeClr val="tx1"/>
                </a:solidFill>
                <a:effectLst/>
                <a:latin typeface="Enterprise Sans" pitchFamily="2" charset="0"/>
                <a:ea typeface="Enterprise Sans" pitchFamily="2" charset="0"/>
                <a:cs typeface="Arial" panose="020B0604020202020204" pitchFamily="34" charset="0"/>
              </a:rPr>
              <a:t>Tax-deductible</a:t>
            </a:r>
            <a:r>
              <a:rPr lang="en-US" sz="1600" b="0" i="0" dirty="0">
                <a:solidFill>
                  <a:schemeClr val="tx1"/>
                </a:solidFill>
                <a:effectLst/>
                <a:latin typeface="Enterprise Sans" pitchFamily="2" charset="0"/>
                <a:ea typeface="Enterprise Sans" pitchFamily="2" charset="0"/>
                <a:cs typeface="Arial" panose="020B0604020202020204" pitchFamily="34" charset="0"/>
              </a:rPr>
              <a:t>: </a:t>
            </a:r>
            <a:br>
              <a:rPr lang="en-US" sz="1600" b="0" i="0" dirty="0">
                <a:solidFill>
                  <a:schemeClr val="tx1"/>
                </a:solidFill>
                <a:effectLst/>
                <a:latin typeface="Enterprise Sans" pitchFamily="2" charset="0"/>
                <a:ea typeface="Enterprise Sans" pitchFamily="2" charset="0"/>
                <a:cs typeface="Arial" panose="020B0604020202020204" pitchFamily="34" charset="0"/>
              </a:rPr>
            </a:br>
            <a:r>
              <a:rPr lang="en-US" sz="1600" b="0" i="0" dirty="0">
                <a:solidFill>
                  <a:schemeClr val="tx1"/>
                </a:solidFill>
                <a:effectLst/>
                <a:latin typeface="Enterprise Sans" pitchFamily="2" charset="0"/>
                <a:ea typeface="Enterprise Sans" pitchFamily="2" charset="0"/>
                <a:cs typeface="Arial" panose="020B0604020202020204" pitchFamily="34" charset="0"/>
              </a:rPr>
              <a:t>Contributions to your HSA are tax-deductible, reducing your taxable income.</a:t>
            </a:r>
            <a:br>
              <a:rPr lang="en-US" sz="1600" b="0" i="0" dirty="0">
                <a:solidFill>
                  <a:schemeClr val="tx1"/>
                </a:solidFill>
                <a:effectLst/>
                <a:latin typeface="Enterprise Sans" pitchFamily="2" charset="0"/>
                <a:ea typeface="Enterprise Sans" pitchFamily="2" charset="0"/>
                <a:cs typeface="Arial" panose="020B0604020202020204" pitchFamily="34" charset="0"/>
              </a:rPr>
            </a:br>
            <a:endParaRPr lang="en-US" sz="1600" b="0" i="0" dirty="0">
              <a:solidFill>
                <a:schemeClr val="tx1"/>
              </a:solidFill>
              <a:effectLst/>
              <a:latin typeface="Enterprise Sans" pitchFamily="2" charset="0"/>
              <a:ea typeface="Enterprise Sans" pitchFamily="2" charset="0"/>
              <a:cs typeface="Arial" panose="020B0604020202020204" pitchFamily="34" charset="0"/>
            </a:endParaRPr>
          </a:p>
          <a:p>
            <a:pPr marL="285750" indent="-285750" algn="l">
              <a:buFont typeface="Arial" panose="020B0604020202020204" pitchFamily="34" charset="0"/>
              <a:buChar char="•"/>
            </a:pPr>
            <a:r>
              <a:rPr lang="en-US" sz="1600" b="1" dirty="0">
                <a:solidFill>
                  <a:schemeClr val="tx1"/>
                </a:solidFill>
                <a:latin typeface="Enterprise Sans" pitchFamily="2" charset="0"/>
                <a:ea typeface="Enterprise Sans" pitchFamily="2" charset="0"/>
                <a:cs typeface="Arial" panose="020B0604020202020204" pitchFamily="34" charset="0"/>
              </a:rPr>
              <a:t>Form 5498-SA: </a:t>
            </a:r>
            <a:br>
              <a:rPr lang="en-US" sz="1600" b="1" dirty="0">
                <a:solidFill>
                  <a:schemeClr val="tx1"/>
                </a:solidFill>
                <a:latin typeface="Enterprise Sans" pitchFamily="2" charset="0"/>
                <a:ea typeface="Enterprise Sans" pitchFamily="2" charset="0"/>
                <a:cs typeface="Arial" panose="020B0604020202020204" pitchFamily="34" charset="0"/>
              </a:rPr>
            </a:br>
            <a:r>
              <a:rPr lang="en-US" sz="1600" b="0" dirty="0">
                <a:solidFill>
                  <a:schemeClr val="tx1"/>
                </a:solidFill>
                <a:latin typeface="Enterprise Sans" pitchFamily="2" charset="0"/>
                <a:ea typeface="Enterprise Sans" pitchFamily="2" charset="0"/>
                <a:cs typeface="Arial" panose="020B0604020202020204" pitchFamily="34" charset="0"/>
              </a:rPr>
              <a:t>This is available online and on your mobile app and sent by Optum Financial to report contributions into your HSA each May. Keep for your records…no need to file with your tax return. </a:t>
            </a:r>
            <a:br>
              <a:rPr lang="en-US" sz="1600" b="0" dirty="0">
                <a:solidFill>
                  <a:schemeClr val="tx1"/>
                </a:solidFill>
                <a:latin typeface="Enterprise Sans" pitchFamily="2" charset="0"/>
                <a:ea typeface="Enterprise Sans" pitchFamily="2" charset="0"/>
                <a:cs typeface="Arial" panose="020B0604020202020204" pitchFamily="34" charset="0"/>
              </a:rPr>
            </a:br>
            <a:endParaRPr lang="en-US" sz="1600" b="0" dirty="0">
              <a:solidFill>
                <a:schemeClr val="tx1"/>
              </a:solidFill>
              <a:latin typeface="Enterprise Sans" pitchFamily="2" charset="0"/>
              <a:ea typeface="Enterprise Sans" pitchFamily="2" charset="0"/>
              <a:cs typeface="Arial" panose="020B0604020202020204" pitchFamily="34" charset="0"/>
            </a:endParaRPr>
          </a:p>
          <a:p>
            <a:pPr algn="l"/>
            <a:br>
              <a:rPr lang="en-US" sz="1700" dirty="0">
                <a:solidFill>
                  <a:schemeClr val="tx1"/>
                </a:solidFill>
                <a:latin typeface="Enterprise Sans" pitchFamily="2" charset="0"/>
                <a:ea typeface="Enterprise Sans" pitchFamily="2" charset="0"/>
                <a:cs typeface="Arial" panose="020B0604020202020204" pitchFamily="34" charset="0"/>
              </a:rPr>
            </a:br>
            <a:endParaRPr lang="en-US" sz="1700" dirty="0">
              <a:solidFill>
                <a:schemeClr val="tx1"/>
              </a:solidFill>
              <a:latin typeface="Enterprise Sans" pitchFamily="2" charset="0"/>
              <a:ea typeface="Enterprise Sans" pitchFamily="2" charset="0"/>
              <a:cs typeface="Arial" panose="020B0604020202020204" pitchFamily="34" charset="0"/>
            </a:endParaRPr>
          </a:p>
        </p:txBody>
      </p:sp>
      <p:sp>
        <p:nvSpPr>
          <p:cNvPr id="8" name="Content Placeholder 2">
            <a:extLst>
              <a:ext uri="{FF2B5EF4-FFF2-40B4-BE49-F238E27FC236}">
                <a16:creationId xmlns:a16="http://schemas.microsoft.com/office/drawing/2014/main" id="{099909CE-4997-EA3F-A2CF-309A33087245}"/>
              </a:ext>
            </a:extLst>
          </p:cNvPr>
          <p:cNvSpPr txBox="1">
            <a:spLocks/>
          </p:cNvSpPr>
          <p:nvPr/>
        </p:nvSpPr>
        <p:spPr>
          <a:xfrm>
            <a:off x="6722918" y="2043906"/>
            <a:ext cx="5006478" cy="3200876"/>
          </a:xfrm>
          <a:prstGeom prst="rect">
            <a:avLst/>
          </a:prstGeom>
        </p:spPr>
        <p:txBody>
          <a:bodyPr wrap="square" lIns="0" tIns="0" rIns="0" bIns="0">
            <a:spAutoFit/>
          </a:bodyPr>
          <a:lstStyle>
            <a:lvl1pPr marL="0">
              <a:defRPr sz="1750" b="1" i="0">
                <a:solidFill>
                  <a:srgbClr val="002577"/>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l"/>
            <a:br>
              <a:rPr lang="en-US" sz="1600" b="0" dirty="0">
                <a:solidFill>
                  <a:schemeClr val="tx1"/>
                </a:solidFill>
                <a:latin typeface="Enterprise Sans" pitchFamily="2" charset="0"/>
                <a:ea typeface="Enterprise Sans" pitchFamily="2" charset="0"/>
                <a:cs typeface="Arial" panose="020B0604020202020204" pitchFamily="34" charset="0"/>
              </a:rPr>
            </a:br>
            <a:endParaRPr lang="en-US" sz="1600" b="0" dirty="0">
              <a:solidFill>
                <a:schemeClr val="tx1"/>
              </a:solidFill>
              <a:latin typeface="Enterprise Sans" pitchFamily="2" charset="0"/>
              <a:ea typeface="Enterprise Sans" pitchFamily="2" charset="0"/>
              <a:cs typeface="Arial" panose="020B0604020202020204" pitchFamily="34" charset="0"/>
            </a:endParaRPr>
          </a:p>
          <a:p>
            <a:pPr marL="285750" indent="-285750" algn="l">
              <a:buFont typeface="Arial" panose="020B0604020202020204" pitchFamily="34" charset="0"/>
              <a:buChar char="•"/>
            </a:pPr>
            <a:r>
              <a:rPr lang="en-US" sz="1600" dirty="0">
                <a:solidFill>
                  <a:schemeClr val="tx1"/>
                </a:solidFill>
                <a:latin typeface="Enterprise Sans" pitchFamily="2" charset="0"/>
                <a:ea typeface="Enterprise Sans" pitchFamily="2" charset="0"/>
                <a:cs typeface="Arial" panose="020B0604020202020204" pitchFamily="34" charset="0"/>
              </a:rPr>
              <a:t>Qualified medical expenses</a:t>
            </a:r>
            <a:r>
              <a:rPr lang="en-US" sz="1600" b="0" dirty="0">
                <a:solidFill>
                  <a:schemeClr val="tx1"/>
                </a:solidFill>
                <a:latin typeface="Enterprise Sans" pitchFamily="2" charset="0"/>
                <a:ea typeface="Enterprise Sans" pitchFamily="2" charset="0"/>
                <a:cs typeface="Arial" panose="020B0604020202020204" pitchFamily="34" charset="0"/>
              </a:rPr>
              <a:t>: </a:t>
            </a:r>
            <a:br>
              <a:rPr lang="en-US" sz="1600" b="0" dirty="0">
                <a:solidFill>
                  <a:schemeClr val="tx1"/>
                </a:solidFill>
                <a:latin typeface="Enterprise Sans" pitchFamily="2" charset="0"/>
                <a:ea typeface="Enterprise Sans" pitchFamily="2" charset="0"/>
                <a:cs typeface="Arial" panose="020B0604020202020204" pitchFamily="34" charset="0"/>
              </a:rPr>
            </a:br>
            <a:r>
              <a:rPr lang="en-US" sz="1600" b="0" dirty="0">
                <a:solidFill>
                  <a:schemeClr val="tx1"/>
                </a:solidFill>
                <a:latin typeface="Enterprise Sans" pitchFamily="2" charset="0"/>
                <a:ea typeface="Enterprise Sans" pitchFamily="2" charset="0"/>
                <a:cs typeface="Arial" panose="020B0604020202020204" pitchFamily="34" charset="0"/>
              </a:rPr>
              <a:t>Withdrawals for qualified medical expenses are tax-free.</a:t>
            </a:r>
            <a:br>
              <a:rPr lang="en-US" sz="1600" b="0" dirty="0">
                <a:solidFill>
                  <a:schemeClr val="tx1"/>
                </a:solidFill>
                <a:latin typeface="Enterprise Sans" pitchFamily="2" charset="0"/>
                <a:ea typeface="Enterprise Sans" pitchFamily="2" charset="0"/>
                <a:cs typeface="Arial" panose="020B0604020202020204" pitchFamily="34" charset="0"/>
              </a:rPr>
            </a:br>
            <a:endParaRPr lang="en-US" sz="1600" b="0" dirty="0">
              <a:solidFill>
                <a:schemeClr val="tx1"/>
              </a:solidFill>
              <a:latin typeface="Enterprise Sans" pitchFamily="2" charset="0"/>
              <a:ea typeface="Enterprise Sans" pitchFamily="2" charset="0"/>
              <a:cs typeface="Arial" panose="020B0604020202020204" pitchFamily="34" charset="0"/>
            </a:endParaRPr>
          </a:p>
          <a:p>
            <a:pPr marL="285750" indent="-285750" algn="l">
              <a:buFont typeface="Arial" panose="020B0604020202020204" pitchFamily="34" charset="0"/>
              <a:buChar char="•"/>
            </a:pPr>
            <a:r>
              <a:rPr lang="en-US" sz="1600" dirty="0">
                <a:solidFill>
                  <a:schemeClr val="tx1"/>
                </a:solidFill>
                <a:latin typeface="Enterprise Sans" pitchFamily="2" charset="0"/>
                <a:ea typeface="Enterprise Sans" pitchFamily="2" charset="0"/>
                <a:cs typeface="Arial" panose="020B0604020202020204" pitchFamily="34" charset="0"/>
              </a:rPr>
              <a:t>Non-qualified expenses</a:t>
            </a:r>
            <a:r>
              <a:rPr lang="en-US" sz="1600" b="0" dirty="0">
                <a:solidFill>
                  <a:schemeClr val="tx1"/>
                </a:solidFill>
                <a:latin typeface="Enterprise Sans" pitchFamily="2" charset="0"/>
                <a:ea typeface="Enterprise Sans" pitchFamily="2" charset="0"/>
                <a:cs typeface="Arial" panose="020B0604020202020204" pitchFamily="34" charset="0"/>
              </a:rPr>
              <a:t>: </a:t>
            </a:r>
            <a:br>
              <a:rPr lang="en-US" sz="1600" b="0" dirty="0">
                <a:solidFill>
                  <a:schemeClr val="tx1"/>
                </a:solidFill>
                <a:latin typeface="Enterprise Sans" pitchFamily="2" charset="0"/>
                <a:ea typeface="Enterprise Sans" pitchFamily="2" charset="0"/>
                <a:cs typeface="Arial" panose="020B0604020202020204" pitchFamily="34" charset="0"/>
              </a:rPr>
            </a:br>
            <a:r>
              <a:rPr lang="en-US" sz="1600" b="0" dirty="0">
                <a:solidFill>
                  <a:schemeClr val="tx1"/>
                </a:solidFill>
                <a:latin typeface="Enterprise Sans" pitchFamily="2" charset="0"/>
                <a:ea typeface="Enterprise Sans" pitchFamily="2" charset="0"/>
                <a:cs typeface="Arial" panose="020B0604020202020204" pitchFamily="34" charset="0"/>
              </a:rPr>
              <a:t>Withdrawals for non-qualified expenses are subject to income tax and a 20% penalty  (penalty waived if over age 65).</a:t>
            </a:r>
            <a:br>
              <a:rPr lang="en-US" sz="1600" b="0" dirty="0">
                <a:solidFill>
                  <a:schemeClr val="tx1"/>
                </a:solidFill>
                <a:latin typeface="Enterprise Sans" pitchFamily="2" charset="0"/>
                <a:ea typeface="Enterprise Sans" pitchFamily="2" charset="0"/>
                <a:cs typeface="Arial" panose="020B0604020202020204" pitchFamily="34" charset="0"/>
              </a:rPr>
            </a:br>
            <a:endParaRPr lang="en-US" sz="1600" b="0" dirty="0">
              <a:solidFill>
                <a:schemeClr val="tx1"/>
              </a:solidFill>
              <a:latin typeface="Enterprise Sans" pitchFamily="2" charset="0"/>
              <a:ea typeface="Enterprise Sans" pitchFamily="2" charset="0"/>
              <a:cs typeface="Arial" panose="020B0604020202020204" pitchFamily="34" charset="0"/>
            </a:endParaRPr>
          </a:p>
          <a:p>
            <a:pPr algn="l"/>
            <a:br>
              <a:rPr lang="en-US" sz="1600" dirty="0">
                <a:solidFill>
                  <a:schemeClr val="tx1"/>
                </a:solidFill>
                <a:latin typeface="Enterprise Sans" pitchFamily="2" charset="0"/>
                <a:ea typeface="Enterprise Sans" pitchFamily="2" charset="0"/>
                <a:cs typeface="Arial" panose="020B0604020202020204" pitchFamily="34" charset="0"/>
              </a:rPr>
            </a:br>
            <a:endParaRPr lang="en-US" sz="1600" dirty="0">
              <a:solidFill>
                <a:schemeClr val="tx1"/>
              </a:solidFill>
              <a:latin typeface="Enterprise Sans" pitchFamily="2" charset="0"/>
              <a:ea typeface="Enterprise Sans" pitchFamily="2" charset="0"/>
              <a:cs typeface="Arial" panose="020B0604020202020204" pitchFamily="34" charset="0"/>
            </a:endParaRPr>
          </a:p>
        </p:txBody>
      </p:sp>
      <p:sp>
        <p:nvSpPr>
          <p:cNvPr id="11" name="TextBox 10">
            <a:extLst>
              <a:ext uri="{FF2B5EF4-FFF2-40B4-BE49-F238E27FC236}">
                <a16:creationId xmlns:a16="http://schemas.microsoft.com/office/drawing/2014/main" id="{78C23C79-9A89-D442-621A-03602790EDF2}"/>
              </a:ext>
            </a:extLst>
          </p:cNvPr>
          <p:cNvSpPr txBox="1"/>
          <p:nvPr/>
        </p:nvSpPr>
        <p:spPr>
          <a:xfrm>
            <a:off x="2500323" y="5652656"/>
            <a:ext cx="7786678" cy="523220"/>
          </a:xfrm>
          <a:prstGeom prst="rect">
            <a:avLst/>
          </a:prstGeom>
          <a:noFill/>
        </p:spPr>
        <p:txBody>
          <a:bodyPr wrap="square" rtlCol="0">
            <a:spAutoFit/>
          </a:bodyPr>
          <a:lstStyle/>
          <a:p>
            <a:pPr algn="ctr"/>
            <a:r>
              <a:rPr lang="en-US" sz="1400" i="0" dirty="0">
                <a:effectLst/>
                <a:latin typeface="Enterprise Sans" pitchFamily="2" charset="0"/>
                <a:ea typeface="Enterprise Sans" pitchFamily="2" charset="0"/>
                <a:cs typeface="Arial" panose="020B0604020202020204" pitchFamily="34" charset="0"/>
              </a:rPr>
              <a:t>Don’t forget to save receipts in case requested by the IRS. Consult a tax </a:t>
            </a:r>
            <a:r>
              <a:rPr lang="en-US" sz="1400" dirty="0">
                <a:latin typeface="Enterprise Sans" pitchFamily="2" charset="0"/>
                <a:ea typeface="Enterprise Sans" pitchFamily="2" charset="0"/>
                <a:cs typeface="Arial" panose="020B0604020202020204" pitchFamily="34" charset="0"/>
              </a:rPr>
              <a:t>p</a:t>
            </a:r>
            <a:r>
              <a:rPr lang="en-US" sz="1400" i="0" dirty="0">
                <a:effectLst/>
                <a:latin typeface="Enterprise Sans" pitchFamily="2" charset="0"/>
                <a:ea typeface="Enterprise Sans" pitchFamily="2" charset="0"/>
                <a:cs typeface="Arial" panose="020B0604020202020204" pitchFamily="34" charset="0"/>
              </a:rPr>
              <a:t>rofessional for advice and compliance with tax laws.</a:t>
            </a:r>
          </a:p>
        </p:txBody>
      </p:sp>
      <p:sp>
        <p:nvSpPr>
          <p:cNvPr id="13" name="TextBox 12">
            <a:extLst>
              <a:ext uri="{FF2B5EF4-FFF2-40B4-BE49-F238E27FC236}">
                <a16:creationId xmlns:a16="http://schemas.microsoft.com/office/drawing/2014/main" id="{0FB48CCB-409A-A50D-3234-E0AD5EC82D3A}"/>
              </a:ext>
            </a:extLst>
          </p:cNvPr>
          <p:cNvSpPr txBox="1"/>
          <p:nvPr/>
        </p:nvSpPr>
        <p:spPr>
          <a:xfrm>
            <a:off x="245224" y="804836"/>
            <a:ext cx="11600411" cy="584775"/>
          </a:xfrm>
          <a:prstGeom prst="rect">
            <a:avLst/>
          </a:prstGeom>
          <a:noFill/>
        </p:spPr>
        <p:txBody>
          <a:bodyPr wrap="square">
            <a:spAutoFit/>
          </a:bodyPr>
          <a:lstStyle/>
          <a:p>
            <a:pPr algn="l"/>
            <a:r>
              <a:rPr lang="en-US" sz="1600" b="0" i="0" dirty="0">
                <a:effectLst/>
                <a:latin typeface="Enterprise Sans" pitchFamily="2" charset="0"/>
                <a:ea typeface="Enterprise Sans" pitchFamily="2" charset="0"/>
                <a:cs typeface="Arial" panose="020B0604020202020204" pitchFamily="34" charset="0"/>
              </a:rPr>
              <a:t>File taxes using IR</a:t>
            </a:r>
            <a:r>
              <a:rPr lang="en-US" sz="1600" b="0" dirty="0">
                <a:latin typeface="Enterprise Sans" pitchFamily="2" charset="0"/>
                <a:ea typeface="Enterprise Sans" pitchFamily="2" charset="0"/>
                <a:cs typeface="Arial" panose="020B0604020202020204" pitchFamily="34" charset="0"/>
              </a:rPr>
              <a:t>S Form 8889 for HSA reporting. Everything associates will need can be found on your W-2 and within Optum Financial’s portal  </a:t>
            </a:r>
            <a:endParaRPr lang="en-US" sz="1600" b="1" i="0" dirty="0">
              <a:effectLst/>
              <a:latin typeface="Enterprise Sans" pitchFamily="2" charset="0"/>
              <a:ea typeface="Enterprise Sans" pitchFamily="2" charset="0"/>
              <a:cs typeface="Arial" panose="020B0604020202020204" pitchFamily="34" charset="0"/>
            </a:endParaRPr>
          </a:p>
        </p:txBody>
      </p:sp>
      <p:sp>
        <p:nvSpPr>
          <p:cNvPr id="4" name="Rectangle: Rounded Corners 26">
            <a:extLst>
              <a:ext uri="{FF2B5EF4-FFF2-40B4-BE49-F238E27FC236}">
                <a16:creationId xmlns:a16="http://schemas.microsoft.com/office/drawing/2014/main" id="{C4CA472D-E26E-ABBA-4549-FFDFD1DDB3F7}"/>
              </a:ext>
            </a:extLst>
          </p:cNvPr>
          <p:cNvSpPr/>
          <p:nvPr/>
        </p:nvSpPr>
        <p:spPr bwMode="gray">
          <a:xfrm>
            <a:off x="1453316" y="1520477"/>
            <a:ext cx="3254720" cy="462772"/>
          </a:xfrm>
          <a:prstGeom prst="roundRect">
            <a:avLst>
              <a:gd name="adj" fmla="val 50000"/>
            </a:avLst>
          </a:prstGeom>
          <a:solidFill>
            <a:schemeClr val="tx1"/>
          </a:solidFill>
          <a:ln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r>
              <a:rPr lang="en-US" sz="1600" b="1" i="0" u="none" baseline="0" dirty="0">
                <a:solidFill>
                  <a:schemeClr val="bg1"/>
                </a:solidFill>
                <a:latin typeface="Enterprise Sans" pitchFamily="2" charset="0"/>
                <a:ea typeface="Enterprise Sans" pitchFamily="2" charset="0"/>
              </a:rPr>
              <a:t>Contributions</a:t>
            </a:r>
          </a:p>
        </p:txBody>
      </p:sp>
      <p:sp>
        <p:nvSpPr>
          <p:cNvPr id="5" name="Rectangle: Rounded Corners 26">
            <a:extLst>
              <a:ext uri="{FF2B5EF4-FFF2-40B4-BE49-F238E27FC236}">
                <a16:creationId xmlns:a16="http://schemas.microsoft.com/office/drawing/2014/main" id="{56CA4746-0222-4B36-83CE-A8CE95D6AA92}"/>
              </a:ext>
            </a:extLst>
          </p:cNvPr>
          <p:cNvSpPr/>
          <p:nvPr/>
        </p:nvSpPr>
        <p:spPr bwMode="gray">
          <a:xfrm>
            <a:off x="7538926" y="1517013"/>
            <a:ext cx="3254720" cy="462772"/>
          </a:xfrm>
          <a:prstGeom prst="roundRect">
            <a:avLst>
              <a:gd name="adj" fmla="val 50000"/>
            </a:avLst>
          </a:prstGeom>
          <a:solidFill>
            <a:schemeClr val="tx1"/>
          </a:solidFill>
          <a:ln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r>
              <a:rPr lang="en-US" sz="1600" b="1" dirty="0">
                <a:solidFill>
                  <a:schemeClr val="bg1"/>
                </a:solidFill>
                <a:latin typeface="Enterprise Sans" pitchFamily="2" charset="0"/>
                <a:ea typeface="Enterprise Sans" pitchFamily="2" charset="0"/>
              </a:rPr>
              <a:t>Distributions</a:t>
            </a:r>
          </a:p>
        </p:txBody>
      </p:sp>
    </p:spTree>
    <p:extLst>
      <p:ext uri="{BB962C8B-B14F-4D97-AF65-F5344CB8AC3E}">
        <p14:creationId xmlns:p14="http://schemas.microsoft.com/office/powerpoint/2010/main" val="4102996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Single Corner Rounded 33">
            <a:extLst>
              <a:ext uri="{FF2B5EF4-FFF2-40B4-BE49-F238E27FC236}">
                <a16:creationId xmlns:a16="http://schemas.microsoft.com/office/drawing/2014/main" id="{97F9986D-E0AE-AEFA-86B6-05E2F6FCF21C}"/>
              </a:ext>
            </a:extLst>
          </p:cNvPr>
          <p:cNvSpPr/>
          <p:nvPr/>
        </p:nvSpPr>
        <p:spPr bwMode="gray">
          <a:xfrm flipV="1">
            <a:off x="0" y="-1"/>
            <a:ext cx="4447309" cy="5994401"/>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5" name="object 5"/>
          <p:cNvSpPr txBox="1">
            <a:spLocks noGrp="1"/>
          </p:cNvSpPr>
          <p:nvPr>
            <p:ph type="title"/>
          </p:nvPr>
        </p:nvSpPr>
        <p:spPr>
          <a:xfrm>
            <a:off x="5029200" y="524722"/>
            <a:ext cx="6806044" cy="873957"/>
          </a:xfrm>
          <a:prstGeom prst="rect">
            <a:avLst/>
          </a:prstGeom>
        </p:spPr>
        <p:txBody>
          <a:bodyPr vert="horz" wrap="square" lIns="0" tIns="12065" rIns="0" bIns="0" rtlCol="0">
            <a:spAutoFit/>
          </a:bodyPr>
          <a:lstStyle/>
          <a:p>
            <a:pPr marL="12700">
              <a:lnSpc>
                <a:spcPct val="100000"/>
              </a:lnSpc>
              <a:spcBef>
                <a:spcPts val="95"/>
              </a:spcBef>
            </a:pPr>
            <a:r>
              <a:rPr sz="2800" b="1" dirty="0">
                <a:latin typeface="Enterprise Sans" pitchFamily="2" charset="0"/>
                <a:ea typeface="Enterprise Sans" pitchFamily="2" charset="0"/>
              </a:rPr>
              <a:t>What</a:t>
            </a:r>
            <a:r>
              <a:rPr sz="2800" b="1" spc="-45" dirty="0">
                <a:latin typeface="Enterprise Sans" pitchFamily="2" charset="0"/>
                <a:ea typeface="Enterprise Sans" pitchFamily="2" charset="0"/>
              </a:rPr>
              <a:t> </a:t>
            </a:r>
            <a:r>
              <a:rPr sz="2800" b="1" dirty="0">
                <a:latin typeface="Enterprise Sans" pitchFamily="2" charset="0"/>
                <a:ea typeface="Enterprise Sans" pitchFamily="2" charset="0"/>
              </a:rPr>
              <a:t>happens</a:t>
            </a:r>
            <a:r>
              <a:rPr sz="2800" b="1" spc="-45" dirty="0">
                <a:latin typeface="Enterprise Sans" pitchFamily="2" charset="0"/>
                <a:ea typeface="Enterprise Sans" pitchFamily="2" charset="0"/>
              </a:rPr>
              <a:t> </a:t>
            </a:r>
            <a:r>
              <a:rPr sz="2800" b="1" dirty="0">
                <a:latin typeface="Enterprise Sans" pitchFamily="2" charset="0"/>
                <a:ea typeface="Enterprise Sans" pitchFamily="2" charset="0"/>
              </a:rPr>
              <a:t>to</a:t>
            </a:r>
            <a:r>
              <a:rPr sz="2800" b="1" spc="-40" dirty="0">
                <a:latin typeface="Enterprise Sans" pitchFamily="2" charset="0"/>
                <a:ea typeface="Enterprise Sans" pitchFamily="2" charset="0"/>
              </a:rPr>
              <a:t> </a:t>
            </a:r>
            <a:r>
              <a:rPr sz="2800" b="1" dirty="0">
                <a:latin typeface="Enterprise Sans" pitchFamily="2" charset="0"/>
                <a:ea typeface="Enterprise Sans" pitchFamily="2" charset="0"/>
              </a:rPr>
              <a:t>my</a:t>
            </a:r>
            <a:r>
              <a:rPr sz="2800" b="1" spc="-45" dirty="0">
                <a:latin typeface="Enterprise Sans" pitchFamily="2" charset="0"/>
                <a:ea typeface="Enterprise Sans" pitchFamily="2" charset="0"/>
              </a:rPr>
              <a:t> </a:t>
            </a:r>
            <a:r>
              <a:rPr sz="2800" b="1" dirty="0">
                <a:latin typeface="Enterprise Sans" pitchFamily="2" charset="0"/>
                <a:ea typeface="Enterprise Sans" pitchFamily="2" charset="0"/>
              </a:rPr>
              <a:t>HSA</a:t>
            </a:r>
            <a:r>
              <a:rPr sz="2800" b="1" spc="-40" dirty="0">
                <a:latin typeface="Enterprise Sans" pitchFamily="2" charset="0"/>
                <a:ea typeface="Enterprise Sans" pitchFamily="2" charset="0"/>
              </a:rPr>
              <a:t> </a:t>
            </a:r>
            <a:r>
              <a:rPr sz="2800" b="1" dirty="0">
                <a:latin typeface="Enterprise Sans" pitchFamily="2" charset="0"/>
                <a:ea typeface="Enterprise Sans" pitchFamily="2" charset="0"/>
              </a:rPr>
              <a:t>when</a:t>
            </a:r>
            <a:r>
              <a:rPr sz="2800" b="1" spc="-45" dirty="0">
                <a:latin typeface="Enterprise Sans" pitchFamily="2" charset="0"/>
                <a:ea typeface="Enterprise Sans" pitchFamily="2" charset="0"/>
              </a:rPr>
              <a:t> </a:t>
            </a:r>
            <a:r>
              <a:rPr sz="2800" b="1" dirty="0">
                <a:latin typeface="Enterprise Sans" pitchFamily="2" charset="0"/>
                <a:ea typeface="Enterprise Sans" pitchFamily="2" charset="0"/>
              </a:rPr>
              <a:t>I</a:t>
            </a:r>
            <a:r>
              <a:rPr sz="2800" b="1" spc="-40" dirty="0">
                <a:latin typeface="Enterprise Sans" pitchFamily="2" charset="0"/>
                <a:ea typeface="Enterprise Sans" pitchFamily="2" charset="0"/>
              </a:rPr>
              <a:t> </a:t>
            </a:r>
            <a:r>
              <a:rPr sz="2800" b="1" dirty="0">
                <a:latin typeface="Enterprise Sans" pitchFamily="2" charset="0"/>
                <a:ea typeface="Enterprise Sans" pitchFamily="2" charset="0"/>
              </a:rPr>
              <a:t>enroll</a:t>
            </a:r>
            <a:r>
              <a:rPr sz="2800" b="1" spc="-45" dirty="0">
                <a:latin typeface="Enterprise Sans" pitchFamily="2" charset="0"/>
                <a:ea typeface="Enterprise Sans" pitchFamily="2" charset="0"/>
              </a:rPr>
              <a:t> </a:t>
            </a:r>
            <a:r>
              <a:rPr sz="2800" b="1" dirty="0">
                <a:latin typeface="Enterprise Sans" pitchFamily="2" charset="0"/>
                <a:ea typeface="Enterprise Sans" pitchFamily="2" charset="0"/>
              </a:rPr>
              <a:t>in</a:t>
            </a:r>
            <a:r>
              <a:rPr sz="2800" b="1" spc="-45" dirty="0">
                <a:latin typeface="Enterprise Sans" pitchFamily="2" charset="0"/>
                <a:ea typeface="Enterprise Sans" pitchFamily="2" charset="0"/>
              </a:rPr>
              <a:t> </a:t>
            </a:r>
            <a:r>
              <a:rPr sz="2800" b="1" spc="-10" dirty="0">
                <a:latin typeface="Enterprise Sans" pitchFamily="2" charset="0"/>
                <a:ea typeface="Enterprise Sans" pitchFamily="2" charset="0"/>
              </a:rPr>
              <a:t>Medicare?</a:t>
            </a:r>
          </a:p>
        </p:txBody>
      </p:sp>
      <p:sp>
        <p:nvSpPr>
          <p:cNvPr id="6" name="object 6"/>
          <p:cNvSpPr txBox="1"/>
          <p:nvPr/>
        </p:nvSpPr>
        <p:spPr>
          <a:xfrm>
            <a:off x="496484" y="1146464"/>
            <a:ext cx="3722225" cy="4012637"/>
          </a:xfrm>
          <a:prstGeom prst="rect">
            <a:avLst/>
          </a:prstGeom>
        </p:spPr>
        <p:txBody>
          <a:bodyPr vert="horz" wrap="square" lIns="0" tIns="62230" rIns="0" bIns="0" rtlCol="0">
            <a:spAutoFit/>
          </a:bodyPr>
          <a:lstStyle/>
          <a:p>
            <a:pPr marL="318135" indent="-305435">
              <a:lnSpc>
                <a:spcPct val="100000"/>
              </a:lnSpc>
              <a:spcBef>
                <a:spcPts val="490"/>
              </a:spcBef>
              <a:buSzPct val="128125"/>
              <a:buChar char="•"/>
              <a:tabLst>
                <a:tab pos="318135" algn="l"/>
              </a:tabLst>
            </a:pPr>
            <a:r>
              <a:rPr sz="1600" dirty="0">
                <a:solidFill>
                  <a:srgbClr val="3F3F3F"/>
                </a:solidFill>
                <a:latin typeface="Enterprise Sans" pitchFamily="2" charset="0"/>
                <a:ea typeface="Enterprise Sans" pitchFamily="2" charset="0"/>
                <a:cs typeface="Arial"/>
              </a:rPr>
              <a:t>The</a:t>
            </a:r>
            <a:r>
              <a:rPr sz="1600" spc="-5" dirty="0">
                <a:solidFill>
                  <a:srgbClr val="3F3F3F"/>
                </a:solidFill>
                <a:latin typeface="Enterprise Sans" pitchFamily="2" charset="0"/>
                <a:ea typeface="Enterprise Sans" pitchFamily="2" charset="0"/>
                <a:cs typeface="Arial"/>
              </a:rPr>
              <a:t> </a:t>
            </a:r>
            <a:r>
              <a:rPr sz="1600" dirty="0">
                <a:solidFill>
                  <a:srgbClr val="3F3F3F"/>
                </a:solidFill>
                <a:latin typeface="Enterprise Sans" pitchFamily="2" charset="0"/>
                <a:ea typeface="Enterprise Sans" pitchFamily="2" charset="0"/>
                <a:cs typeface="Arial"/>
              </a:rPr>
              <a:t>IRS</a:t>
            </a:r>
            <a:r>
              <a:rPr sz="1600" spc="-5" dirty="0">
                <a:solidFill>
                  <a:srgbClr val="3F3F3F"/>
                </a:solidFill>
                <a:latin typeface="Enterprise Sans" pitchFamily="2" charset="0"/>
                <a:ea typeface="Enterprise Sans" pitchFamily="2" charset="0"/>
                <a:cs typeface="Arial"/>
              </a:rPr>
              <a:t> </a:t>
            </a:r>
            <a:r>
              <a:rPr sz="1600" dirty="0">
                <a:solidFill>
                  <a:srgbClr val="3F3F3F"/>
                </a:solidFill>
                <a:latin typeface="Enterprise Sans" pitchFamily="2" charset="0"/>
                <a:ea typeface="Enterprise Sans" pitchFamily="2" charset="0"/>
                <a:cs typeface="Arial"/>
              </a:rPr>
              <a:t>does</a:t>
            </a:r>
            <a:r>
              <a:rPr sz="1600" spc="5" dirty="0">
                <a:solidFill>
                  <a:srgbClr val="3F3F3F"/>
                </a:solidFill>
                <a:latin typeface="Enterprise Sans" pitchFamily="2" charset="0"/>
                <a:ea typeface="Enterprise Sans" pitchFamily="2" charset="0"/>
                <a:cs typeface="Arial"/>
              </a:rPr>
              <a:t> </a:t>
            </a:r>
            <a:r>
              <a:rPr sz="1600" dirty="0">
                <a:solidFill>
                  <a:srgbClr val="3F3F3F"/>
                </a:solidFill>
                <a:latin typeface="Enterprise Sans" pitchFamily="2" charset="0"/>
                <a:ea typeface="Enterprise Sans" pitchFamily="2" charset="0"/>
                <a:cs typeface="Arial"/>
              </a:rPr>
              <a:t>not </a:t>
            </a:r>
            <a:r>
              <a:rPr lang="en-US" sz="1600" dirty="0">
                <a:solidFill>
                  <a:srgbClr val="3F3F3F"/>
                </a:solidFill>
                <a:latin typeface="Enterprise Sans" pitchFamily="2" charset="0"/>
                <a:ea typeface="Enterprise Sans" pitchFamily="2" charset="0"/>
                <a:cs typeface="Arial"/>
              </a:rPr>
              <a:t>presently </a:t>
            </a:r>
            <a:r>
              <a:rPr sz="1600" dirty="0">
                <a:solidFill>
                  <a:srgbClr val="3F3F3F"/>
                </a:solidFill>
                <a:latin typeface="Enterprise Sans" pitchFamily="2" charset="0"/>
                <a:ea typeface="Enterprise Sans" pitchFamily="2" charset="0"/>
                <a:cs typeface="Arial"/>
              </a:rPr>
              <a:t>permit </a:t>
            </a:r>
            <a:r>
              <a:rPr lang="en-US" sz="1600" dirty="0">
                <a:solidFill>
                  <a:srgbClr val="3F3F3F"/>
                </a:solidFill>
                <a:latin typeface="Enterprise Sans" pitchFamily="2" charset="0"/>
                <a:ea typeface="Enterprise Sans" pitchFamily="2" charset="0"/>
                <a:cs typeface="Arial"/>
              </a:rPr>
              <a:t>account holders</a:t>
            </a:r>
            <a:r>
              <a:rPr sz="1600" spc="-5" dirty="0">
                <a:solidFill>
                  <a:srgbClr val="3F3F3F"/>
                </a:solidFill>
                <a:latin typeface="Enterprise Sans" pitchFamily="2" charset="0"/>
                <a:ea typeface="Enterprise Sans" pitchFamily="2" charset="0"/>
                <a:cs typeface="Arial"/>
              </a:rPr>
              <a:t> </a:t>
            </a:r>
            <a:r>
              <a:rPr lang="en-US" sz="1600" spc="-5" dirty="0">
                <a:solidFill>
                  <a:srgbClr val="3F3F3F"/>
                </a:solidFill>
                <a:latin typeface="Enterprise Sans" pitchFamily="2" charset="0"/>
                <a:ea typeface="Enterprise Sans" pitchFamily="2" charset="0"/>
                <a:cs typeface="Arial"/>
              </a:rPr>
              <a:t>who are on any type of</a:t>
            </a:r>
            <a:r>
              <a:rPr sz="1600" spc="-5" dirty="0">
                <a:solidFill>
                  <a:srgbClr val="3F3F3F"/>
                </a:solidFill>
                <a:latin typeface="Enterprise Sans" pitchFamily="2" charset="0"/>
                <a:ea typeface="Enterprise Sans" pitchFamily="2" charset="0"/>
                <a:cs typeface="Arial"/>
              </a:rPr>
              <a:t> </a:t>
            </a:r>
            <a:r>
              <a:rPr sz="1600" dirty="0">
                <a:solidFill>
                  <a:srgbClr val="3F3F3F"/>
                </a:solidFill>
                <a:latin typeface="Enterprise Sans" pitchFamily="2" charset="0"/>
                <a:ea typeface="Enterprise Sans" pitchFamily="2" charset="0"/>
                <a:cs typeface="Arial"/>
              </a:rPr>
              <a:t>Medicare</a:t>
            </a:r>
            <a:r>
              <a:rPr sz="1600" spc="5" dirty="0">
                <a:solidFill>
                  <a:srgbClr val="3F3F3F"/>
                </a:solidFill>
                <a:latin typeface="Enterprise Sans" pitchFamily="2" charset="0"/>
                <a:ea typeface="Enterprise Sans" pitchFamily="2" charset="0"/>
                <a:cs typeface="Arial"/>
              </a:rPr>
              <a:t> </a:t>
            </a:r>
            <a:r>
              <a:rPr sz="1600" dirty="0">
                <a:solidFill>
                  <a:srgbClr val="3F3F3F"/>
                </a:solidFill>
                <a:latin typeface="Enterprise Sans" pitchFamily="2" charset="0"/>
                <a:ea typeface="Enterprise Sans" pitchFamily="2" charset="0"/>
                <a:cs typeface="Arial"/>
              </a:rPr>
              <a:t>coverage </a:t>
            </a:r>
            <a:r>
              <a:rPr lang="en-US" sz="1600" dirty="0">
                <a:solidFill>
                  <a:srgbClr val="3F3F3F"/>
                </a:solidFill>
                <a:latin typeface="Enterprise Sans" pitchFamily="2" charset="0"/>
                <a:ea typeface="Enterprise Sans" pitchFamily="2" charset="0"/>
                <a:cs typeface="Arial"/>
              </a:rPr>
              <a:t>to continue HSA contributions</a:t>
            </a:r>
            <a:r>
              <a:rPr sz="1600" spc="-10" dirty="0">
                <a:solidFill>
                  <a:srgbClr val="3F3F3F"/>
                </a:solidFill>
                <a:latin typeface="Enterprise Sans" pitchFamily="2" charset="0"/>
                <a:ea typeface="Enterprise Sans" pitchFamily="2" charset="0"/>
                <a:cs typeface="Arial"/>
              </a:rPr>
              <a:t>.</a:t>
            </a:r>
            <a:endParaRPr sz="1600" dirty="0">
              <a:latin typeface="Enterprise Sans" pitchFamily="2" charset="0"/>
              <a:ea typeface="Enterprise Sans" pitchFamily="2" charset="0"/>
              <a:cs typeface="Arial"/>
            </a:endParaRPr>
          </a:p>
          <a:p>
            <a:pPr marL="318135" marR="288925" indent="-306070">
              <a:spcBef>
                <a:spcPts val="994"/>
              </a:spcBef>
              <a:buSzPct val="128125"/>
              <a:buFontTx/>
              <a:buChar char="•"/>
              <a:tabLst>
                <a:tab pos="318135" algn="l"/>
              </a:tabLst>
            </a:pPr>
            <a:r>
              <a:rPr lang="en-US" sz="1600" dirty="0">
                <a:solidFill>
                  <a:srgbClr val="3F3F3F"/>
                </a:solidFill>
                <a:latin typeface="Enterprise Sans" pitchFamily="2" charset="0"/>
                <a:ea typeface="Enterprise Sans" pitchFamily="2" charset="0"/>
                <a:cs typeface="Arial"/>
              </a:rPr>
              <a:t>Be sure to double check when your coverage begins. (Medicare coverage </a:t>
            </a:r>
            <a:r>
              <a:rPr lang="en-US" sz="1600" i="1" dirty="0">
                <a:solidFill>
                  <a:srgbClr val="3F3F3F"/>
                </a:solidFill>
                <a:latin typeface="Enterprise Sans Regular" pitchFamily="2" charset="0"/>
                <a:ea typeface="Enterprise Sans Regular" pitchFamily="2" charset="0"/>
                <a:cs typeface="Arial"/>
              </a:rPr>
              <a:t>may</a:t>
            </a:r>
            <a:r>
              <a:rPr lang="en-US" sz="1600" dirty="0">
                <a:solidFill>
                  <a:srgbClr val="3F3F3F"/>
                </a:solidFill>
                <a:latin typeface="Enterprise Sans" pitchFamily="2" charset="0"/>
                <a:ea typeface="Enterprise Sans" pitchFamily="2" charset="0"/>
                <a:cs typeface="Arial"/>
              </a:rPr>
              <a:t> be effective up to 6</a:t>
            </a:r>
            <a:r>
              <a:rPr lang="en-US" sz="1600" spc="-10" dirty="0">
                <a:solidFill>
                  <a:srgbClr val="3F3F3F"/>
                </a:solidFill>
                <a:latin typeface="Enterprise Sans" pitchFamily="2" charset="0"/>
                <a:ea typeface="Enterprise Sans" pitchFamily="2" charset="0"/>
                <a:cs typeface="Arial"/>
              </a:rPr>
              <a:t> </a:t>
            </a:r>
            <a:r>
              <a:rPr lang="en-US" sz="1600" dirty="0">
                <a:solidFill>
                  <a:srgbClr val="3F3F3F"/>
                </a:solidFill>
                <a:latin typeface="Enterprise Sans" pitchFamily="2" charset="0"/>
                <a:ea typeface="Enterprise Sans" pitchFamily="2" charset="0"/>
                <a:cs typeface="Arial"/>
              </a:rPr>
              <a:t>months</a:t>
            </a:r>
            <a:r>
              <a:rPr lang="en-US" sz="1600" spc="-5" dirty="0">
                <a:solidFill>
                  <a:srgbClr val="3F3F3F"/>
                </a:solidFill>
                <a:latin typeface="Enterprise Sans" pitchFamily="2" charset="0"/>
                <a:ea typeface="Enterprise Sans" pitchFamily="2" charset="0"/>
                <a:cs typeface="Arial"/>
              </a:rPr>
              <a:t> </a:t>
            </a:r>
            <a:r>
              <a:rPr lang="en-US" sz="1600" dirty="0">
                <a:solidFill>
                  <a:srgbClr val="3F3F3F"/>
                </a:solidFill>
                <a:latin typeface="Enterprise Sans" pitchFamily="2" charset="0"/>
                <a:ea typeface="Enterprise Sans" pitchFamily="2" charset="0"/>
                <a:cs typeface="Arial"/>
              </a:rPr>
              <a:t>prior depending upon when you enroll). </a:t>
            </a:r>
          </a:p>
          <a:p>
            <a:pPr marL="318135" marR="288925" indent="-306070">
              <a:lnSpc>
                <a:spcPct val="100000"/>
              </a:lnSpc>
              <a:spcBef>
                <a:spcPts val="994"/>
              </a:spcBef>
              <a:buSzPct val="128125"/>
              <a:buChar char="•"/>
              <a:tabLst>
                <a:tab pos="318135" algn="l"/>
              </a:tabLst>
            </a:pPr>
            <a:r>
              <a:rPr sz="1600" dirty="0">
                <a:solidFill>
                  <a:srgbClr val="3F3F3F"/>
                </a:solidFill>
                <a:latin typeface="Enterprise Sans" pitchFamily="2" charset="0"/>
                <a:ea typeface="Enterprise Sans" pitchFamily="2" charset="0"/>
                <a:cs typeface="Arial"/>
              </a:rPr>
              <a:t>When</a:t>
            </a:r>
            <a:r>
              <a:rPr sz="1600" spc="-10" dirty="0">
                <a:solidFill>
                  <a:srgbClr val="3F3F3F"/>
                </a:solidFill>
                <a:latin typeface="Enterprise Sans" pitchFamily="2" charset="0"/>
                <a:ea typeface="Enterprise Sans" pitchFamily="2" charset="0"/>
                <a:cs typeface="Arial"/>
              </a:rPr>
              <a:t> </a:t>
            </a:r>
            <a:r>
              <a:rPr sz="1600" dirty="0">
                <a:solidFill>
                  <a:srgbClr val="3F3F3F"/>
                </a:solidFill>
                <a:latin typeface="Enterprise Sans" pitchFamily="2" charset="0"/>
                <a:ea typeface="Enterprise Sans" pitchFamily="2" charset="0"/>
                <a:cs typeface="Arial"/>
              </a:rPr>
              <a:t>making</a:t>
            </a:r>
            <a:r>
              <a:rPr sz="1600" spc="-5" dirty="0">
                <a:solidFill>
                  <a:srgbClr val="3F3F3F"/>
                </a:solidFill>
                <a:latin typeface="Enterprise Sans" pitchFamily="2" charset="0"/>
                <a:ea typeface="Enterprise Sans" pitchFamily="2" charset="0"/>
                <a:cs typeface="Arial"/>
              </a:rPr>
              <a:t> </a:t>
            </a:r>
            <a:r>
              <a:rPr sz="1600" dirty="0">
                <a:solidFill>
                  <a:srgbClr val="3F3F3F"/>
                </a:solidFill>
                <a:latin typeface="Enterprise Sans" pitchFamily="2" charset="0"/>
                <a:ea typeface="Enterprise Sans" pitchFamily="2" charset="0"/>
                <a:cs typeface="Arial"/>
              </a:rPr>
              <a:t>the</a:t>
            </a:r>
            <a:r>
              <a:rPr sz="1600" spc="-10" dirty="0">
                <a:solidFill>
                  <a:srgbClr val="3F3F3F"/>
                </a:solidFill>
                <a:latin typeface="Enterprise Sans" pitchFamily="2" charset="0"/>
                <a:ea typeface="Enterprise Sans" pitchFamily="2" charset="0"/>
                <a:cs typeface="Arial"/>
              </a:rPr>
              <a:t> </a:t>
            </a:r>
            <a:r>
              <a:rPr sz="1600" dirty="0">
                <a:solidFill>
                  <a:srgbClr val="3F3F3F"/>
                </a:solidFill>
                <a:latin typeface="Enterprise Sans" pitchFamily="2" charset="0"/>
                <a:ea typeface="Enterprise Sans" pitchFamily="2" charset="0"/>
                <a:cs typeface="Arial"/>
              </a:rPr>
              <a:t>shift to</a:t>
            </a:r>
            <a:r>
              <a:rPr sz="1600" spc="-10" dirty="0">
                <a:solidFill>
                  <a:srgbClr val="3F3F3F"/>
                </a:solidFill>
                <a:latin typeface="Enterprise Sans" pitchFamily="2" charset="0"/>
                <a:ea typeface="Enterprise Sans" pitchFamily="2" charset="0"/>
                <a:cs typeface="Arial"/>
              </a:rPr>
              <a:t> </a:t>
            </a:r>
            <a:r>
              <a:rPr sz="1600" dirty="0">
                <a:solidFill>
                  <a:srgbClr val="3F3F3F"/>
                </a:solidFill>
                <a:latin typeface="Enterprise Sans" pitchFamily="2" charset="0"/>
                <a:ea typeface="Enterprise Sans" pitchFamily="2" charset="0"/>
                <a:cs typeface="Arial"/>
              </a:rPr>
              <a:t>Medicare,</a:t>
            </a:r>
            <a:r>
              <a:rPr sz="1600" spc="-5" dirty="0">
                <a:solidFill>
                  <a:srgbClr val="3F3F3F"/>
                </a:solidFill>
                <a:latin typeface="Enterprise Sans" pitchFamily="2" charset="0"/>
                <a:ea typeface="Enterprise Sans" pitchFamily="2" charset="0"/>
                <a:cs typeface="Arial"/>
              </a:rPr>
              <a:t> </a:t>
            </a:r>
            <a:r>
              <a:rPr sz="1600" dirty="0">
                <a:solidFill>
                  <a:srgbClr val="3F3F3F"/>
                </a:solidFill>
                <a:latin typeface="Enterprise Sans" pitchFamily="2" charset="0"/>
                <a:ea typeface="Enterprise Sans" pitchFamily="2" charset="0"/>
                <a:cs typeface="Arial"/>
              </a:rPr>
              <a:t>HSA</a:t>
            </a:r>
            <a:r>
              <a:rPr sz="1600" spc="-10" dirty="0">
                <a:solidFill>
                  <a:srgbClr val="3F3F3F"/>
                </a:solidFill>
                <a:latin typeface="Enterprise Sans" pitchFamily="2" charset="0"/>
                <a:ea typeface="Enterprise Sans" pitchFamily="2" charset="0"/>
                <a:cs typeface="Arial"/>
              </a:rPr>
              <a:t> </a:t>
            </a:r>
            <a:r>
              <a:rPr lang="en-US" sz="1600" dirty="0">
                <a:solidFill>
                  <a:srgbClr val="3F3F3F"/>
                </a:solidFill>
                <a:latin typeface="Enterprise Sans" pitchFamily="2" charset="0"/>
                <a:ea typeface="Enterprise Sans" pitchFamily="2" charset="0"/>
                <a:cs typeface="Arial"/>
              </a:rPr>
              <a:t>owners </a:t>
            </a:r>
            <a:r>
              <a:rPr sz="1600" dirty="0">
                <a:solidFill>
                  <a:srgbClr val="3F3F3F"/>
                </a:solidFill>
                <a:latin typeface="Enterprise Sans" pitchFamily="2" charset="0"/>
                <a:ea typeface="Enterprise Sans" pitchFamily="2" charset="0"/>
                <a:cs typeface="Arial"/>
              </a:rPr>
              <a:t>can</a:t>
            </a:r>
            <a:r>
              <a:rPr sz="1600" spc="-10" dirty="0">
                <a:solidFill>
                  <a:srgbClr val="3F3F3F"/>
                </a:solidFill>
                <a:latin typeface="Enterprise Sans" pitchFamily="2" charset="0"/>
                <a:ea typeface="Enterprise Sans" pitchFamily="2" charset="0"/>
                <a:cs typeface="Arial"/>
              </a:rPr>
              <a:t> </a:t>
            </a:r>
            <a:r>
              <a:rPr sz="1600" i="1" spc="-10" dirty="0">
                <a:solidFill>
                  <a:srgbClr val="3F3F3F"/>
                </a:solidFill>
                <a:latin typeface="Enterprise Sans Regular" pitchFamily="2" charset="0"/>
                <a:ea typeface="Enterprise Sans Regular" pitchFamily="2" charset="0"/>
                <a:cs typeface="Arial"/>
              </a:rPr>
              <a:t>pro-</a:t>
            </a:r>
            <a:r>
              <a:rPr sz="1600" i="1" dirty="0">
                <a:solidFill>
                  <a:srgbClr val="3F3F3F"/>
                </a:solidFill>
                <a:latin typeface="Enterprise Sans Regular" pitchFamily="2" charset="0"/>
                <a:ea typeface="Enterprise Sans Regular" pitchFamily="2" charset="0"/>
                <a:cs typeface="Arial"/>
              </a:rPr>
              <a:t>rate </a:t>
            </a:r>
            <a:r>
              <a:rPr lang="en-US" sz="1600" dirty="0">
                <a:solidFill>
                  <a:srgbClr val="3F3F3F"/>
                </a:solidFill>
                <a:latin typeface="Enterprise Sans" pitchFamily="2" charset="0"/>
                <a:ea typeface="Enterprise Sans" pitchFamily="2" charset="0"/>
                <a:cs typeface="Arial"/>
              </a:rPr>
              <a:t>contributions </a:t>
            </a:r>
            <a:r>
              <a:rPr sz="1600" dirty="0">
                <a:solidFill>
                  <a:srgbClr val="3F3F3F"/>
                </a:solidFill>
                <a:latin typeface="Enterprise Sans" pitchFamily="2" charset="0"/>
                <a:ea typeface="Enterprise Sans" pitchFamily="2" charset="0"/>
                <a:cs typeface="Arial"/>
              </a:rPr>
              <a:t>for</a:t>
            </a:r>
            <a:r>
              <a:rPr sz="1600" spc="-5" dirty="0">
                <a:solidFill>
                  <a:srgbClr val="3F3F3F"/>
                </a:solidFill>
                <a:latin typeface="Enterprise Sans" pitchFamily="2" charset="0"/>
                <a:ea typeface="Enterprise Sans" pitchFamily="2" charset="0"/>
                <a:cs typeface="Arial"/>
              </a:rPr>
              <a:t> </a:t>
            </a:r>
            <a:r>
              <a:rPr sz="1600" dirty="0">
                <a:solidFill>
                  <a:srgbClr val="3F3F3F"/>
                </a:solidFill>
                <a:latin typeface="Enterprise Sans" pitchFamily="2" charset="0"/>
                <a:ea typeface="Enterprise Sans" pitchFamily="2" charset="0"/>
                <a:cs typeface="Arial"/>
              </a:rPr>
              <a:t>the</a:t>
            </a:r>
            <a:r>
              <a:rPr sz="1600" spc="-10" dirty="0">
                <a:solidFill>
                  <a:srgbClr val="3F3F3F"/>
                </a:solidFill>
                <a:latin typeface="Enterprise Sans" pitchFamily="2" charset="0"/>
                <a:ea typeface="Enterprise Sans" pitchFamily="2" charset="0"/>
                <a:cs typeface="Arial"/>
              </a:rPr>
              <a:t> </a:t>
            </a:r>
            <a:r>
              <a:rPr sz="1600" dirty="0">
                <a:solidFill>
                  <a:srgbClr val="3F3F3F"/>
                </a:solidFill>
                <a:latin typeface="Enterprise Sans" pitchFamily="2" charset="0"/>
                <a:ea typeface="Enterprise Sans" pitchFamily="2" charset="0"/>
                <a:cs typeface="Arial"/>
              </a:rPr>
              <a:t>number</a:t>
            </a:r>
            <a:r>
              <a:rPr sz="1600" spc="-5" dirty="0">
                <a:solidFill>
                  <a:srgbClr val="3F3F3F"/>
                </a:solidFill>
                <a:latin typeface="Enterprise Sans" pitchFamily="2" charset="0"/>
                <a:ea typeface="Enterprise Sans" pitchFamily="2" charset="0"/>
                <a:cs typeface="Arial"/>
              </a:rPr>
              <a:t> </a:t>
            </a:r>
            <a:r>
              <a:rPr sz="1600" dirty="0">
                <a:solidFill>
                  <a:srgbClr val="3F3F3F"/>
                </a:solidFill>
                <a:latin typeface="Enterprise Sans" pitchFamily="2" charset="0"/>
                <a:ea typeface="Enterprise Sans" pitchFamily="2" charset="0"/>
                <a:cs typeface="Arial"/>
              </a:rPr>
              <a:t>of</a:t>
            </a:r>
            <a:r>
              <a:rPr sz="1600" spc="-10" dirty="0">
                <a:solidFill>
                  <a:srgbClr val="3F3F3F"/>
                </a:solidFill>
                <a:latin typeface="Enterprise Sans" pitchFamily="2" charset="0"/>
                <a:ea typeface="Enterprise Sans" pitchFamily="2" charset="0"/>
                <a:cs typeface="Arial"/>
              </a:rPr>
              <a:t> </a:t>
            </a:r>
            <a:r>
              <a:rPr lang="en-US" sz="1600" spc="-10" dirty="0">
                <a:solidFill>
                  <a:srgbClr val="3F3F3F"/>
                </a:solidFill>
                <a:latin typeface="Enterprise Sans" pitchFamily="2" charset="0"/>
                <a:ea typeface="Enterprise Sans" pitchFamily="2" charset="0"/>
                <a:cs typeface="Arial"/>
              </a:rPr>
              <a:t>HSA-eligible months before their </a:t>
            </a:r>
            <a:r>
              <a:rPr sz="1600" spc="-10" dirty="0">
                <a:solidFill>
                  <a:srgbClr val="3F3F3F"/>
                </a:solidFill>
                <a:latin typeface="Enterprise Sans" pitchFamily="2" charset="0"/>
                <a:ea typeface="Enterprise Sans" pitchFamily="2" charset="0"/>
                <a:cs typeface="Arial"/>
              </a:rPr>
              <a:t>Medicare</a:t>
            </a:r>
            <a:r>
              <a:rPr lang="en-US" sz="1600" spc="-10" dirty="0">
                <a:solidFill>
                  <a:srgbClr val="3F3F3F"/>
                </a:solidFill>
                <a:latin typeface="Enterprise Sans" pitchFamily="2" charset="0"/>
                <a:ea typeface="Enterprise Sans" pitchFamily="2" charset="0"/>
                <a:cs typeface="Arial"/>
              </a:rPr>
              <a:t> coverage is active</a:t>
            </a:r>
            <a:r>
              <a:rPr sz="1600" spc="-10" dirty="0">
                <a:solidFill>
                  <a:srgbClr val="3F3F3F"/>
                </a:solidFill>
                <a:latin typeface="Enterprise Sans" pitchFamily="2" charset="0"/>
                <a:ea typeface="Enterprise Sans" pitchFamily="2" charset="0"/>
                <a:cs typeface="Arial"/>
              </a:rPr>
              <a:t>.</a:t>
            </a:r>
            <a:endParaRPr sz="1600" dirty="0">
              <a:latin typeface="Enterprise Sans" pitchFamily="2" charset="0"/>
              <a:ea typeface="Enterprise Sans" pitchFamily="2" charset="0"/>
              <a:cs typeface="Arial"/>
            </a:endParaRPr>
          </a:p>
        </p:txBody>
      </p:sp>
      <p:sp>
        <p:nvSpPr>
          <p:cNvPr id="10" name="TextBox 9">
            <a:extLst>
              <a:ext uri="{FF2B5EF4-FFF2-40B4-BE49-F238E27FC236}">
                <a16:creationId xmlns:a16="http://schemas.microsoft.com/office/drawing/2014/main" id="{F7AE08BC-1911-99B4-2CEC-1F33EEDC5DD2}"/>
              </a:ext>
            </a:extLst>
          </p:cNvPr>
          <p:cNvSpPr txBox="1"/>
          <p:nvPr/>
        </p:nvSpPr>
        <p:spPr>
          <a:xfrm>
            <a:off x="5028508" y="1458191"/>
            <a:ext cx="6723609" cy="1077218"/>
          </a:xfrm>
          <a:prstGeom prst="rect">
            <a:avLst/>
          </a:prstGeom>
        </p:spPr>
        <p:txBody>
          <a:bodyPr vert="horz" wrap="square" lIns="0" tIns="62230" rIns="0" bIns="0" rtlCol="0">
            <a:spAutoFit/>
          </a:bodyPr>
          <a:lstStyle>
            <a:defPPr>
              <a:defRPr lang="en-US"/>
            </a:defPPr>
            <a:lvl1pPr marL="318135" indent="-305435">
              <a:lnSpc>
                <a:spcPct val="100000"/>
              </a:lnSpc>
              <a:spcBef>
                <a:spcPts val="490"/>
              </a:spcBef>
              <a:buSzPct val="128125"/>
              <a:buChar char="•"/>
              <a:tabLst>
                <a:tab pos="318135" algn="l"/>
              </a:tabLst>
              <a:defRPr sz="1600">
                <a:solidFill>
                  <a:srgbClr val="3F3F3F"/>
                </a:solidFill>
                <a:latin typeface="Enterprise Sans" pitchFamily="2" charset="0"/>
                <a:ea typeface="Enterprise Sans" pitchFamily="2" charset="0"/>
                <a:cs typeface="Arial"/>
              </a:defRPr>
            </a:lvl1pPr>
          </a:lstStyle>
          <a:p>
            <a:pPr marL="12700" indent="0">
              <a:buNone/>
            </a:pPr>
            <a:r>
              <a:rPr lang="en-US" dirty="0"/>
              <a:t>Although you may no longer be able to contribute to your HSA, continue using your saved HSA funds to pay for Medicare premiums and qualified out-of-pocket expenses, including deductibles, copays and coinsurance. </a:t>
            </a:r>
          </a:p>
        </p:txBody>
      </p:sp>
      <p:sp>
        <p:nvSpPr>
          <p:cNvPr id="18" name="Rectangle: Rounded Corners 32">
            <a:extLst>
              <a:ext uri="{FF2B5EF4-FFF2-40B4-BE49-F238E27FC236}">
                <a16:creationId xmlns:a16="http://schemas.microsoft.com/office/drawing/2014/main" id="{5F596C87-962C-EBA0-457A-93CC0A51FC1A}"/>
              </a:ext>
            </a:extLst>
          </p:cNvPr>
          <p:cNvSpPr/>
          <p:nvPr/>
        </p:nvSpPr>
        <p:spPr bwMode="gray">
          <a:xfrm>
            <a:off x="5163036" y="2978730"/>
            <a:ext cx="2501991" cy="439879"/>
          </a:xfrm>
          <a:prstGeom prst="roundRect">
            <a:avLst>
              <a:gd name="adj" fmla="val 50000"/>
            </a:avLst>
          </a:prstGeom>
          <a:solidFill>
            <a:schemeClr val="tx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b="1">
              <a:solidFill>
                <a:schemeClr val="bg1"/>
              </a:solidFill>
              <a:latin typeface="Enterprise Sans" pitchFamily="2" charset="0"/>
              <a:ea typeface="Enterprise Sans" pitchFamily="2" charset="0"/>
              <a:cs typeface="+mj-cs"/>
            </a:endParaRPr>
          </a:p>
        </p:txBody>
      </p:sp>
      <p:sp>
        <p:nvSpPr>
          <p:cNvPr id="15" name="TextBox 14">
            <a:extLst>
              <a:ext uri="{FF2B5EF4-FFF2-40B4-BE49-F238E27FC236}">
                <a16:creationId xmlns:a16="http://schemas.microsoft.com/office/drawing/2014/main" id="{A174173C-7A79-07C8-6218-09984EDEC9EF}"/>
              </a:ext>
            </a:extLst>
          </p:cNvPr>
          <p:cNvSpPr txBox="1"/>
          <p:nvPr/>
        </p:nvSpPr>
        <p:spPr bwMode="gray">
          <a:xfrm>
            <a:off x="5851126" y="3029463"/>
            <a:ext cx="1915463" cy="369332"/>
          </a:xfrm>
          <a:prstGeom prst="rect">
            <a:avLst/>
          </a:prstGeom>
          <a:noFill/>
        </p:spPr>
        <p:txBody>
          <a:bodyPr wrap="square">
            <a:spAutoFit/>
          </a:bodyPr>
          <a:lstStyle/>
          <a:p>
            <a:pPr>
              <a:spcBef>
                <a:spcPts val="300"/>
              </a:spcBef>
            </a:pPr>
            <a:r>
              <a:rPr lang="en-US" b="1" dirty="0">
                <a:solidFill>
                  <a:schemeClr val="bg1"/>
                </a:solidFill>
                <a:latin typeface="Enterprise Sans" panose="02010503040201060103" pitchFamily="2" charset="77"/>
              </a:rPr>
              <a:t>Part A</a:t>
            </a:r>
          </a:p>
        </p:txBody>
      </p:sp>
      <p:sp>
        <p:nvSpPr>
          <p:cNvPr id="20" name="TextBox 19">
            <a:extLst>
              <a:ext uri="{FF2B5EF4-FFF2-40B4-BE49-F238E27FC236}">
                <a16:creationId xmlns:a16="http://schemas.microsoft.com/office/drawing/2014/main" id="{BCA91508-A2C1-F199-80B1-1BDAE6D13721}"/>
              </a:ext>
            </a:extLst>
          </p:cNvPr>
          <p:cNvSpPr txBox="1"/>
          <p:nvPr/>
        </p:nvSpPr>
        <p:spPr bwMode="gray">
          <a:xfrm>
            <a:off x="8757117" y="3524764"/>
            <a:ext cx="1915463" cy="584775"/>
          </a:xfrm>
          <a:prstGeom prst="rect">
            <a:avLst/>
          </a:prstGeom>
          <a:noFill/>
        </p:spPr>
        <p:txBody>
          <a:bodyPr wrap="square">
            <a:spAutoFit/>
          </a:bodyPr>
          <a:lstStyle/>
          <a:p>
            <a:pPr>
              <a:spcBef>
                <a:spcPts val="300"/>
              </a:spcBef>
            </a:pPr>
            <a:r>
              <a:rPr lang="en-US" sz="1600" dirty="0">
                <a:latin typeface="Enterprise Sans" panose="02010503040201060103" pitchFamily="2" charset="77"/>
              </a:rPr>
              <a:t>Doctor and outpatient care</a:t>
            </a:r>
          </a:p>
        </p:txBody>
      </p:sp>
      <p:sp>
        <p:nvSpPr>
          <p:cNvPr id="22" name="TextBox 21">
            <a:extLst>
              <a:ext uri="{FF2B5EF4-FFF2-40B4-BE49-F238E27FC236}">
                <a16:creationId xmlns:a16="http://schemas.microsoft.com/office/drawing/2014/main" id="{C757BFEF-9707-1563-81C6-E52928B19D51}"/>
              </a:ext>
            </a:extLst>
          </p:cNvPr>
          <p:cNvSpPr txBox="1"/>
          <p:nvPr/>
        </p:nvSpPr>
        <p:spPr bwMode="gray">
          <a:xfrm>
            <a:off x="8795219" y="4872118"/>
            <a:ext cx="1915463" cy="584775"/>
          </a:xfrm>
          <a:prstGeom prst="rect">
            <a:avLst/>
          </a:prstGeom>
          <a:noFill/>
        </p:spPr>
        <p:txBody>
          <a:bodyPr wrap="square">
            <a:spAutoFit/>
          </a:bodyPr>
          <a:lstStyle/>
          <a:p>
            <a:pPr>
              <a:spcBef>
                <a:spcPts val="300"/>
              </a:spcBef>
            </a:pPr>
            <a:r>
              <a:rPr lang="en-US" sz="1600" dirty="0">
                <a:latin typeface="Enterprise Sans" panose="02010503040201060103" pitchFamily="2" charset="77"/>
              </a:rPr>
              <a:t>Prescription drugs</a:t>
            </a:r>
          </a:p>
        </p:txBody>
      </p:sp>
      <p:sp>
        <p:nvSpPr>
          <p:cNvPr id="25" name="TextBox 24">
            <a:extLst>
              <a:ext uri="{FF2B5EF4-FFF2-40B4-BE49-F238E27FC236}">
                <a16:creationId xmlns:a16="http://schemas.microsoft.com/office/drawing/2014/main" id="{24A1250B-EA87-786C-FAA3-7E19E58F40D0}"/>
              </a:ext>
            </a:extLst>
          </p:cNvPr>
          <p:cNvSpPr txBox="1"/>
          <p:nvPr/>
        </p:nvSpPr>
        <p:spPr bwMode="gray">
          <a:xfrm>
            <a:off x="5328116" y="3483200"/>
            <a:ext cx="1915463" cy="584775"/>
          </a:xfrm>
          <a:prstGeom prst="rect">
            <a:avLst/>
          </a:prstGeom>
          <a:noFill/>
        </p:spPr>
        <p:txBody>
          <a:bodyPr wrap="square">
            <a:spAutoFit/>
          </a:bodyPr>
          <a:lstStyle/>
          <a:p>
            <a:pPr>
              <a:spcBef>
                <a:spcPts val="300"/>
              </a:spcBef>
            </a:pPr>
            <a:r>
              <a:rPr lang="en-US" sz="1600" dirty="0">
                <a:latin typeface="Enterprise Sans" panose="02010503040201060103" pitchFamily="2" charset="77"/>
              </a:rPr>
              <a:t>Hospital and inpatient care</a:t>
            </a:r>
          </a:p>
        </p:txBody>
      </p:sp>
      <p:sp>
        <p:nvSpPr>
          <p:cNvPr id="26" name="TextBox 25">
            <a:extLst>
              <a:ext uri="{FF2B5EF4-FFF2-40B4-BE49-F238E27FC236}">
                <a16:creationId xmlns:a16="http://schemas.microsoft.com/office/drawing/2014/main" id="{2EA8F935-2063-9489-9027-399709E8E937}"/>
              </a:ext>
            </a:extLst>
          </p:cNvPr>
          <p:cNvSpPr txBox="1"/>
          <p:nvPr/>
        </p:nvSpPr>
        <p:spPr bwMode="gray">
          <a:xfrm>
            <a:off x="5283088" y="4861727"/>
            <a:ext cx="1915463" cy="907941"/>
          </a:xfrm>
          <a:prstGeom prst="rect">
            <a:avLst/>
          </a:prstGeom>
          <a:noFill/>
        </p:spPr>
        <p:txBody>
          <a:bodyPr wrap="square">
            <a:spAutoFit/>
          </a:bodyPr>
          <a:lstStyle/>
          <a:p>
            <a:pPr>
              <a:spcBef>
                <a:spcPts val="300"/>
              </a:spcBef>
            </a:pPr>
            <a:r>
              <a:rPr lang="en-US" sz="1600" dirty="0">
                <a:latin typeface="Enterprise Sans" panose="02010503040201060103" pitchFamily="2" charset="77"/>
              </a:rPr>
              <a:t>Medicare</a:t>
            </a:r>
          </a:p>
          <a:p>
            <a:pPr>
              <a:spcBef>
                <a:spcPts val="300"/>
              </a:spcBef>
            </a:pPr>
            <a:r>
              <a:rPr lang="en-US" sz="1600" dirty="0">
                <a:latin typeface="Enterprise Sans" panose="02010503040201060103" pitchFamily="2" charset="77"/>
              </a:rPr>
              <a:t>Advantage HMO</a:t>
            </a:r>
          </a:p>
          <a:p>
            <a:pPr>
              <a:spcBef>
                <a:spcPts val="300"/>
              </a:spcBef>
            </a:pPr>
            <a:r>
              <a:rPr lang="en-US" sz="1600" dirty="0">
                <a:latin typeface="Enterprise Sans" panose="02010503040201060103" pitchFamily="2" charset="77"/>
              </a:rPr>
              <a:t>and PPO plans</a:t>
            </a:r>
          </a:p>
        </p:txBody>
      </p:sp>
      <p:sp>
        <p:nvSpPr>
          <p:cNvPr id="27" name="Rectangle: Rounded Corners 32">
            <a:extLst>
              <a:ext uri="{FF2B5EF4-FFF2-40B4-BE49-F238E27FC236}">
                <a16:creationId xmlns:a16="http://schemas.microsoft.com/office/drawing/2014/main" id="{969BC793-BE9B-8C76-5D60-F889B51B62CD}"/>
              </a:ext>
            </a:extLst>
          </p:cNvPr>
          <p:cNvSpPr/>
          <p:nvPr/>
        </p:nvSpPr>
        <p:spPr bwMode="gray">
          <a:xfrm>
            <a:off x="5149181" y="4357257"/>
            <a:ext cx="2501991" cy="439879"/>
          </a:xfrm>
          <a:prstGeom prst="roundRect">
            <a:avLst>
              <a:gd name="adj" fmla="val 50000"/>
            </a:avLst>
          </a:prstGeom>
          <a:solidFill>
            <a:schemeClr val="tx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b="1">
              <a:solidFill>
                <a:schemeClr val="bg1"/>
              </a:solidFill>
              <a:latin typeface="Enterprise Sans" pitchFamily="2" charset="0"/>
              <a:ea typeface="Enterprise Sans" pitchFamily="2" charset="0"/>
              <a:cs typeface="+mj-cs"/>
            </a:endParaRPr>
          </a:p>
        </p:txBody>
      </p:sp>
      <p:sp>
        <p:nvSpPr>
          <p:cNvPr id="28" name="TextBox 27">
            <a:extLst>
              <a:ext uri="{FF2B5EF4-FFF2-40B4-BE49-F238E27FC236}">
                <a16:creationId xmlns:a16="http://schemas.microsoft.com/office/drawing/2014/main" id="{92971E10-13BF-23D5-FAB2-A56219CF7AF0}"/>
              </a:ext>
            </a:extLst>
          </p:cNvPr>
          <p:cNvSpPr txBox="1"/>
          <p:nvPr/>
        </p:nvSpPr>
        <p:spPr bwMode="gray">
          <a:xfrm>
            <a:off x="5899617" y="4397600"/>
            <a:ext cx="1915463" cy="369332"/>
          </a:xfrm>
          <a:prstGeom prst="rect">
            <a:avLst/>
          </a:prstGeom>
          <a:noFill/>
        </p:spPr>
        <p:txBody>
          <a:bodyPr wrap="square">
            <a:spAutoFit/>
          </a:bodyPr>
          <a:lstStyle/>
          <a:p>
            <a:pPr>
              <a:spcBef>
                <a:spcPts val="300"/>
              </a:spcBef>
            </a:pPr>
            <a:r>
              <a:rPr lang="en-US" b="1" dirty="0">
                <a:solidFill>
                  <a:schemeClr val="bg1"/>
                </a:solidFill>
                <a:latin typeface="Enterprise Sans" panose="02010503040201060103" pitchFamily="2" charset="77"/>
              </a:rPr>
              <a:t>Part C</a:t>
            </a:r>
          </a:p>
        </p:txBody>
      </p:sp>
      <p:sp>
        <p:nvSpPr>
          <p:cNvPr id="29" name="Rectangle: Rounded Corners 32">
            <a:extLst>
              <a:ext uri="{FF2B5EF4-FFF2-40B4-BE49-F238E27FC236}">
                <a16:creationId xmlns:a16="http://schemas.microsoft.com/office/drawing/2014/main" id="{44027023-3403-FFCF-4EF7-6D19C9C9A57D}"/>
              </a:ext>
            </a:extLst>
          </p:cNvPr>
          <p:cNvSpPr/>
          <p:nvPr/>
        </p:nvSpPr>
        <p:spPr bwMode="gray">
          <a:xfrm>
            <a:off x="8536618" y="2985656"/>
            <a:ext cx="2501991" cy="439879"/>
          </a:xfrm>
          <a:prstGeom prst="roundRect">
            <a:avLst>
              <a:gd name="adj" fmla="val 50000"/>
            </a:avLst>
          </a:prstGeom>
          <a:solidFill>
            <a:schemeClr val="tx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b="1">
              <a:solidFill>
                <a:schemeClr val="bg1"/>
              </a:solidFill>
              <a:latin typeface="Enterprise Sans" pitchFamily="2" charset="0"/>
              <a:ea typeface="Enterprise Sans" pitchFamily="2" charset="0"/>
              <a:cs typeface="+mj-cs"/>
            </a:endParaRPr>
          </a:p>
        </p:txBody>
      </p:sp>
      <p:sp>
        <p:nvSpPr>
          <p:cNvPr id="30" name="Rectangle: Rounded Corners 32">
            <a:extLst>
              <a:ext uri="{FF2B5EF4-FFF2-40B4-BE49-F238E27FC236}">
                <a16:creationId xmlns:a16="http://schemas.microsoft.com/office/drawing/2014/main" id="{559F987A-67B9-942D-FA11-62639E3F39C8}"/>
              </a:ext>
            </a:extLst>
          </p:cNvPr>
          <p:cNvSpPr/>
          <p:nvPr/>
        </p:nvSpPr>
        <p:spPr bwMode="gray">
          <a:xfrm>
            <a:off x="8547009" y="4357258"/>
            <a:ext cx="2501991" cy="439879"/>
          </a:xfrm>
          <a:prstGeom prst="roundRect">
            <a:avLst>
              <a:gd name="adj" fmla="val 50000"/>
            </a:avLst>
          </a:prstGeom>
          <a:solidFill>
            <a:schemeClr val="tx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b="1">
              <a:solidFill>
                <a:schemeClr val="bg1"/>
              </a:solidFill>
              <a:latin typeface="Enterprise Sans" pitchFamily="2" charset="0"/>
              <a:ea typeface="Enterprise Sans" pitchFamily="2" charset="0"/>
              <a:cs typeface="+mj-cs"/>
            </a:endParaRPr>
          </a:p>
        </p:txBody>
      </p:sp>
      <p:sp>
        <p:nvSpPr>
          <p:cNvPr id="31" name="TextBox 30">
            <a:extLst>
              <a:ext uri="{FF2B5EF4-FFF2-40B4-BE49-F238E27FC236}">
                <a16:creationId xmlns:a16="http://schemas.microsoft.com/office/drawing/2014/main" id="{0168FA4B-0A27-9ED6-00C8-38F67361F916}"/>
              </a:ext>
            </a:extLst>
          </p:cNvPr>
          <p:cNvSpPr txBox="1"/>
          <p:nvPr/>
        </p:nvSpPr>
        <p:spPr bwMode="gray">
          <a:xfrm>
            <a:off x="9307835" y="3015609"/>
            <a:ext cx="1915463" cy="369332"/>
          </a:xfrm>
          <a:prstGeom prst="rect">
            <a:avLst/>
          </a:prstGeom>
          <a:noFill/>
        </p:spPr>
        <p:txBody>
          <a:bodyPr wrap="square">
            <a:spAutoFit/>
          </a:bodyPr>
          <a:lstStyle/>
          <a:p>
            <a:pPr>
              <a:spcBef>
                <a:spcPts val="300"/>
              </a:spcBef>
            </a:pPr>
            <a:r>
              <a:rPr lang="en-US" b="1" dirty="0">
                <a:solidFill>
                  <a:schemeClr val="bg1"/>
                </a:solidFill>
                <a:latin typeface="Enterprise Sans" panose="02010503040201060103" pitchFamily="2" charset="77"/>
              </a:rPr>
              <a:t>Part B</a:t>
            </a:r>
          </a:p>
        </p:txBody>
      </p:sp>
      <p:sp>
        <p:nvSpPr>
          <p:cNvPr id="32" name="TextBox 31">
            <a:extLst>
              <a:ext uri="{FF2B5EF4-FFF2-40B4-BE49-F238E27FC236}">
                <a16:creationId xmlns:a16="http://schemas.microsoft.com/office/drawing/2014/main" id="{FD7F4881-94EB-C035-390F-1F10BCEE7C8C}"/>
              </a:ext>
            </a:extLst>
          </p:cNvPr>
          <p:cNvSpPr txBox="1"/>
          <p:nvPr/>
        </p:nvSpPr>
        <p:spPr bwMode="gray">
          <a:xfrm>
            <a:off x="9335544" y="4362964"/>
            <a:ext cx="1915463" cy="369332"/>
          </a:xfrm>
          <a:prstGeom prst="rect">
            <a:avLst/>
          </a:prstGeom>
          <a:noFill/>
        </p:spPr>
        <p:txBody>
          <a:bodyPr wrap="square">
            <a:spAutoFit/>
          </a:bodyPr>
          <a:lstStyle/>
          <a:p>
            <a:pPr>
              <a:spcBef>
                <a:spcPts val="300"/>
              </a:spcBef>
            </a:pPr>
            <a:r>
              <a:rPr lang="en-US" b="1" dirty="0">
                <a:solidFill>
                  <a:schemeClr val="bg1"/>
                </a:solidFill>
                <a:latin typeface="Enterprise Sans" panose="02010503040201060103" pitchFamily="2" charset="77"/>
              </a:rPr>
              <a:t>Part 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2C7D75-ABA7-DA7B-B0C3-7E88CA5418A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9BEBB4C-7FF9-5B7D-996E-83EB1F2D7B98}"/>
              </a:ext>
            </a:extLst>
          </p:cNvPr>
          <p:cNvSpPr>
            <a:spLocks noGrp="1"/>
          </p:cNvSpPr>
          <p:nvPr>
            <p:ph type="title"/>
          </p:nvPr>
        </p:nvSpPr>
        <p:spPr>
          <a:xfrm>
            <a:off x="1752600" y="2948102"/>
            <a:ext cx="8686800" cy="761747"/>
          </a:xfrm>
        </p:spPr>
        <p:txBody>
          <a:bodyPr/>
          <a:lstStyle/>
          <a:p>
            <a:r>
              <a:rPr lang="en-US" dirty="0"/>
              <a:t>FSA</a:t>
            </a:r>
          </a:p>
        </p:txBody>
      </p:sp>
      <p:sp>
        <p:nvSpPr>
          <p:cNvPr id="7" name="Text Placeholder 6">
            <a:extLst>
              <a:ext uri="{FF2B5EF4-FFF2-40B4-BE49-F238E27FC236}">
                <a16:creationId xmlns:a16="http://schemas.microsoft.com/office/drawing/2014/main" id="{6F429934-2CCB-5843-4D02-E8448F6377F3}"/>
              </a:ext>
            </a:extLst>
          </p:cNvPr>
          <p:cNvSpPr>
            <a:spLocks noGrp="1"/>
          </p:cNvSpPr>
          <p:nvPr>
            <p:ph type="body" idx="1"/>
          </p:nvPr>
        </p:nvSpPr>
        <p:spPr/>
        <p:txBody>
          <a:bodyPr/>
          <a:lstStyle/>
          <a:p>
            <a:r>
              <a:rPr lang="en-US" dirty="0">
                <a:latin typeface="Enterprise Sans" pitchFamily="2" charset="0"/>
                <a:ea typeface="Enterprise Sans" pitchFamily="2" charset="0"/>
              </a:rPr>
              <a:t>(Flexible spending account)</a:t>
            </a:r>
          </a:p>
        </p:txBody>
      </p:sp>
    </p:spTree>
    <p:extLst>
      <p:ext uri="{BB962C8B-B14F-4D97-AF65-F5344CB8AC3E}">
        <p14:creationId xmlns:p14="http://schemas.microsoft.com/office/powerpoint/2010/main" val="35858282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863EA-A5D8-6A3B-1A4F-7E0F06E15DE6}"/>
            </a:ext>
          </a:extLst>
        </p:cNvPr>
        <p:cNvGrpSpPr/>
        <p:nvPr/>
      </p:nvGrpSpPr>
      <p:grpSpPr>
        <a:xfrm>
          <a:off x="0" y="0"/>
          <a:ext cx="0" cy="0"/>
          <a:chOff x="0" y="0"/>
          <a:chExt cx="0" cy="0"/>
        </a:xfrm>
      </p:grpSpPr>
      <p:sp>
        <p:nvSpPr>
          <p:cNvPr id="5" name="Rectangle: Single Corner Rounded 33">
            <a:extLst>
              <a:ext uri="{FF2B5EF4-FFF2-40B4-BE49-F238E27FC236}">
                <a16:creationId xmlns:a16="http://schemas.microsoft.com/office/drawing/2014/main" id="{FA02A2BE-0A62-70E5-9667-DAEA10D76AF8}"/>
              </a:ext>
            </a:extLst>
          </p:cNvPr>
          <p:cNvSpPr/>
          <p:nvPr/>
        </p:nvSpPr>
        <p:spPr bwMode="gray">
          <a:xfrm flipV="1">
            <a:off x="-1" y="-5"/>
            <a:ext cx="4602981" cy="5994401"/>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2" name="object 2">
            <a:extLst>
              <a:ext uri="{FF2B5EF4-FFF2-40B4-BE49-F238E27FC236}">
                <a16:creationId xmlns:a16="http://schemas.microsoft.com/office/drawing/2014/main" id="{3A5D5D87-9860-BB80-2760-BAC902C17DC5}"/>
              </a:ext>
            </a:extLst>
          </p:cNvPr>
          <p:cNvSpPr txBox="1"/>
          <p:nvPr/>
        </p:nvSpPr>
        <p:spPr>
          <a:xfrm>
            <a:off x="5600700" y="1938482"/>
            <a:ext cx="6172488" cy="4046682"/>
          </a:xfrm>
          <a:prstGeom prst="rect">
            <a:avLst/>
          </a:prstGeom>
        </p:spPr>
        <p:txBody>
          <a:bodyPr vert="horz" wrap="square" lIns="0" tIns="0" rIns="0" bIns="0" rtlCol="0" anchor="ctr" anchorCtr="0">
            <a:noAutofit/>
          </a:bodyPr>
          <a:lstStyle/>
          <a:p>
            <a:pPr marL="12700" marR="5080">
              <a:lnSpc>
                <a:spcPct val="112999"/>
              </a:lnSpc>
              <a:spcBef>
                <a:spcPts val="95"/>
              </a:spcBef>
            </a:pPr>
            <a:r>
              <a:rPr lang="en-US" sz="1600" b="1" dirty="0">
                <a:solidFill>
                  <a:srgbClr val="4A4D4F"/>
                </a:solidFill>
                <a:latin typeface="Enterprise Sans" pitchFamily="2" charset="0"/>
                <a:ea typeface="Enterprise Sans" pitchFamily="2" charset="0"/>
                <a:cs typeface="Arial"/>
              </a:rPr>
              <a:t>Access</a:t>
            </a:r>
            <a:r>
              <a:rPr lang="en-US" sz="1600" b="1" spc="90" dirty="0">
                <a:solidFill>
                  <a:srgbClr val="4A4D4F"/>
                </a:solidFill>
                <a:latin typeface="Enterprise Sans" pitchFamily="2" charset="0"/>
                <a:ea typeface="Enterprise Sans" pitchFamily="2" charset="0"/>
                <a:cs typeface="Arial"/>
              </a:rPr>
              <a:t> </a:t>
            </a:r>
            <a:r>
              <a:rPr lang="en-US" sz="1600" b="1" dirty="0">
                <a:solidFill>
                  <a:srgbClr val="4A4D4F"/>
                </a:solidFill>
                <a:latin typeface="Enterprise Sans" pitchFamily="2" charset="0"/>
                <a:ea typeface="Enterprise Sans" pitchFamily="2" charset="0"/>
                <a:cs typeface="Arial"/>
              </a:rPr>
              <a:t>your</a:t>
            </a:r>
            <a:r>
              <a:rPr lang="en-US" sz="1600" b="1" spc="135" dirty="0">
                <a:solidFill>
                  <a:srgbClr val="4A4D4F"/>
                </a:solidFill>
                <a:latin typeface="Enterprise Sans" pitchFamily="2" charset="0"/>
                <a:ea typeface="Enterprise Sans" pitchFamily="2" charset="0"/>
                <a:cs typeface="Arial"/>
              </a:rPr>
              <a:t> </a:t>
            </a:r>
            <a:r>
              <a:rPr lang="en-US" sz="1600" b="1" dirty="0">
                <a:solidFill>
                  <a:srgbClr val="4A4D4F"/>
                </a:solidFill>
                <a:latin typeface="Enterprise Sans" pitchFamily="2" charset="0"/>
                <a:ea typeface="Enterprise Sans" pitchFamily="2" charset="0"/>
                <a:cs typeface="Arial"/>
              </a:rPr>
              <a:t>dollars</a:t>
            </a:r>
            <a:r>
              <a:rPr lang="en-US" sz="1600" b="1" spc="95" dirty="0">
                <a:solidFill>
                  <a:srgbClr val="4A4D4F"/>
                </a:solidFill>
                <a:latin typeface="Enterprise Sans" pitchFamily="2" charset="0"/>
                <a:ea typeface="Enterprise Sans" pitchFamily="2" charset="0"/>
                <a:cs typeface="Arial"/>
              </a:rPr>
              <a:t> </a:t>
            </a:r>
            <a:r>
              <a:rPr lang="en-US" sz="1600" b="1" dirty="0">
                <a:solidFill>
                  <a:srgbClr val="4A4D4F"/>
                </a:solidFill>
                <a:latin typeface="Enterprise Sans" pitchFamily="2" charset="0"/>
                <a:ea typeface="Enterprise Sans" pitchFamily="2" charset="0"/>
                <a:cs typeface="Arial"/>
              </a:rPr>
              <a:t>from</a:t>
            </a:r>
            <a:r>
              <a:rPr lang="en-US" sz="1600" b="1" spc="100" dirty="0">
                <a:solidFill>
                  <a:srgbClr val="4A4D4F"/>
                </a:solidFill>
                <a:latin typeface="Enterprise Sans" pitchFamily="2" charset="0"/>
                <a:ea typeface="Enterprise Sans" pitchFamily="2" charset="0"/>
                <a:cs typeface="Arial"/>
              </a:rPr>
              <a:t> </a:t>
            </a:r>
            <a:r>
              <a:rPr lang="en-US" sz="1600" b="1" dirty="0">
                <a:solidFill>
                  <a:srgbClr val="4A4D4F"/>
                </a:solidFill>
                <a:latin typeface="Enterprise Sans" pitchFamily="2" charset="0"/>
                <a:ea typeface="Enterprise Sans" pitchFamily="2" charset="0"/>
                <a:cs typeface="Arial"/>
              </a:rPr>
              <a:t>day</a:t>
            </a:r>
            <a:r>
              <a:rPr lang="en-US" sz="1600" b="1" spc="90" dirty="0">
                <a:solidFill>
                  <a:srgbClr val="4A4D4F"/>
                </a:solidFill>
                <a:latin typeface="Enterprise Sans" pitchFamily="2" charset="0"/>
                <a:ea typeface="Enterprise Sans" pitchFamily="2" charset="0"/>
                <a:cs typeface="Arial"/>
              </a:rPr>
              <a:t> </a:t>
            </a:r>
            <a:r>
              <a:rPr lang="en-US" sz="1600" b="1" dirty="0">
                <a:solidFill>
                  <a:srgbClr val="4A4D4F"/>
                </a:solidFill>
                <a:latin typeface="Enterprise Sans" pitchFamily="2" charset="0"/>
                <a:ea typeface="Enterprise Sans" pitchFamily="2" charset="0"/>
                <a:cs typeface="Arial"/>
              </a:rPr>
              <a:t>one:</a:t>
            </a:r>
            <a:r>
              <a:rPr lang="en-US" sz="1600" b="1" spc="8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Your</a:t>
            </a:r>
            <a:r>
              <a:rPr lang="en-US" sz="1600" spc="7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FSA</a:t>
            </a:r>
            <a:r>
              <a:rPr lang="en-US" sz="1600" spc="-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funds</a:t>
            </a:r>
            <a:r>
              <a:rPr lang="en-US" sz="1600" spc="30" dirty="0">
                <a:solidFill>
                  <a:srgbClr val="4A4D4F"/>
                </a:solidFill>
                <a:latin typeface="Enterprise Sans" pitchFamily="2" charset="0"/>
                <a:ea typeface="Enterprise Sans" pitchFamily="2" charset="0"/>
                <a:cs typeface="Arial"/>
              </a:rPr>
              <a:t> </a:t>
            </a:r>
            <a:r>
              <a:rPr lang="en-US" sz="1600" spc="-25" dirty="0">
                <a:solidFill>
                  <a:srgbClr val="4A4D4F"/>
                </a:solidFill>
                <a:latin typeface="Enterprise Sans" pitchFamily="2" charset="0"/>
                <a:ea typeface="Enterprise Sans" pitchFamily="2" charset="0"/>
                <a:cs typeface="Arial"/>
              </a:rPr>
              <a:t>are </a:t>
            </a:r>
            <a:r>
              <a:rPr lang="en-US" sz="1600" dirty="0">
                <a:solidFill>
                  <a:srgbClr val="4A4D4F"/>
                </a:solidFill>
                <a:latin typeface="Enterprise Sans" pitchFamily="2" charset="0"/>
                <a:ea typeface="Enterprise Sans" pitchFamily="2" charset="0"/>
                <a:cs typeface="Arial"/>
              </a:rPr>
              <a:t>available</a:t>
            </a:r>
            <a:r>
              <a:rPr lang="en-US" sz="1600" spc="8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as</a:t>
            </a:r>
            <a:r>
              <a:rPr lang="en-US" sz="1600" spc="2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soon</a:t>
            </a:r>
            <a:r>
              <a:rPr lang="en-US" sz="1600" spc="8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as</a:t>
            </a:r>
            <a:r>
              <a:rPr lang="en-US" sz="1600" spc="10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your</a:t>
            </a:r>
            <a:r>
              <a:rPr lang="en-US" sz="1600" spc="14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plan</a:t>
            </a:r>
            <a:r>
              <a:rPr lang="en-US" sz="1600" spc="8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year</a:t>
            </a:r>
            <a:r>
              <a:rPr lang="en-US" sz="1600" spc="6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begins,</a:t>
            </a:r>
            <a:r>
              <a:rPr lang="en-US" sz="1600" spc="7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even</a:t>
            </a:r>
            <a:r>
              <a:rPr lang="en-US" sz="1600" spc="9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before</a:t>
            </a:r>
            <a:r>
              <a:rPr lang="en-US" sz="1600" spc="85" dirty="0">
                <a:solidFill>
                  <a:srgbClr val="4A4D4F"/>
                </a:solidFill>
                <a:latin typeface="Enterprise Sans" pitchFamily="2" charset="0"/>
                <a:ea typeface="Enterprise Sans" pitchFamily="2" charset="0"/>
                <a:cs typeface="Arial"/>
              </a:rPr>
              <a:t> </a:t>
            </a:r>
            <a:r>
              <a:rPr lang="en-US" sz="1600" spc="-25" dirty="0">
                <a:solidFill>
                  <a:srgbClr val="4A4D4F"/>
                </a:solidFill>
                <a:latin typeface="Enterprise Sans" pitchFamily="2" charset="0"/>
                <a:ea typeface="Enterprise Sans" pitchFamily="2" charset="0"/>
                <a:cs typeface="Arial"/>
              </a:rPr>
              <a:t>you </a:t>
            </a:r>
            <a:r>
              <a:rPr lang="en-US" sz="1600" dirty="0">
                <a:solidFill>
                  <a:srgbClr val="4A4D4F"/>
                </a:solidFill>
                <a:latin typeface="Enterprise Sans" pitchFamily="2" charset="0"/>
                <a:ea typeface="Enterprise Sans" pitchFamily="2" charset="0"/>
                <a:cs typeface="Arial"/>
              </a:rPr>
              <a:t>contribute.</a:t>
            </a:r>
            <a:r>
              <a:rPr lang="en-US" sz="1600" spc="13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Deposits</a:t>
            </a:r>
            <a:r>
              <a:rPr lang="en-US" sz="1600" spc="16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are</a:t>
            </a:r>
            <a:r>
              <a:rPr lang="en-US" sz="1600" spc="5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exempt</a:t>
            </a:r>
            <a:r>
              <a:rPr lang="en-US" sz="1600" spc="13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from</a:t>
            </a:r>
            <a:r>
              <a:rPr lang="en-US" sz="1600" spc="16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income</a:t>
            </a:r>
            <a:r>
              <a:rPr lang="en-US" sz="1600" spc="145" dirty="0">
                <a:solidFill>
                  <a:srgbClr val="4A4D4F"/>
                </a:solidFill>
                <a:latin typeface="Enterprise Sans" pitchFamily="2" charset="0"/>
                <a:ea typeface="Enterprise Sans" pitchFamily="2" charset="0"/>
                <a:cs typeface="Arial"/>
              </a:rPr>
              <a:t> </a:t>
            </a:r>
            <a:r>
              <a:rPr lang="en-US" sz="1600" spc="-20" dirty="0">
                <a:solidFill>
                  <a:srgbClr val="4A4D4F"/>
                </a:solidFill>
                <a:latin typeface="Enterprise Sans" pitchFamily="2" charset="0"/>
                <a:ea typeface="Enterprise Sans" pitchFamily="2" charset="0"/>
                <a:cs typeface="Arial"/>
              </a:rPr>
              <a:t>tax.</a:t>
            </a:r>
          </a:p>
          <a:p>
            <a:pPr marL="12700" marR="5080">
              <a:lnSpc>
                <a:spcPct val="112999"/>
              </a:lnSpc>
              <a:spcBef>
                <a:spcPts val="95"/>
              </a:spcBef>
            </a:pPr>
            <a:endParaRPr lang="en-US" sz="1600" b="1" dirty="0">
              <a:solidFill>
                <a:srgbClr val="4A4D4F"/>
              </a:solidFill>
              <a:latin typeface="Enterprise Sans" pitchFamily="2" charset="0"/>
              <a:ea typeface="Enterprise Sans" pitchFamily="2" charset="0"/>
              <a:cs typeface="Arial"/>
            </a:endParaRPr>
          </a:p>
          <a:p>
            <a:pPr marL="12700" marR="5080">
              <a:lnSpc>
                <a:spcPct val="112999"/>
              </a:lnSpc>
              <a:spcBef>
                <a:spcPts val="95"/>
              </a:spcBef>
            </a:pPr>
            <a:r>
              <a:rPr lang="en-US" sz="1600" b="1" dirty="0">
                <a:solidFill>
                  <a:srgbClr val="4A4D4F"/>
                </a:solidFill>
                <a:latin typeface="Enterprise Sans" pitchFamily="2" charset="0"/>
                <a:ea typeface="Enterprise Sans" pitchFamily="2" charset="0"/>
                <a:cs typeface="Arial"/>
              </a:rPr>
              <a:t>Spend</a:t>
            </a:r>
            <a:r>
              <a:rPr lang="en-US" sz="1600" b="1" spc="145" dirty="0">
                <a:solidFill>
                  <a:srgbClr val="4A4D4F"/>
                </a:solidFill>
                <a:latin typeface="Enterprise Sans" pitchFamily="2" charset="0"/>
                <a:ea typeface="Enterprise Sans" pitchFamily="2" charset="0"/>
                <a:cs typeface="Arial"/>
              </a:rPr>
              <a:t> </a:t>
            </a:r>
            <a:r>
              <a:rPr lang="en-US" sz="1600" b="1" dirty="0">
                <a:solidFill>
                  <a:srgbClr val="4A4D4F"/>
                </a:solidFill>
                <a:latin typeface="Enterprise Sans" pitchFamily="2" charset="0"/>
                <a:ea typeface="Enterprise Sans" pitchFamily="2" charset="0"/>
                <a:cs typeface="Arial"/>
              </a:rPr>
              <a:t>tax-advantaged</a:t>
            </a:r>
            <a:r>
              <a:rPr lang="en-US" sz="1600" b="1" spc="135" dirty="0">
                <a:solidFill>
                  <a:srgbClr val="4A4D4F"/>
                </a:solidFill>
                <a:latin typeface="Enterprise Sans" pitchFamily="2" charset="0"/>
                <a:ea typeface="Enterprise Sans" pitchFamily="2" charset="0"/>
                <a:cs typeface="Arial"/>
              </a:rPr>
              <a:t> </a:t>
            </a:r>
            <a:r>
              <a:rPr lang="en-US" sz="1600" b="1" dirty="0">
                <a:solidFill>
                  <a:srgbClr val="4A4D4F"/>
                </a:solidFill>
                <a:latin typeface="Enterprise Sans" pitchFamily="2" charset="0"/>
                <a:ea typeface="Enterprise Sans" pitchFamily="2" charset="0"/>
                <a:cs typeface="Arial"/>
              </a:rPr>
              <a:t>money:</a:t>
            </a:r>
            <a:r>
              <a:rPr lang="en-US" sz="1600" b="1" spc="18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Dollars</a:t>
            </a:r>
            <a:r>
              <a:rPr lang="en-US" sz="1600" spc="8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spent</a:t>
            </a:r>
            <a:r>
              <a:rPr lang="en-US" sz="1600" spc="15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on</a:t>
            </a:r>
            <a:r>
              <a:rPr lang="en-US" sz="1600" spc="155" dirty="0">
                <a:solidFill>
                  <a:srgbClr val="4A4D4F"/>
                </a:solidFill>
                <a:latin typeface="Enterprise Sans" pitchFamily="2" charset="0"/>
                <a:ea typeface="Enterprise Sans" pitchFamily="2" charset="0"/>
                <a:cs typeface="Arial"/>
              </a:rPr>
              <a:t> </a:t>
            </a:r>
            <a:r>
              <a:rPr lang="en-US" sz="1600" spc="-10" dirty="0">
                <a:solidFill>
                  <a:srgbClr val="4A4D4F"/>
                </a:solidFill>
                <a:latin typeface="Enterprise Sans" pitchFamily="2" charset="0"/>
                <a:ea typeface="Enterprise Sans" pitchFamily="2" charset="0"/>
                <a:cs typeface="Arial"/>
              </a:rPr>
              <a:t>eligible </a:t>
            </a:r>
            <a:r>
              <a:rPr lang="en-US" sz="1600" dirty="0">
                <a:solidFill>
                  <a:srgbClr val="4A4D4F"/>
                </a:solidFill>
                <a:latin typeface="Enterprise Sans" pitchFamily="2" charset="0"/>
                <a:ea typeface="Enterprise Sans" pitchFamily="2" charset="0"/>
                <a:cs typeface="Arial"/>
              </a:rPr>
              <a:t>medical</a:t>
            </a:r>
            <a:r>
              <a:rPr lang="en-US" sz="1600" spc="6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expenses</a:t>
            </a:r>
            <a:r>
              <a:rPr lang="en-US" sz="1600" spc="17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are</a:t>
            </a:r>
            <a:r>
              <a:rPr lang="en-US" sz="1600" spc="7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income</a:t>
            </a:r>
            <a:r>
              <a:rPr lang="en-US" sz="1600" spc="15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tax-free,</a:t>
            </a:r>
            <a:r>
              <a:rPr lang="en-US" sz="1600" spc="14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meaning</a:t>
            </a:r>
            <a:r>
              <a:rPr lang="en-US" sz="1600" spc="16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your</a:t>
            </a:r>
            <a:r>
              <a:rPr lang="en-US" sz="1600" spc="130" dirty="0">
                <a:solidFill>
                  <a:srgbClr val="4A4D4F"/>
                </a:solidFill>
                <a:latin typeface="Enterprise Sans" pitchFamily="2" charset="0"/>
                <a:ea typeface="Enterprise Sans" pitchFamily="2" charset="0"/>
                <a:cs typeface="Arial"/>
              </a:rPr>
              <a:t> </a:t>
            </a:r>
            <a:r>
              <a:rPr lang="en-US" sz="1600" spc="-10" dirty="0">
                <a:solidFill>
                  <a:srgbClr val="4A4D4F"/>
                </a:solidFill>
                <a:latin typeface="Enterprise Sans" pitchFamily="2" charset="0"/>
                <a:ea typeface="Enterprise Sans" pitchFamily="2" charset="0"/>
                <a:cs typeface="Arial"/>
              </a:rPr>
              <a:t>dollars </a:t>
            </a:r>
            <a:r>
              <a:rPr lang="en-US" sz="1600" dirty="0">
                <a:solidFill>
                  <a:srgbClr val="4A4D4F"/>
                </a:solidFill>
                <a:latin typeface="Enterprise Sans" pitchFamily="2" charset="0"/>
                <a:ea typeface="Enterprise Sans" pitchFamily="2" charset="0"/>
                <a:cs typeface="Arial"/>
              </a:rPr>
              <a:t>are</a:t>
            </a:r>
            <a:r>
              <a:rPr lang="en-US" sz="1600" spc="12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added</a:t>
            </a:r>
            <a:r>
              <a:rPr lang="en-US" sz="1600" spc="12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pre-tax</a:t>
            </a:r>
            <a:r>
              <a:rPr lang="en-US" sz="1600" spc="15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through</a:t>
            </a:r>
            <a:r>
              <a:rPr lang="en-US" sz="1600" spc="12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payroll</a:t>
            </a:r>
            <a:r>
              <a:rPr lang="en-US" sz="1600" spc="135" dirty="0">
                <a:solidFill>
                  <a:srgbClr val="4A4D4F"/>
                </a:solidFill>
                <a:latin typeface="Enterprise Sans" pitchFamily="2" charset="0"/>
                <a:ea typeface="Enterprise Sans" pitchFamily="2" charset="0"/>
                <a:cs typeface="Arial"/>
              </a:rPr>
              <a:t> </a:t>
            </a:r>
            <a:r>
              <a:rPr lang="en-US" sz="1600" spc="-10" dirty="0">
                <a:solidFill>
                  <a:srgbClr val="4A4D4F"/>
                </a:solidFill>
                <a:latin typeface="Enterprise Sans" pitchFamily="2" charset="0"/>
                <a:ea typeface="Enterprise Sans" pitchFamily="2" charset="0"/>
                <a:cs typeface="Arial"/>
              </a:rPr>
              <a:t>contributions.</a:t>
            </a:r>
          </a:p>
          <a:p>
            <a:pPr marL="12700" marR="5080">
              <a:lnSpc>
                <a:spcPct val="112999"/>
              </a:lnSpc>
              <a:spcBef>
                <a:spcPts val="95"/>
              </a:spcBef>
            </a:pPr>
            <a:endParaRPr lang="en-US" sz="1600" b="1" dirty="0">
              <a:solidFill>
                <a:srgbClr val="4A4D4F"/>
              </a:solidFill>
              <a:latin typeface="Enterprise Sans" pitchFamily="2" charset="0"/>
              <a:ea typeface="Enterprise Sans" pitchFamily="2" charset="0"/>
              <a:cs typeface="Arial"/>
            </a:endParaRPr>
          </a:p>
          <a:p>
            <a:pPr marL="12700" marR="5080">
              <a:lnSpc>
                <a:spcPct val="112999"/>
              </a:lnSpc>
              <a:spcBef>
                <a:spcPts val="95"/>
              </a:spcBef>
            </a:pPr>
            <a:r>
              <a:rPr lang="en-US" sz="1600" b="1" dirty="0">
                <a:solidFill>
                  <a:srgbClr val="4A4D4F"/>
                </a:solidFill>
                <a:latin typeface="Enterprise Sans" pitchFamily="2" charset="0"/>
                <a:ea typeface="Enterprise Sans" pitchFamily="2" charset="0"/>
                <a:cs typeface="Arial"/>
              </a:rPr>
              <a:t>Remember</a:t>
            </a:r>
            <a:r>
              <a:rPr lang="en-US" sz="1600" b="1" spc="60" dirty="0">
                <a:solidFill>
                  <a:srgbClr val="4A4D4F"/>
                </a:solidFill>
                <a:latin typeface="Enterprise Sans" pitchFamily="2" charset="0"/>
                <a:ea typeface="Enterprise Sans" pitchFamily="2" charset="0"/>
                <a:cs typeface="Arial"/>
              </a:rPr>
              <a:t> </a:t>
            </a:r>
            <a:r>
              <a:rPr lang="en-US" sz="1600" b="1" dirty="0">
                <a:solidFill>
                  <a:srgbClr val="4A4D4F"/>
                </a:solidFill>
                <a:latin typeface="Enterprise Sans" pitchFamily="2" charset="0"/>
                <a:ea typeface="Enterprise Sans" pitchFamily="2" charset="0"/>
                <a:cs typeface="Arial"/>
              </a:rPr>
              <a:t>to</a:t>
            </a:r>
            <a:r>
              <a:rPr lang="en-US" sz="1600" b="1" spc="90" dirty="0">
                <a:solidFill>
                  <a:srgbClr val="4A4D4F"/>
                </a:solidFill>
                <a:latin typeface="Enterprise Sans" pitchFamily="2" charset="0"/>
                <a:ea typeface="Enterprise Sans" pitchFamily="2" charset="0"/>
                <a:cs typeface="Arial"/>
              </a:rPr>
              <a:t> </a:t>
            </a:r>
            <a:r>
              <a:rPr lang="en-US" sz="1600" b="1" dirty="0">
                <a:solidFill>
                  <a:srgbClr val="4A4D4F"/>
                </a:solidFill>
                <a:latin typeface="Enterprise Sans" pitchFamily="2" charset="0"/>
                <a:ea typeface="Enterprise Sans" pitchFamily="2" charset="0"/>
                <a:cs typeface="Arial"/>
              </a:rPr>
              <a:t>spend</a:t>
            </a:r>
            <a:r>
              <a:rPr lang="en-US" sz="1600" b="1" spc="100" dirty="0">
                <a:solidFill>
                  <a:srgbClr val="4A4D4F"/>
                </a:solidFill>
                <a:latin typeface="Enterprise Sans" pitchFamily="2" charset="0"/>
                <a:ea typeface="Enterprise Sans" pitchFamily="2" charset="0"/>
                <a:cs typeface="Arial"/>
              </a:rPr>
              <a:t> </a:t>
            </a:r>
            <a:r>
              <a:rPr lang="en-US" sz="1600" b="1" dirty="0">
                <a:solidFill>
                  <a:srgbClr val="4A4D4F"/>
                </a:solidFill>
                <a:latin typeface="Enterprise Sans" pitchFamily="2" charset="0"/>
                <a:ea typeface="Enterprise Sans" pitchFamily="2" charset="0"/>
                <a:cs typeface="Arial"/>
              </a:rPr>
              <a:t>it:</a:t>
            </a:r>
            <a:r>
              <a:rPr lang="en-US" sz="1600" b="1" spc="13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FSAs</a:t>
            </a:r>
            <a:r>
              <a:rPr lang="en-US" sz="1600" spc="114"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can</a:t>
            </a:r>
            <a:r>
              <a:rPr lang="en-US" sz="1600" spc="2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differ</a:t>
            </a:r>
            <a:r>
              <a:rPr lang="en-US" sz="1600" spc="8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by</a:t>
            </a:r>
            <a:r>
              <a:rPr lang="en-US" sz="1600" spc="12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employer.</a:t>
            </a:r>
            <a:r>
              <a:rPr lang="en-US" sz="1600" spc="95" dirty="0">
                <a:solidFill>
                  <a:srgbClr val="4A4D4F"/>
                </a:solidFill>
                <a:latin typeface="Enterprise Sans" pitchFamily="2" charset="0"/>
                <a:ea typeface="Enterprise Sans" pitchFamily="2" charset="0"/>
                <a:cs typeface="Arial"/>
              </a:rPr>
              <a:t> </a:t>
            </a:r>
            <a:r>
              <a:rPr lang="en-US" sz="1600" spc="-20" dirty="0">
                <a:solidFill>
                  <a:srgbClr val="4A4D4F"/>
                </a:solidFill>
                <a:latin typeface="Enterprise Sans" pitchFamily="2" charset="0"/>
                <a:ea typeface="Enterprise Sans" pitchFamily="2" charset="0"/>
                <a:cs typeface="Arial"/>
              </a:rPr>
              <a:t>FSAs </a:t>
            </a:r>
            <a:r>
              <a:rPr lang="en-US" sz="1600" dirty="0">
                <a:solidFill>
                  <a:srgbClr val="4A4D4F"/>
                </a:solidFill>
                <a:latin typeface="Enterprise Sans" pitchFamily="2" charset="0"/>
                <a:ea typeface="Enterprise Sans" pitchFamily="2" charset="0"/>
                <a:cs typeface="Arial"/>
              </a:rPr>
              <a:t>generally</a:t>
            </a:r>
            <a:r>
              <a:rPr lang="en-US" sz="1600" spc="3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do</a:t>
            </a:r>
            <a:r>
              <a:rPr lang="en-US" sz="1600" spc="10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not</a:t>
            </a:r>
            <a:r>
              <a:rPr lang="en-US" sz="1600" spc="9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allow</a:t>
            </a:r>
            <a:r>
              <a:rPr lang="en-US" sz="1600" spc="6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you</a:t>
            </a:r>
            <a:r>
              <a:rPr lang="en-US" sz="1600" spc="2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to</a:t>
            </a:r>
            <a:r>
              <a:rPr lang="en-US" sz="1600" spc="10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use</a:t>
            </a:r>
            <a:r>
              <a:rPr lang="en-US" sz="1600" spc="10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your</a:t>
            </a:r>
            <a:r>
              <a:rPr lang="en-US" sz="1600" spc="8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funds</a:t>
            </a:r>
            <a:r>
              <a:rPr lang="en-US" sz="1600" spc="3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after</a:t>
            </a:r>
            <a:r>
              <a:rPr lang="en-US" sz="1600" spc="7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a</a:t>
            </a:r>
            <a:r>
              <a:rPr lang="en-US" sz="1600" spc="105" dirty="0">
                <a:solidFill>
                  <a:srgbClr val="4A4D4F"/>
                </a:solidFill>
                <a:latin typeface="Enterprise Sans" pitchFamily="2" charset="0"/>
                <a:ea typeface="Enterprise Sans" pitchFamily="2" charset="0"/>
                <a:cs typeface="Arial"/>
              </a:rPr>
              <a:t> </a:t>
            </a:r>
            <a:r>
              <a:rPr lang="en-US" sz="1600" spc="-10" dirty="0">
                <a:solidFill>
                  <a:srgbClr val="4A4D4F"/>
                </a:solidFill>
                <a:latin typeface="Enterprise Sans" pitchFamily="2" charset="0"/>
                <a:ea typeface="Enterprise Sans" pitchFamily="2" charset="0"/>
                <a:cs typeface="Arial"/>
              </a:rPr>
              <a:t>specified </a:t>
            </a:r>
            <a:r>
              <a:rPr lang="en-US" sz="1600" dirty="0">
                <a:solidFill>
                  <a:srgbClr val="4A4D4F"/>
                </a:solidFill>
                <a:latin typeface="Enterprise Sans" pitchFamily="2" charset="0"/>
                <a:ea typeface="Enterprise Sans" pitchFamily="2" charset="0"/>
                <a:cs typeface="Arial"/>
              </a:rPr>
              <a:t>date.</a:t>
            </a:r>
            <a:r>
              <a:rPr lang="en-US" sz="1600" spc="10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However,</a:t>
            </a:r>
            <a:r>
              <a:rPr lang="en-US" sz="1600" spc="10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your</a:t>
            </a:r>
            <a:r>
              <a:rPr lang="en-US" sz="1600" spc="9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employer</a:t>
            </a:r>
            <a:r>
              <a:rPr lang="en-US" sz="1600" spc="9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may</a:t>
            </a:r>
            <a:r>
              <a:rPr lang="en-US" sz="1600" spc="13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offer</a:t>
            </a:r>
            <a:r>
              <a:rPr lang="en-US" sz="1600" spc="9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grace</a:t>
            </a:r>
            <a:r>
              <a:rPr lang="en-US" sz="1600" spc="114"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periods</a:t>
            </a:r>
            <a:r>
              <a:rPr lang="en-US" sz="1600" spc="45" dirty="0">
                <a:solidFill>
                  <a:srgbClr val="4A4D4F"/>
                </a:solidFill>
                <a:latin typeface="Enterprise Sans" pitchFamily="2" charset="0"/>
                <a:ea typeface="Enterprise Sans" pitchFamily="2" charset="0"/>
                <a:cs typeface="Arial"/>
              </a:rPr>
              <a:t> </a:t>
            </a:r>
            <a:r>
              <a:rPr lang="en-US" sz="1600" spc="-20" dirty="0">
                <a:solidFill>
                  <a:srgbClr val="4A4D4F"/>
                </a:solidFill>
                <a:latin typeface="Enterprise Sans" pitchFamily="2" charset="0"/>
                <a:ea typeface="Enterprise Sans" pitchFamily="2" charset="0"/>
                <a:cs typeface="Arial"/>
              </a:rPr>
              <a:t>that </a:t>
            </a:r>
            <a:r>
              <a:rPr lang="en-US" sz="1600" dirty="0">
                <a:solidFill>
                  <a:srgbClr val="4A4D4F"/>
                </a:solidFill>
                <a:latin typeface="Enterprise Sans" pitchFamily="2" charset="0"/>
                <a:ea typeface="Enterprise Sans" pitchFamily="2" charset="0"/>
                <a:cs typeface="Arial"/>
              </a:rPr>
              <a:t>extend</a:t>
            </a:r>
            <a:r>
              <a:rPr lang="en-US" sz="1600" spc="9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the</a:t>
            </a:r>
            <a:r>
              <a:rPr lang="en-US" sz="1600" spc="9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time</a:t>
            </a:r>
            <a:r>
              <a:rPr lang="en-US" sz="1600" spc="9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you</a:t>
            </a:r>
            <a:r>
              <a:rPr lang="en-US" sz="1600" spc="1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may</a:t>
            </a:r>
            <a:r>
              <a:rPr lang="en-US" sz="1600" spc="10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use</a:t>
            </a:r>
            <a:r>
              <a:rPr lang="en-US" sz="1600" spc="9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your</a:t>
            </a:r>
            <a:r>
              <a:rPr lang="en-US" sz="1600" spc="15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account,</a:t>
            </a:r>
            <a:r>
              <a:rPr lang="en-US" sz="1600" spc="8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and</a:t>
            </a:r>
            <a:r>
              <a:rPr lang="en-US" sz="1600" spc="9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some</a:t>
            </a:r>
            <a:r>
              <a:rPr lang="en-US" sz="1600" spc="95" dirty="0">
                <a:solidFill>
                  <a:srgbClr val="4A4D4F"/>
                </a:solidFill>
                <a:latin typeface="Enterprise Sans" pitchFamily="2" charset="0"/>
                <a:ea typeface="Enterprise Sans" pitchFamily="2" charset="0"/>
                <a:cs typeface="Arial"/>
              </a:rPr>
              <a:t> </a:t>
            </a:r>
            <a:r>
              <a:rPr lang="en-US" sz="1600" spc="-10" dirty="0">
                <a:solidFill>
                  <a:srgbClr val="4A4D4F"/>
                </a:solidFill>
                <a:latin typeface="Enterprise Sans" pitchFamily="2" charset="0"/>
                <a:ea typeface="Enterprise Sans" pitchFamily="2" charset="0"/>
                <a:cs typeface="Arial"/>
              </a:rPr>
              <a:t>offer </a:t>
            </a:r>
            <a:r>
              <a:rPr lang="en-US" sz="1600" dirty="0">
                <a:solidFill>
                  <a:srgbClr val="4A4D4F"/>
                </a:solidFill>
                <a:latin typeface="Enterprise Sans" pitchFamily="2" charset="0"/>
                <a:ea typeface="Enterprise Sans" pitchFamily="2" charset="0"/>
                <a:cs typeface="Arial"/>
              </a:rPr>
              <a:t>rollovers</a:t>
            </a:r>
            <a:r>
              <a:rPr lang="en-US" sz="1600" spc="12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of</a:t>
            </a:r>
            <a:r>
              <a:rPr lang="en-US" sz="1600" spc="9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unused</a:t>
            </a:r>
            <a:r>
              <a:rPr lang="en-US" sz="1600" spc="10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funds.</a:t>
            </a:r>
            <a:r>
              <a:rPr lang="en-US" sz="1600" spc="10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Check</a:t>
            </a:r>
            <a:r>
              <a:rPr lang="en-US" sz="1600" spc="12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your</a:t>
            </a:r>
            <a:r>
              <a:rPr lang="en-US" sz="1600" spc="8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employer</a:t>
            </a:r>
            <a:r>
              <a:rPr lang="en-US" sz="1600" spc="8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plan</a:t>
            </a:r>
            <a:r>
              <a:rPr lang="en-US" sz="1600" spc="105" dirty="0">
                <a:solidFill>
                  <a:srgbClr val="4A4D4F"/>
                </a:solidFill>
                <a:latin typeface="Enterprise Sans" pitchFamily="2" charset="0"/>
                <a:ea typeface="Enterprise Sans" pitchFamily="2" charset="0"/>
                <a:cs typeface="Arial"/>
              </a:rPr>
              <a:t> </a:t>
            </a:r>
            <a:r>
              <a:rPr lang="en-US" sz="1600" spc="-10" dirty="0">
                <a:solidFill>
                  <a:srgbClr val="4A4D4F"/>
                </a:solidFill>
                <a:latin typeface="Enterprise Sans" pitchFamily="2" charset="0"/>
                <a:ea typeface="Enterprise Sans" pitchFamily="2" charset="0"/>
                <a:cs typeface="Arial"/>
              </a:rPr>
              <a:t>documents </a:t>
            </a:r>
            <a:r>
              <a:rPr lang="en-US" sz="1600" dirty="0">
                <a:solidFill>
                  <a:srgbClr val="4A4D4F"/>
                </a:solidFill>
                <a:latin typeface="Enterprise Sans" pitchFamily="2" charset="0"/>
                <a:ea typeface="Enterprise Sans" pitchFamily="2" charset="0"/>
                <a:cs typeface="Arial"/>
              </a:rPr>
              <a:t>to</a:t>
            </a:r>
            <a:r>
              <a:rPr lang="en-US" sz="1600" spc="8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see</a:t>
            </a:r>
            <a:r>
              <a:rPr lang="en-US" sz="1600" spc="8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what</a:t>
            </a:r>
            <a:r>
              <a:rPr lang="en-US" sz="1600" spc="75"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your</a:t>
            </a:r>
            <a:r>
              <a:rPr lang="en-US" sz="1600" spc="60" dirty="0">
                <a:solidFill>
                  <a:srgbClr val="4A4D4F"/>
                </a:solidFill>
                <a:latin typeface="Enterprise Sans" pitchFamily="2" charset="0"/>
                <a:ea typeface="Enterprise Sans" pitchFamily="2" charset="0"/>
                <a:cs typeface="Arial"/>
              </a:rPr>
              <a:t> </a:t>
            </a:r>
            <a:r>
              <a:rPr lang="en-US" sz="1600" dirty="0">
                <a:solidFill>
                  <a:srgbClr val="4A4D4F"/>
                </a:solidFill>
                <a:latin typeface="Enterprise Sans" pitchFamily="2" charset="0"/>
                <a:ea typeface="Enterprise Sans" pitchFamily="2" charset="0"/>
                <a:cs typeface="Arial"/>
              </a:rPr>
              <a:t>FSA</a:t>
            </a:r>
            <a:r>
              <a:rPr lang="en-US" sz="1600" spc="-20" dirty="0">
                <a:solidFill>
                  <a:srgbClr val="4A4D4F"/>
                </a:solidFill>
                <a:latin typeface="Enterprise Sans" pitchFamily="2" charset="0"/>
                <a:ea typeface="Enterprise Sans" pitchFamily="2" charset="0"/>
                <a:cs typeface="Arial"/>
              </a:rPr>
              <a:t> </a:t>
            </a:r>
            <a:r>
              <a:rPr lang="en-US" sz="1600" spc="-10" dirty="0">
                <a:solidFill>
                  <a:srgbClr val="4A4D4F"/>
                </a:solidFill>
                <a:latin typeface="Enterprise Sans" pitchFamily="2" charset="0"/>
                <a:ea typeface="Enterprise Sans" pitchFamily="2" charset="0"/>
                <a:cs typeface="Arial"/>
              </a:rPr>
              <a:t>allows.</a:t>
            </a:r>
            <a:endParaRPr lang="en-US" sz="1600" dirty="0">
              <a:latin typeface="Enterprise Sans" pitchFamily="2" charset="0"/>
              <a:ea typeface="Enterprise Sans" pitchFamily="2" charset="0"/>
              <a:cs typeface="Arial"/>
            </a:endParaRPr>
          </a:p>
          <a:p>
            <a:pPr marL="12700" marR="5080">
              <a:lnSpc>
                <a:spcPct val="112999"/>
              </a:lnSpc>
              <a:spcBef>
                <a:spcPts val="95"/>
              </a:spcBef>
            </a:pPr>
            <a:endParaRPr lang="en-US" sz="1600" dirty="0">
              <a:cs typeface="Arial"/>
            </a:endParaRPr>
          </a:p>
          <a:p>
            <a:pPr marL="12700" marR="5080">
              <a:lnSpc>
                <a:spcPct val="112999"/>
              </a:lnSpc>
              <a:spcBef>
                <a:spcPts val="95"/>
              </a:spcBef>
            </a:pPr>
            <a:endParaRPr lang="en-US" sz="1600" dirty="0">
              <a:cs typeface="Arial"/>
            </a:endParaRPr>
          </a:p>
          <a:p>
            <a:pPr marL="519113" marR="0" indent="173038">
              <a:spcBef>
                <a:spcPts val="2400"/>
              </a:spcBef>
              <a:spcAft>
                <a:spcPts val="0"/>
              </a:spcAft>
            </a:pPr>
            <a:br>
              <a:rPr lang="en-US" sz="1600" dirty="0">
                <a:effectLst/>
                <a:latin typeface="Enterprise Sans" pitchFamily="2" charset="0"/>
                <a:ea typeface="Enterprise Sans" pitchFamily="2" charset="0"/>
              </a:rPr>
            </a:br>
            <a:endParaRPr lang="en-US" sz="1600" dirty="0">
              <a:effectLst/>
              <a:latin typeface="Enterprise Sans" pitchFamily="2" charset="0"/>
              <a:ea typeface="Enterprise Sans" pitchFamily="2" charset="0"/>
            </a:endParaRPr>
          </a:p>
        </p:txBody>
      </p:sp>
      <p:sp>
        <p:nvSpPr>
          <p:cNvPr id="9" name="object 2">
            <a:extLst>
              <a:ext uri="{FF2B5EF4-FFF2-40B4-BE49-F238E27FC236}">
                <a16:creationId xmlns:a16="http://schemas.microsoft.com/office/drawing/2014/main" id="{7F5E4093-8EF1-CE0B-23A7-FB7309281490}"/>
              </a:ext>
            </a:extLst>
          </p:cNvPr>
          <p:cNvSpPr txBox="1"/>
          <p:nvPr/>
        </p:nvSpPr>
        <p:spPr>
          <a:xfrm>
            <a:off x="457201" y="1320799"/>
            <a:ext cx="3945834" cy="4673601"/>
          </a:xfrm>
          <a:prstGeom prst="rect">
            <a:avLst/>
          </a:prstGeom>
        </p:spPr>
        <p:txBody>
          <a:bodyPr vert="horz" wrap="square" lIns="0" tIns="0" rIns="0" bIns="0" rtlCol="0" anchor="t" anchorCtr="0">
            <a:noAutofit/>
          </a:bodyPr>
          <a:lstStyle/>
          <a:p>
            <a:pPr marL="0" marR="0">
              <a:spcBef>
                <a:spcPts val="0"/>
              </a:spcBef>
              <a:spcAft>
                <a:spcPts val="0"/>
              </a:spcAft>
            </a:pPr>
            <a:r>
              <a:rPr lang="en-US" sz="2800" b="1" dirty="0">
                <a:solidFill>
                  <a:schemeClr val="accent6"/>
                </a:solidFill>
                <a:effectLst/>
                <a:latin typeface="Enterprise Sans" pitchFamily="2" charset="0"/>
                <a:ea typeface="Enterprise Sans" pitchFamily="2" charset="0"/>
              </a:rPr>
              <a:t>What’s an FSA?</a:t>
            </a:r>
            <a:endParaRPr lang="en-US" sz="2800" dirty="0">
              <a:solidFill>
                <a:schemeClr val="accent6"/>
              </a:solidFill>
              <a:effectLst/>
              <a:latin typeface="Enterprise Sans" pitchFamily="2" charset="0"/>
              <a:ea typeface="Enterprise Sans" pitchFamily="2" charset="0"/>
            </a:endParaRPr>
          </a:p>
          <a:p>
            <a:pPr marL="12700" marR="5080">
              <a:lnSpc>
                <a:spcPct val="109500"/>
              </a:lnSpc>
              <a:spcBef>
                <a:spcPts val="60"/>
              </a:spcBef>
            </a:pPr>
            <a:endParaRPr lang="en-US" dirty="0">
              <a:solidFill>
                <a:schemeClr val="accent6"/>
              </a:solidFill>
              <a:latin typeface="Enterprise Sans" pitchFamily="2" charset="0"/>
              <a:ea typeface="Enterprise Sans" pitchFamily="2" charset="0"/>
            </a:endParaRPr>
          </a:p>
          <a:p>
            <a:pPr marL="12700" marR="5080">
              <a:lnSpc>
                <a:spcPct val="109500"/>
              </a:lnSpc>
              <a:spcBef>
                <a:spcPts val="60"/>
              </a:spcBef>
            </a:pPr>
            <a:r>
              <a:rPr lang="en-US" dirty="0">
                <a:solidFill>
                  <a:schemeClr val="accent6"/>
                </a:solidFill>
                <a:latin typeface="Enterprise Sans" pitchFamily="2" charset="0"/>
                <a:ea typeface="Enterprise Sans" pitchFamily="2" charset="0"/>
              </a:rPr>
              <a:t>An FSA (flexible spending account) gives you tax-advantaged money up front for your health care needs.</a:t>
            </a:r>
          </a:p>
          <a:p>
            <a:pPr marL="12700">
              <a:lnSpc>
                <a:spcPct val="100000"/>
              </a:lnSpc>
              <a:spcBef>
                <a:spcPts val="245"/>
              </a:spcBef>
            </a:pPr>
            <a:r>
              <a:rPr lang="en-US" dirty="0">
                <a:solidFill>
                  <a:schemeClr val="accent6"/>
                </a:solidFill>
                <a:latin typeface="Enterprise Sans" pitchFamily="2" charset="0"/>
                <a:ea typeface="Enterprise Sans" pitchFamily="2" charset="0"/>
              </a:rPr>
              <a:t>It’s like an HSA but with one</a:t>
            </a:r>
          </a:p>
          <a:p>
            <a:pPr marL="12700">
              <a:lnSpc>
                <a:spcPct val="100000"/>
              </a:lnSpc>
              <a:spcBef>
                <a:spcPts val="170"/>
              </a:spcBef>
            </a:pPr>
            <a:r>
              <a:rPr lang="en-US" dirty="0">
                <a:solidFill>
                  <a:schemeClr val="accent6"/>
                </a:solidFill>
                <a:latin typeface="Enterprise Sans" pitchFamily="2" charset="0"/>
                <a:ea typeface="Enterprise Sans" pitchFamily="2" charset="0"/>
              </a:rPr>
              <a:t>big difference:</a:t>
            </a:r>
          </a:p>
          <a:p>
            <a:pPr marL="12700">
              <a:lnSpc>
                <a:spcPct val="100000"/>
              </a:lnSpc>
              <a:spcBef>
                <a:spcPts val="170"/>
              </a:spcBef>
            </a:pPr>
            <a:endParaRPr lang="en-US" dirty="0">
              <a:solidFill>
                <a:schemeClr val="accent6"/>
              </a:solidFill>
              <a:latin typeface="Enterprise Sans" pitchFamily="2" charset="0"/>
              <a:ea typeface="Enterprise Sans" pitchFamily="2" charset="0"/>
            </a:endParaRPr>
          </a:p>
          <a:p>
            <a:pPr marL="12700">
              <a:spcBef>
                <a:spcPts val="170"/>
              </a:spcBef>
            </a:pPr>
            <a:r>
              <a:rPr lang="en-US" b="1" dirty="0">
                <a:solidFill>
                  <a:schemeClr val="accent6"/>
                </a:solidFill>
                <a:latin typeface="Enterprise Sans" pitchFamily="2" charset="0"/>
                <a:ea typeface="Enterprise Sans" pitchFamily="2" charset="0"/>
              </a:rPr>
              <a:t>If you don’t spend your funds by the end of your plan year, you could lose your dollars.</a:t>
            </a:r>
          </a:p>
          <a:p>
            <a:pPr marL="12700">
              <a:lnSpc>
                <a:spcPct val="100000"/>
              </a:lnSpc>
              <a:spcBef>
                <a:spcPts val="170"/>
              </a:spcBef>
            </a:pPr>
            <a:endParaRPr lang="en-US" dirty="0">
              <a:solidFill>
                <a:schemeClr val="accent6"/>
              </a:solidFill>
              <a:latin typeface="Enterprise Sans" pitchFamily="2" charset="0"/>
              <a:ea typeface="Enterprise Sans" pitchFamily="2" charset="0"/>
            </a:endParaRPr>
          </a:p>
          <a:p>
            <a:pPr>
              <a:lnSpc>
                <a:spcPct val="110000"/>
              </a:lnSpc>
              <a:spcBef>
                <a:spcPts val="1800"/>
              </a:spcBef>
            </a:pPr>
            <a:endParaRPr lang="en-US" dirty="0">
              <a:solidFill>
                <a:schemeClr val="accent6"/>
              </a:solidFill>
              <a:latin typeface="Enterprise Sans" pitchFamily="2" charset="0"/>
              <a:ea typeface="Enterprise Sans" pitchFamily="2" charset="0"/>
            </a:endParaRPr>
          </a:p>
        </p:txBody>
      </p:sp>
      <p:sp>
        <p:nvSpPr>
          <p:cNvPr id="8" name="TextBox 7">
            <a:extLst>
              <a:ext uri="{FF2B5EF4-FFF2-40B4-BE49-F238E27FC236}">
                <a16:creationId xmlns:a16="http://schemas.microsoft.com/office/drawing/2014/main" id="{34A2D497-F227-29D9-A123-4F90F20FF737}"/>
              </a:ext>
            </a:extLst>
          </p:cNvPr>
          <p:cNvSpPr txBox="1"/>
          <p:nvPr/>
        </p:nvSpPr>
        <p:spPr bwMode="gray">
          <a:xfrm>
            <a:off x="5044786" y="594652"/>
            <a:ext cx="6099462" cy="461665"/>
          </a:xfrm>
          <a:prstGeom prst="rect">
            <a:avLst/>
          </a:prstGeom>
          <a:noFill/>
        </p:spPr>
        <p:txBody>
          <a:bodyPr wrap="square">
            <a:spAutoFit/>
          </a:bodyPr>
          <a:lstStyle/>
          <a:p>
            <a:pPr marR="0">
              <a:spcBef>
                <a:spcPts val="2400"/>
              </a:spcBef>
              <a:spcAft>
                <a:spcPts val="0"/>
              </a:spcAft>
            </a:pPr>
            <a:r>
              <a:rPr lang="en-US" sz="2400" b="1" dirty="0">
                <a:effectLst/>
                <a:latin typeface="Enterprise Sans" pitchFamily="2" charset="0"/>
                <a:ea typeface="Enterprise Sans" pitchFamily="2" charset="0"/>
                <a:cs typeface="Arial"/>
              </a:rPr>
              <a:t>Why consider an FSA?</a:t>
            </a:r>
          </a:p>
        </p:txBody>
      </p:sp>
    </p:spTree>
    <p:extLst>
      <p:ext uri="{BB962C8B-B14F-4D97-AF65-F5344CB8AC3E}">
        <p14:creationId xmlns:p14="http://schemas.microsoft.com/office/powerpoint/2010/main" val="35781421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67FFB-0945-BFF3-884C-E1AE7A9C51A8}"/>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700FF5A3-391D-4BA6-1712-1712A2D841C5}"/>
              </a:ext>
            </a:extLst>
          </p:cNvPr>
          <p:cNvGrpSpPr/>
          <p:nvPr/>
        </p:nvGrpSpPr>
        <p:grpSpPr>
          <a:xfrm>
            <a:off x="12700" y="0"/>
            <a:ext cx="12192000" cy="1460938"/>
            <a:chOff x="12700" y="0"/>
            <a:chExt cx="12192000" cy="1646238"/>
          </a:xfrm>
        </p:grpSpPr>
        <p:sp>
          <p:nvSpPr>
            <p:cNvPr id="2" name="Rectangle 1">
              <a:extLst>
                <a:ext uri="{FF2B5EF4-FFF2-40B4-BE49-F238E27FC236}">
                  <a16:creationId xmlns:a16="http://schemas.microsoft.com/office/drawing/2014/main" id="{3D4E9EFA-7F37-0F5C-1A20-EC5C52B247BA}"/>
                </a:ext>
              </a:extLst>
            </p:cNvPr>
            <p:cNvSpPr/>
            <p:nvPr/>
          </p:nvSpPr>
          <p:spPr bwMode="gray">
            <a:xfrm>
              <a:off x="12700" y="0"/>
              <a:ext cx="12192000" cy="1646238"/>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9" name="object 2">
              <a:extLst>
                <a:ext uri="{FF2B5EF4-FFF2-40B4-BE49-F238E27FC236}">
                  <a16:creationId xmlns:a16="http://schemas.microsoft.com/office/drawing/2014/main" id="{ADD21DDD-EDB0-3A6D-3800-A622A47C2320}"/>
                </a:ext>
              </a:extLst>
            </p:cNvPr>
            <p:cNvSpPr txBox="1"/>
            <p:nvPr/>
          </p:nvSpPr>
          <p:spPr>
            <a:xfrm>
              <a:off x="469900" y="464798"/>
              <a:ext cx="11261725" cy="716643"/>
            </a:xfrm>
            <a:prstGeom prst="rect">
              <a:avLst/>
            </a:prstGeom>
          </p:spPr>
          <p:txBody>
            <a:bodyPr vert="horz" wrap="square" lIns="0" tIns="0" rIns="0" bIns="0" rtlCol="0" anchor="ctr" anchorCtr="0">
              <a:noAutofit/>
            </a:bodyPr>
            <a:lstStyle/>
            <a:p>
              <a:pPr marL="0" marR="0">
                <a:spcBef>
                  <a:spcPts val="0"/>
                </a:spcBef>
                <a:spcAft>
                  <a:spcPts val="0"/>
                </a:spcAft>
              </a:pPr>
              <a:r>
                <a:rPr lang="en-US" sz="3200" b="1" dirty="0">
                  <a:solidFill>
                    <a:schemeClr val="accent6"/>
                  </a:solidFill>
                  <a:effectLst/>
                  <a:latin typeface="Enterprise Sans" pitchFamily="2" charset="0"/>
                  <a:ea typeface="Enterprise Sans" pitchFamily="2" charset="0"/>
                </a:rPr>
                <a:t>3 types of FSAs and how to use them</a:t>
              </a:r>
              <a:endParaRPr lang="en-US" sz="3200" dirty="0">
                <a:solidFill>
                  <a:schemeClr val="accent6"/>
                </a:solidFill>
                <a:effectLst/>
                <a:latin typeface="Enterprise Sans" pitchFamily="2" charset="0"/>
                <a:ea typeface="Enterprise Sans" pitchFamily="2" charset="0"/>
              </a:endParaRPr>
            </a:p>
          </p:txBody>
        </p:sp>
      </p:grpSp>
      <p:grpSp>
        <p:nvGrpSpPr>
          <p:cNvPr id="13" name="Group 12">
            <a:extLst>
              <a:ext uri="{FF2B5EF4-FFF2-40B4-BE49-F238E27FC236}">
                <a16:creationId xmlns:a16="http://schemas.microsoft.com/office/drawing/2014/main" id="{DE90965A-2201-8081-D3CC-91D6E17DE40B}"/>
              </a:ext>
            </a:extLst>
          </p:cNvPr>
          <p:cNvGrpSpPr/>
          <p:nvPr/>
        </p:nvGrpSpPr>
        <p:grpSpPr>
          <a:xfrm>
            <a:off x="1481959" y="1778291"/>
            <a:ext cx="10899228" cy="4251926"/>
            <a:chOff x="1135117" y="2352740"/>
            <a:chExt cx="10899228" cy="3554033"/>
          </a:xfrm>
        </p:grpSpPr>
        <p:sp>
          <p:nvSpPr>
            <p:cNvPr id="12" name="TextBox 11">
              <a:extLst>
                <a:ext uri="{FF2B5EF4-FFF2-40B4-BE49-F238E27FC236}">
                  <a16:creationId xmlns:a16="http://schemas.microsoft.com/office/drawing/2014/main" id="{4922926C-8FB0-5464-EBCA-1292122BD6A9}"/>
                </a:ext>
              </a:extLst>
            </p:cNvPr>
            <p:cNvSpPr txBox="1"/>
            <p:nvPr/>
          </p:nvSpPr>
          <p:spPr bwMode="gray">
            <a:xfrm>
              <a:off x="1135117" y="2384865"/>
              <a:ext cx="1992265" cy="307777"/>
            </a:xfrm>
            <a:prstGeom prst="rect">
              <a:avLst/>
            </a:prstGeom>
            <a:noFill/>
          </p:spPr>
          <p:txBody>
            <a:bodyPr vert="horz" wrap="square" lIns="0" tIns="0" rIns="0" bIns="0" rtlCol="0" anchor="ctr" anchorCtr="0">
              <a:noAutofit/>
            </a:bodyPr>
            <a:lstStyle/>
            <a:p>
              <a:pPr algn="l">
                <a:spcBef>
                  <a:spcPts val="600"/>
                </a:spcBef>
              </a:pPr>
              <a:r>
                <a:rPr lang="en-US" sz="2000" b="1" dirty="0">
                  <a:solidFill>
                    <a:schemeClr val="accent6"/>
                  </a:solidFill>
                  <a:latin typeface="Enterprise Sans" pitchFamily="2" charset="0"/>
                  <a:ea typeface="Enterprise Sans" pitchFamily="2" charset="0"/>
                </a:rPr>
                <a:t>Health care FSA</a:t>
              </a:r>
            </a:p>
          </p:txBody>
        </p:sp>
        <p:sp>
          <p:nvSpPr>
            <p:cNvPr id="16" name="TextBox 15">
              <a:extLst>
                <a:ext uri="{FF2B5EF4-FFF2-40B4-BE49-F238E27FC236}">
                  <a16:creationId xmlns:a16="http://schemas.microsoft.com/office/drawing/2014/main" id="{90954165-3DB7-CA89-715F-902DAC55E33D}"/>
                </a:ext>
              </a:extLst>
            </p:cNvPr>
            <p:cNvSpPr txBox="1"/>
            <p:nvPr/>
          </p:nvSpPr>
          <p:spPr bwMode="gray">
            <a:xfrm>
              <a:off x="4151586" y="2352740"/>
              <a:ext cx="3636579" cy="307777"/>
            </a:xfrm>
            <a:prstGeom prst="rect">
              <a:avLst/>
            </a:prstGeom>
            <a:noFill/>
          </p:spPr>
          <p:txBody>
            <a:bodyPr vert="horz" wrap="square" lIns="0" tIns="0" rIns="0" bIns="0" rtlCol="0" anchor="ctr" anchorCtr="0">
              <a:noAutofit/>
            </a:bodyPr>
            <a:lstStyle/>
            <a:p>
              <a:pPr algn="ctr">
                <a:spcBef>
                  <a:spcPts val="600"/>
                </a:spcBef>
              </a:pPr>
              <a:r>
                <a:rPr lang="en-US" sz="2000" b="1" dirty="0">
                  <a:solidFill>
                    <a:schemeClr val="accent6"/>
                  </a:solidFill>
                  <a:latin typeface="Enterprise Sans" pitchFamily="2" charset="0"/>
                  <a:ea typeface="Enterprise Sans" pitchFamily="2" charset="0"/>
                </a:rPr>
                <a:t>LPFSA </a:t>
              </a:r>
            </a:p>
            <a:p>
              <a:pPr algn="ctr">
                <a:spcBef>
                  <a:spcPts val="600"/>
                </a:spcBef>
              </a:pPr>
              <a:r>
                <a:rPr lang="en-US" sz="2000" b="1" dirty="0">
                  <a:solidFill>
                    <a:schemeClr val="accent6"/>
                  </a:solidFill>
                  <a:latin typeface="Enterprise Sans" pitchFamily="2" charset="0"/>
                  <a:ea typeface="Enterprise Sans" pitchFamily="2" charset="0"/>
                </a:rPr>
                <a:t>(Limited purpose FSA)</a:t>
              </a:r>
            </a:p>
          </p:txBody>
        </p:sp>
        <p:sp>
          <p:nvSpPr>
            <p:cNvPr id="19" name="TextBox 18">
              <a:extLst>
                <a:ext uri="{FF2B5EF4-FFF2-40B4-BE49-F238E27FC236}">
                  <a16:creationId xmlns:a16="http://schemas.microsoft.com/office/drawing/2014/main" id="{FD0DE1AA-9D56-12E3-6A5F-F93799537FEA}"/>
                </a:ext>
              </a:extLst>
            </p:cNvPr>
            <p:cNvSpPr txBox="1"/>
            <p:nvPr/>
          </p:nvSpPr>
          <p:spPr bwMode="gray">
            <a:xfrm>
              <a:off x="8092966" y="2352740"/>
              <a:ext cx="3941379" cy="307777"/>
            </a:xfrm>
            <a:prstGeom prst="rect">
              <a:avLst/>
            </a:prstGeom>
            <a:noFill/>
          </p:spPr>
          <p:txBody>
            <a:bodyPr vert="horz" wrap="square" lIns="0" tIns="0" rIns="0" bIns="0" rtlCol="0" anchor="ctr" anchorCtr="0">
              <a:noAutofit/>
            </a:bodyPr>
            <a:lstStyle/>
            <a:p>
              <a:pPr algn="ctr">
                <a:spcBef>
                  <a:spcPts val="600"/>
                </a:spcBef>
              </a:pPr>
              <a:r>
                <a:rPr lang="en-US" sz="2000" b="1" dirty="0">
                  <a:solidFill>
                    <a:schemeClr val="accent6"/>
                  </a:solidFill>
                  <a:latin typeface="Enterprise Sans" pitchFamily="2" charset="0"/>
                  <a:ea typeface="Enterprise Sans" pitchFamily="2" charset="0"/>
                </a:rPr>
                <a:t>DCFSA </a:t>
              </a:r>
            </a:p>
            <a:p>
              <a:pPr algn="ctr">
                <a:spcBef>
                  <a:spcPts val="600"/>
                </a:spcBef>
              </a:pPr>
              <a:r>
                <a:rPr lang="en-US" sz="2000" b="1" dirty="0">
                  <a:solidFill>
                    <a:schemeClr val="accent6"/>
                  </a:solidFill>
                  <a:latin typeface="Enterprise Sans" pitchFamily="2" charset="0"/>
                  <a:ea typeface="Enterprise Sans" pitchFamily="2" charset="0"/>
                </a:rPr>
                <a:t>(Dependent care FSA)</a:t>
              </a:r>
            </a:p>
          </p:txBody>
        </p:sp>
        <p:cxnSp>
          <p:nvCxnSpPr>
            <p:cNvPr id="27" name="Straight Connector 26">
              <a:extLst>
                <a:ext uri="{FF2B5EF4-FFF2-40B4-BE49-F238E27FC236}">
                  <a16:creationId xmlns:a16="http://schemas.microsoft.com/office/drawing/2014/main" id="{27AEC69F-6298-1A1A-E00C-BD92B1D72E8C}"/>
                </a:ext>
              </a:extLst>
            </p:cNvPr>
            <p:cNvCxnSpPr>
              <a:cxnSpLocks/>
            </p:cNvCxnSpPr>
            <p:nvPr/>
          </p:nvCxnSpPr>
          <p:spPr bwMode="gray">
            <a:xfrm>
              <a:off x="3922658" y="2588236"/>
              <a:ext cx="0" cy="3318537"/>
            </a:xfrm>
            <a:prstGeom prst="line">
              <a:avLst/>
            </a:prstGeom>
            <a:ln w="31750" cap="rnd">
              <a:solidFill>
                <a:schemeClr val="tx2"/>
              </a:solidFill>
              <a:prstDash val="sysDot"/>
              <a:round/>
              <a:headEnd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AD8F9FF-DF5F-138E-963A-20476AAC4D81}"/>
                </a:ext>
              </a:extLst>
            </p:cNvPr>
            <p:cNvCxnSpPr>
              <a:cxnSpLocks/>
            </p:cNvCxnSpPr>
            <p:nvPr/>
          </p:nvCxnSpPr>
          <p:spPr bwMode="gray">
            <a:xfrm>
              <a:off x="7978554" y="2570665"/>
              <a:ext cx="0" cy="3318537"/>
            </a:xfrm>
            <a:prstGeom prst="line">
              <a:avLst/>
            </a:prstGeom>
            <a:ln w="31750" cap="rnd">
              <a:solidFill>
                <a:schemeClr val="tx2"/>
              </a:solidFill>
              <a:prstDash val="sysDot"/>
              <a:round/>
              <a:headEnd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6" name="object 14">
            <a:extLst>
              <a:ext uri="{FF2B5EF4-FFF2-40B4-BE49-F238E27FC236}">
                <a16:creationId xmlns:a16="http://schemas.microsoft.com/office/drawing/2014/main" id="{4D53D72E-A645-D6FB-2620-37D69AD192CC}"/>
              </a:ext>
            </a:extLst>
          </p:cNvPr>
          <p:cNvSpPr txBox="1"/>
          <p:nvPr/>
        </p:nvSpPr>
        <p:spPr>
          <a:xfrm>
            <a:off x="381755" y="2498362"/>
            <a:ext cx="3533775" cy="672465"/>
          </a:xfrm>
          <a:prstGeom prst="rect">
            <a:avLst/>
          </a:prstGeom>
        </p:spPr>
        <p:txBody>
          <a:bodyPr vert="horz" wrap="square" lIns="0" tIns="14604" rIns="0" bIns="0" rtlCol="0">
            <a:spAutoFit/>
          </a:bodyPr>
          <a:lstStyle/>
          <a:p>
            <a:pPr marL="12700" marR="5080">
              <a:lnSpc>
                <a:spcPct val="100600"/>
              </a:lnSpc>
              <a:spcBef>
                <a:spcPts val="114"/>
              </a:spcBef>
            </a:pPr>
            <a:r>
              <a:rPr sz="1400" dirty="0">
                <a:latin typeface="Enterprise Sans" pitchFamily="2" charset="0"/>
                <a:ea typeface="Enterprise Sans" pitchFamily="2" charset="0"/>
                <a:cs typeface="Arial"/>
              </a:rPr>
              <a:t>The</a:t>
            </a:r>
            <a:r>
              <a:rPr sz="1400" spc="-6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health</a:t>
            </a:r>
            <a:r>
              <a:rPr sz="1400" spc="-5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care</a:t>
            </a:r>
            <a:r>
              <a:rPr sz="1400" spc="-5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FSA</a:t>
            </a:r>
            <a:r>
              <a:rPr sz="1400" spc="-7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helps</a:t>
            </a:r>
            <a:r>
              <a:rPr sz="1400" spc="-5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pay</a:t>
            </a:r>
            <a:r>
              <a:rPr sz="1400" spc="2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for</a:t>
            </a:r>
            <a:r>
              <a:rPr sz="1400" spc="-35" dirty="0">
                <a:latin typeface="Enterprise Sans" pitchFamily="2" charset="0"/>
                <a:ea typeface="Enterprise Sans" pitchFamily="2" charset="0"/>
                <a:cs typeface="Arial"/>
              </a:rPr>
              <a:t> </a:t>
            </a:r>
            <a:r>
              <a:rPr sz="1400" spc="-10" dirty="0">
                <a:latin typeface="Enterprise Sans" pitchFamily="2" charset="0"/>
                <a:ea typeface="Enterprise Sans" pitchFamily="2" charset="0"/>
                <a:cs typeface="Arial"/>
              </a:rPr>
              <a:t>certain </a:t>
            </a:r>
            <a:r>
              <a:rPr sz="1400" dirty="0">
                <a:latin typeface="Enterprise Sans" pitchFamily="2" charset="0"/>
                <a:ea typeface="Enterprise Sans" pitchFamily="2" charset="0"/>
                <a:cs typeface="Arial"/>
              </a:rPr>
              <a:t>medical,</a:t>
            </a:r>
            <a:r>
              <a:rPr sz="1400" spc="-1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dental,</a:t>
            </a:r>
            <a:r>
              <a:rPr sz="1400" spc="-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vision,</a:t>
            </a:r>
            <a:r>
              <a:rPr sz="1400" spc="-5" dirty="0">
                <a:latin typeface="Enterprise Sans" pitchFamily="2" charset="0"/>
                <a:ea typeface="Enterprise Sans" pitchFamily="2" charset="0"/>
                <a:cs typeface="Arial"/>
              </a:rPr>
              <a:t> </a:t>
            </a:r>
            <a:r>
              <a:rPr sz="1400" spc="-10" dirty="0">
                <a:latin typeface="Enterprise Sans" pitchFamily="2" charset="0"/>
                <a:ea typeface="Enterprise Sans" pitchFamily="2" charset="0"/>
                <a:cs typeface="Arial"/>
              </a:rPr>
              <a:t>prescription</a:t>
            </a:r>
            <a:r>
              <a:rPr sz="1400" spc="-2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drug</a:t>
            </a:r>
            <a:r>
              <a:rPr sz="1400" spc="-90" dirty="0">
                <a:latin typeface="Enterprise Sans" pitchFamily="2" charset="0"/>
                <a:ea typeface="Enterprise Sans" pitchFamily="2" charset="0"/>
                <a:cs typeface="Arial"/>
              </a:rPr>
              <a:t> </a:t>
            </a:r>
            <a:r>
              <a:rPr sz="1400" spc="-25" dirty="0">
                <a:latin typeface="Enterprise Sans" pitchFamily="2" charset="0"/>
                <a:ea typeface="Enterprise Sans" pitchFamily="2" charset="0"/>
                <a:cs typeface="Arial"/>
              </a:rPr>
              <a:t>and </a:t>
            </a:r>
            <a:r>
              <a:rPr sz="1400" dirty="0">
                <a:latin typeface="Enterprise Sans" pitchFamily="2" charset="0"/>
                <a:ea typeface="Enterprise Sans" pitchFamily="2" charset="0"/>
                <a:cs typeface="Arial"/>
              </a:rPr>
              <a:t>eligible</a:t>
            </a:r>
            <a:r>
              <a:rPr sz="1400" spc="-35" dirty="0">
                <a:latin typeface="Enterprise Sans" pitchFamily="2" charset="0"/>
                <a:ea typeface="Enterprise Sans" pitchFamily="2" charset="0"/>
                <a:cs typeface="Arial"/>
              </a:rPr>
              <a:t> </a:t>
            </a:r>
            <a:r>
              <a:rPr sz="1400" spc="-10" dirty="0">
                <a:latin typeface="Enterprise Sans" pitchFamily="2" charset="0"/>
                <a:ea typeface="Enterprise Sans" pitchFamily="2" charset="0"/>
                <a:cs typeface="Arial"/>
              </a:rPr>
              <a:t>over-the-</a:t>
            </a:r>
            <a:r>
              <a:rPr sz="1400" dirty="0">
                <a:latin typeface="Enterprise Sans" pitchFamily="2" charset="0"/>
                <a:ea typeface="Enterprise Sans" pitchFamily="2" charset="0"/>
                <a:cs typeface="Arial"/>
              </a:rPr>
              <a:t>counter</a:t>
            </a:r>
            <a:r>
              <a:rPr sz="1400" spc="-10" dirty="0">
                <a:latin typeface="Enterprise Sans" pitchFamily="2" charset="0"/>
                <a:ea typeface="Enterprise Sans" pitchFamily="2" charset="0"/>
                <a:cs typeface="Arial"/>
              </a:rPr>
              <a:t> expenses:</a:t>
            </a:r>
            <a:endParaRPr sz="1400" dirty="0">
              <a:latin typeface="Enterprise Sans" pitchFamily="2" charset="0"/>
              <a:ea typeface="Enterprise Sans" pitchFamily="2" charset="0"/>
              <a:cs typeface="Arial"/>
            </a:endParaRPr>
          </a:p>
        </p:txBody>
      </p:sp>
      <p:sp>
        <p:nvSpPr>
          <p:cNvPr id="7" name="object 5">
            <a:extLst>
              <a:ext uri="{FF2B5EF4-FFF2-40B4-BE49-F238E27FC236}">
                <a16:creationId xmlns:a16="http://schemas.microsoft.com/office/drawing/2014/main" id="{FAB0AA20-B9A9-EECE-DFD2-7922DB07B722}"/>
              </a:ext>
            </a:extLst>
          </p:cNvPr>
          <p:cNvSpPr txBox="1"/>
          <p:nvPr/>
        </p:nvSpPr>
        <p:spPr>
          <a:xfrm>
            <a:off x="270235" y="3407697"/>
            <a:ext cx="2024380" cy="2284086"/>
          </a:xfrm>
          <a:prstGeom prst="rect">
            <a:avLst/>
          </a:prstGeom>
        </p:spPr>
        <p:txBody>
          <a:bodyPr vert="horz" wrap="square" lIns="0" tIns="14604" rIns="0" bIns="0" rtlCol="0">
            <a:spAutoFit/>
          </a:bodyPr>
          <a:lstStyle>
            <a:defPPr>
              <a:defRPr lang="en-US"/>
            </a:defPPr>
            <a:lvl1pPr marL="12700" marR="5080">
              <a:lnSpc>
                <a:spcPct val="100600"/>
              </a:lnSpc>
              <a:spcBef>
                <a:spcPts val="114"/>
              </a:spcBef>
              <a:defRPr sz="1400">
                <a:latin typeface="Enterprise Sans" pitchFamily="2" charset="0"/>
                <a:ea typeface="Enterprise Sans" pitchFamily="2" charset="0"/>
                <a:cs typeface="Arial"/>
              </a:defRPr>
            </a:lvl1pPr>
          </a:lstStyle>
          <a:p>
            <a:pPr marL="298450" indent="-285750">
              <a:buFont typeface="Arial" panose="020B0604020202020204" pitchFamily="34" charset="0"/>
              <a:buChar char="•"/>
            </a:pPr>
            <a:r>
              <a:rPr dirty="0"/>
              <a:t>Acupuncture</a:t>
            </a:r>
          </a:p>
          <a:p>
            <a:pPr marL="298450" indent="-285750">
              <a:buFont typeface="Arial" panose="020B0604020202020204" pitchFamily="34" charset="0"/>
              <a:buChar char="•"/>
            </a:pPr>
            <a:r>
              <a:rPr dirty="0"/>
              <a:t>Anesthesia</a:t>
            </a:r>
          </a:p>
          <a:p>
            <a:pPr marL="298450" indent="-285750">
              <a:buFont typeface="Arial" panose="020B0604020202020204" pitchFamily="34" charset="0"/>
              <a:buChar char="•"/>
            </a:pPr>
            <a:r>
              <a:rPr dirty="0"/>
              <a:t>Bandages</a:t>
            </a:r>
          </a:p>
          <a:p>
            <a:pPr marL="298450" indent="-285750">
              <a:buFont typeface="Arial" panose="020B0604020202020204" pitchFamily="34" charset="0"/>
              <a:buChar char="•"/>
            </a:pPr>
            <a:r>
              <a:rPr dirty="0"/>
              <a:t>Blood pressure monitor</a:t>
            </a:r>
          </a:p>
          <a:p>
            <a:pPr marL="298450" indent="-285750">
              <a:buFont typeface="Arial" panose="020B0604020202020204" pitchFamily="34" charset="0"/>
              <a:buChar char="•"/>
            </a:pPr>
            <a:r>
              <a:rPr dirty="0"/>
              <a:t>Chiropractic care</a:t>
            </a:r>
          </a:p>
          <a:p>
            <a:pPr marL="298450" indent="-285750">
              <a:buFont typeface="Arial" panose="020B0604020202020204" pitchFamily="34" charset="0"/>
              <a:buChar char="•"/>
            </a:pPr>
            <a:r>
              <a:rPr dirty="0"/>
              <a:t>Copayments</a:t>
            </a:r>
          </a:p>
          <a:p>
            <a:pPr marL="298450" indent="-285750">
              <a:buFont typeface="Arial" panose="020B0604020202020204" pitchFamily="34" charset="0"/>
              <a:buChar char="•"/>
            </a:pPr>
            <a:r>
              <a:rPr dirty="0"/>
              <a:t>Contact lenses</a:t>
            </a:r>
          </a:p>
          <a:p>
            <a:pPr marL="298450" indent="-285750">
              <a:buFont typeface="Arial" panose="020B0604020202020204" pitchFamily="34" charset="0"/>
              <a:buChar char="•"/>
            </a:pPr>
            <a:r>
              <a:rPr dirty="0"/>
              <a:t>Deductibles</a:t>
            </a:r>
          </a:p>
          <a:p>
            <a:pPr marL="298450" indent="-285750">
              <a:buFont typeface="Arial" panose="020B0604020202020204" pitchFamily="34" charset="0"/>
              <a:buChar char="•"/>
            </a:pPr>
            <a:r>
              <a:rPr dirty="0"/>
              <a:t>Eyeglasses</a:t>
            </a:r>
          </a:p>
        </p:txBody>
      </p:sp>
      <p:sp>
        <p:nvSpPr>
          <p:cNvPr id="8" name="object 6">
            <a:extLst>
              <a:ext uri="{FF2B5EF4-FFF2-40B4-BE49-F238E27FC236}">
                <a16:creationId xmlns:a16="http://schemas.microsoft.com/office/drawing/2014/main" id="{F3AE7A16-B9D8-006C-861D-C1D257BE7CC8}"/>
              </a:ext>
            </a:extLst>
          </p:cNvPr>
          <p:cNvSpPr txBox="1"/>
          <p:nvPr/>
        </p:nvSpPr>
        <p:spPr>
          <a:xfrm>
            <a:off x="2123091" y="3407698"/>
            <a:ext cx="1975936" cy="2053638"/>
          </a:xfrm>
          <a:prstGeom prst="rect">
            <a:avLst/>
          </a:prstGeom>
        </p:spPr>
        <p:txBody>
          <a:bodyPr vert="horz" wrap="square" lIns="0" tIns="14604" rIns="0" bIns="0" rtlCol="0">
            <a:spAutoFit/>
          </a:bodyPr>
          <a:lstStyle>
            <a:defPPr>
              <a:defRPr lang="en-US"/>
            </a:defPPr>
            <a:lvl1pPr marL="298450" marR="5080" indent="-285750">
              <a:lnSpc>
                <a:spcPct val="100600"/>
              </a:lnSpc>
              <a:spcBef>
                <a:spcPts val="114"/>
              </a:spcBef>
              <a:buFont typeface="Arial" panose="020B0604020202020204" pitchFamily="34" charset="0"/>
              <a:buChar char="•"/>
              <a:defRPr sz="1400">
                <a:latin typeface="Enterprise Sans" pitchFamily="2" charset="0"/>
                <a:ea typeface="Enterprise Sans" pitchFamily="2" charset="0"/>
                <a:cs typeface="Arial"/>
              </a:defRPr>
            </a:lvl1pPr>
          </a:lstStyle>
          <a:p>
            <a:r>
              <a:rPr dirty="0"/>
              <a:t>Eye surgery</a:t>
            </a:r>
          </a:p>
          <a:p>
            <a:r>
              <a:rPr dirty="0"/>
              <a:t>First aid kits</a:t>
            </a:r>
          </a:p>
          <a:p>
            <a:r>
              <a:rPr dirty="0"/>
              <a:t>Flu shots</a:t>
            </a:r>
          </a:p>
          <a:p>
            <a:r>
              <a:rPr dirty="0"/>
              <a:t>Hearing aids</a:t>
            </a:r>
          </a:p>
          <a:p>
            <a:r>
              <a:rPr dirty="0"/>
              <a:t>Lab fees</a:t>
            </a:r>
          </a:p>
          <a:p>
            <a:r>
              <a:rPr dirty="0"/>
              <a:t>LASIK</a:t>
            </a:r>
          </a:p>
          <a:p>
            <a:r>
              <a:rPr dirty="0"/>
              <a:t>Learning disability treatments</a:t>
            </a:r>
          </a:p>
          <a:p>
            <a:r>
              <a:rPr dirty="0"/>
              <a:t>Orthodontia</a:t>
            </a:r>
          </a:p>
        </p:txBody>
      </p:sp>
      <p:sp>
        <p:nvSpPr>
          <p:cNvPr id="10" name="object 13">
            <a:extLst>
              <a:ext uri="{FF2B5EF4-FFF2-40B4-BE49-F238E27FC236}">
                <a16:creationId xmlns:a16="http://schemas.microsoft.com/office/drawing/2014/main" id="{1D19D3C3-E5BD-C8E1-4A39-EEF9BDA0BED5}"/>
              </a:ext>
            </a:extLst>
          </p:cNvPr>
          <p:cNvSpPr txBox="1"/>
          <p:nvPr/>
        </p:nvSpPr>
        <p:spPr>
          <a:xfrm>
            <a:off x="5087203" y="3422541"/>
            <a:ext cx="2648410" cy="1823190"/>
          </a:xfrm>
          <a:prstGeom prst="rect">
            <a:avLst/>
          </a:prstGeom>
        </p:spPr>
        <p:txBody>
          <a:bodyPr vert="horz" wrap="square" lIns="0" tIns="14604" rIns="0" bIns="0" rtlCol="0">
            <a:spAutoFit/>
          </a:bodyPr>
          <a:lstStyle>
            <a:defPPr>
              <a:defRPr lang="en-US"/>
            </a:defPPr>
            <a:lvl1pPr marL="298450" marR="5080" indent="-285750">
              <a:lnSpc>
                <a:spcPct val="100600"/>
              </a:lnSpc>
              <a:spcBef>
                <a:spcPts val="114"/>
              </a:spcBef>
              <a:buFont typeface="Arial" panose="020B0604020202020204" pitchFamily="34" charset="0"/>
              <a:buChar char="•"/>
              <a:defRPr sz="1400">
                <a:latin typeface="Enterprise Sans" pitchFamily="2" charset="0"/>
                <a:ea typeface="Enterprise Sans" pitchFamily="2" charset="0"/>
                <a:cs typeface="Arial"/>
              </a:defRPr>
            </a:lvl1pPr>
          </a:lstStyle>
          <a:p>
            <a:r>
              <a:rPr dirty="0"/>
              <a:t>Dental and vision coinsurance, deductible</a:t>
            </a:r>
          </a:p>
          <a:p>
            <a:r>
              <a:rPr dirty="0"/>
              <a:t>Dental visits</a:t>
            </a:r>
          </a:p>
          <a:p>
            <a:r>
              <a:rPr dirty="0"/>
              <a:t>Eye examinations</a:t>
            </a:r>
          </a:p>
          <a:p>
            <a:r>
              <a:rPr dirty="0"/>
              <a:t>Prescription eyeglasses</a:t>
            </a:r>
          </a:p>
          <a:p>
            <a:r>
              <a:rPr dirty="0"/>
              <a:t>Eye surgery</a:t>
            </a:r>
          </a:p>
          <a:p>
            <a:r>
              <a:rPr dirty="0"/>
              <a:t>Invisalign</a:t>
            </a:r>
          </a:p>
          <a:p>
            <a:r>
              <a:rPr dirty="0"/>
              <a:t>Lasik</a:t>
            </a:r>
          </a:p>
        </p:txBody>
      </p:sp>
      <p:sp>
        <p:nvSpPr>
          <p:cNvPr id="15" name="object 16">
            <a:extLst>
              <a:ext uri="{FF2B5EF4-FFF2-40B4-BE49-F238E27FC236}">
                <a16:creationId xmlns:a16="http://schemas.microsoft.com/office/drawing/2014/main" id="{6FF8F559-3782-6DB8-A112-7FEE36B13DC0}"/>
              </a:ext>
            </a:extLst>
          </p:cNvPr>
          <p:cNvSpPr txBox="1"/>
          <p:nvPr/>
        </p:nvSpPr>
        <p:spPr>
          <a:xfrm>
            <a:off x="4628405" y="2485342"/>
            <a:ext cx="3433029" cy="672465"/>
          </a:xfrm>
          <a:prstGeom prst="rect">
            <a:avLst/>
          </a:prstGeom>
        </p:spPr>
        <p:txBody>
          <a:bodyPr vert="horz" wrap="square" lIns="0" tIns="14604" rIns="0" bIns="0" rtlCol="0">
            <a:spAutoFit/>
          </a:bodyPr>
          <a:lstStyle>
            <a:defPPr>
              <a:defRPr lang="en-US"/>
            </a:defPPr>
            <a:lvl1pPr marL="12700" marR="5080">
              <a:lnSpc>
                <a:spcPct val="100600"/>
              </a:lnSpc>
              <a:spcBef>
                <a:spcPts val="114"/>
              </a:spcBef>
              <a:defRPr sz="1400">
                <a:latin typeface="Enterprise Sans" pitchFamily="2" charset="0"/>
                <a:ea typeface="Enterprise Sans" pitchFamily="2" charset="0"/>
                <a:cs typeface="Arial"/>
              </a:defRPr>
            </a:lvl1pPr>
          </a:lstStyle>
          <a:p>
            <a:r>
              <a:rPr dirty="0"/>
              <a:t>Offered alongside an HSA, this FSA is used to help pay for dental and vision expenses:</a:t>
            </a:r>
          </a:p>
        </p:txBody>
      </p:sp>
      <p:sp>
        <p:nvSpPr>
          <p:cNvPr id="18" name="object 15">
            <a:extLst>
              <a:ext uri="{FF2B5EF4-FFF2-40B4-BE49-F238E27FC236}">
                <a16:creationId xmlns:a16="http://schemas.microsoft.com/office/drawing/2014/main" id="{0E8A0934-B539-49B5-1DCD-09F0AF697128}"/>
              </a:ext>
            </a:extLst>
          </p:cNvPr>
          <p:cNvSpPr txBox="1"/>
          <p:nvPr/>
        </p:nvSpPr>
        <p:spPr>
          <a:xfrm>
            <a:off x="8643226" y="2487853"/>
            <a:ext cx="3191510" cy="672465"/>
          </a:xfrm>
          <a:prstGeom prst="rect">
            <a:avLst/>
          </a:prstGeom>
        </p:spPr>
        <p:txBody>
          <a:bodyPr vert="horz" wrap="square" lIns="0" tIns="14604" rIns="0" bIns="0" rtlCol="0">
            <a:spAutoFit/>
          </a:bodyPr>
          <a:lstStyle/>
          <a:p>
            <a:pPr marL="12700" marR="5080" algn="just">
              <a:lnSpc>
                <a:spcPct val="100600"/>
              </a:lnSpc>
              <a:spcBef>
                <a:spcPts val="114"/>
              </a:spcBef>
            </a:pPr>
            <a:r>
              <a:rPr sz="1400" dirty="0">
                <a:latin typeface="Enterprise Sans" pitchFamily="2" charset="0"/>
                <a:ea typeface="Enterprise Sans" pitchFamily="2" charset="0"/>
                <a:cs typeface="Arial"/>
              </a:rPr>
              <a:t>This</a:t>
            </a:r>
            <a:r>
              <a:rPr sz="1400" spc="-7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FSA</a:t>
            </a:r>
            <a:r>
              <a:rPr sz="1400" spc="-7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allows</a:t>
            </a:r>
            <a:r>
              <a:rPr sz="1400" spc="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use</a:t>
            </a:r>
            <a:r>
              <a:rPr sz="1400" spc="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of</a:t>
            </a:r>
            <a:r>
              <a:rPr sz="1400" spc="20" dirty="0">
                <a:latin typeface="Enterprise Sans" pitchFamily="2" charset="0"/>
                <a:ea typeface="Enterprise Sans" pitchFamily="2" charset="0"/>
                <a:cs typeface="Arial"/>
              </a:rPr>
              <a:t> </a:t>
            </a:r>
            <a:r>
              <a:rPr sz="1400" spc="-10" dirty="0">
                <a:latin typeface="Enterprise Sans" pitchFamily="2" charset="0"/>
                <a:ea typeface="Enterprise Sans" pitchFamily="2" charset="0"/>
                <a:cs typeface="Arial"/>
              </a:rPr>
              <a:t>pre-</a:t>
            </a:r>
            <a:r>
              <a:rPr sz="1400" dirty="0">
                <a:latin typeface="Enterprise Sans" pitchFamily="2" charset="0"/>
                <a:ea typeface="Enterprise Sans" pitchFamily="2" charset="0"/>
                <a:cs typeface="Arial"/>
              </a:rPr>
              <a:t>tax</a:t>
            </a:r>
            <a:r>
              <a:rPr sz="1400" spc="-6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dollars</a:t>
            </a:r>
            <a:r>
              <a:rPr sz="1400" spc="-65" dirty="0">
                <a:latin typeface="Enterprise Sans" pitchFamily="2" charset="0"/>
                <a:ea typeface="Enterprise Sans" pitchFamily="2" charset="0"/>
                <a:cs typeface="Arial"/>
              </a:rPr>
              <a:t> </a:t>
            </a:r>
            <a:r>
              <a:rPr sz="1400" spc="-25" dirty="0">
                <a:latin typeface="Enterprise Sans" pitchFamily="2" charset="0"/>
                <a:ea typeface="Enterprise Sans" pitchFamily="2" charset="0"/>
                <a:cs typeface="Arial"/>
              </a:rPr>
              <a:t>to </a:t>
            </a:r>
            <a:r>
              <a:rPr sz="1400" dirty="0">
                <a:latin typeface="Enterprise Sans" pitchFamily="2" charset="0"/>
                <a:ea typeface="Enterprise Sans" pitchFamily="2" charset="0"/>
                <a:cs typeface="Arial"/>
              </a:rPr>
              <a:t>pay</a:t>
            </a:r>
            <a:r>
              <a:rPr sz="1400" spc="-5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for</a:t>
            </a:r>
            <a:r>
              <a:rPr sz="1400" spc="-3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eligible</a:t>
            </a:r>
            <a:r>
              <a:rPr sz="1400" spc="-5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dependent</a:t>
            </a:r>
            <a:r>
              <a:rPr sz="1400" spc="-2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care</a:t>
            </a:r>
            <a:r>
              <a:rPr sz="1400" spc="-90" dirty="0">
                <a:latin typeface="Enterprise Sans" pitchFamily="2" charset="0"/>
                <a:ea typeface="Enterprise Sans" pitchFamily="2" charset="0"/>
                <a:cs typeface="Arial"/>
              </a:rPr>
              <a:t> </a:t>
            </a:r>
            <a:r>
              <a:rPr sz="1400" spc="-10" dirty="0">
                <a:latin typeface="Enterprise Sans" pitchFamily="2" charset="0"/>
                <a:ea typeface="Enterprise Sans" pitchFamily="2" charset="0"/>
                <a:cs typeface="Arial"/>
              </a:rPr>
              <a:t>services </a:t>
            </a:r>
            <a:r>
              <a:rPr sz="1400" dirty="0">
                <a:latin typeface="Enterprise Sans" pitchFamily="2" charset="0"/>
                <a:ea typeface="Enterprise Sans" pitchFamily="2" charset="0"/>
                <a:cs typeface="Arial"/>
              </a:rPr>
              <a:t>incurred</a:t>
            </a:r>
            <a:r>
              <a:rPr sz="1400" spc="-4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while</a:t>
            </a:r>
            <a:r>
              <a:rPr sz="1400" spc="-4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you</a:t>
            </a:r>
            <a:r>
              <a:rPr sz="1400" spc="-40" dirty="0">
                <a:latin typeface="Enterprise Sans" pitchFamily="2" charset="0"/>
                <a:ea typeface="Enterprise Sans" pitchFamily="2" charset="0"/>
                <a:cs typeface="Arial"/>
              </a:rPr>
              <a:t> </a:t>
            </a:r>
            <a:r>
              <a:rPr sz="1400" spc="-20" dirty="0">
                <a:latin typeface="Enterprise Sans" pitchFamily="2" charset="0"/>
                <a:ea typeface="Enterprise Sans" pitchFamily="2" charset="0"/>
                <a:cs typeface="Arial"/>
              </a:rPr>
              <a:t>work:</a:t>
            </a:r>
            <a:endParaRPr sz="1400" dirty="0">
              <a:latin typeface="Enterprise Sans" pitchFamily="2" charset="0"/>
              <a:ea typeface="Enterprise Sans" pitchFamily="2" charset="0"/>
              <a:cs typeface="Arial"/>
            </a:endParaRPr>
          </a:p>
        </p:txBody>
      </p:sp>
      <p:sp>
        <p:nvSpPr>
          <p:cNvPr id="24" name="object 7">
            <a:extLst>
              <a:ext uri="{FF2B5EF4-FFF2-40B4-BE49-F238E27FC236}">
                <a16:creationId xmlns:a16="http://schemas.microsoft.com/office/drawing/2014/main" id="{53E8F1F7-AD8A-93AA-A48A-682BF56E4883}"/>
              </a:ext>
            </a:extLst>
          </p:cNvPr>
          <p:cNvSpPr txBox="1"/>
          <p:nvPr/>
        </p:nvSpPr>
        <p:spPr>
          <a:xfrm>
            <a:off x="9271144" y="3451976"/>
            <a:ext cx="2311255" cy="1836014"/>
          </a:xfrm>
          <a:prstGeom prst="rect">
            <a:avLst/>
          </a:prstGeom>
        </p:spPr>
        <p:txBody>
          <a:bodyPr vert="horz" wrap="square" lIns="0" tIns="14604" rIns="0" bIns="0" rtlCol="0">
            <a:spAutoFit/>
          </a:bodyPr>
          <a:lstStyle>
            <a:defPPr>
              <a:defRPr lang="en-US"/>
            </a:defPPr>
            <a:lvl1pPr marL="298450" marR="5080" indent="-285750">
              <a:lnSpc>
                <a:spcPct val="100600"/>
              </a:lnSpc>
              <a:spcBef>
                <a:spcPts val="114"/>
              </a:spcBef>
              <a:buFont typeface="Arial" panose="020B0604020202020204" pitchFamily="34" charset="0"/>
              <a:buChar char="•"/>
              <a:defRPr sz="1400">
                <a:latin typeface="Enterprise Sans" pitchFamily="2" charset="0"/>
                <a:ea typeface="Enterprise Sans" pitchFamily="2" charset="0"/>
                <a:cs typeface="Arial"/>
              </a:defRPr>
            </a:lvl1pPr>
          </a:lstStyle>
          <a:p>
            <a:r>
              <a:rPr dirty="0"/>
              <a:t>After-school program</a:t>
            </a:r>
          </a:p>
          <a:p>
            <a:r>
              <a:rPr dirty="0"/>
              <a:t>Babysitting</a:t>
            </a:r>
          </a:p>
          <a:p>
            <a:r>
              <a:rPr dirty="0"/>
              <a:t>Childcare</a:t>
            </a:r>
          </a:p>
          <a:p>
            <a:r>
              <a:rPr dirty="0"/>
              <a:t>Nanny</a:t>
            </a:r>
          </a:p>
          <a:p>
            <a:r>
              <a:rPr dirty="0"/>
              <a:t>Nursery school</a:t>
            </a:r>
          </a:p>
          <a:p>
            <a:r>
              <a:rPr dirty="0"/>
              <a:t>Preschool</a:t>
            </a:r>
          </a:p>
          <a:p>
            <a:r>
              <a:rPr dirty="0"/>
              <a:t>Sick child care</a:t>
            </a:r>
          </a:p>
          <a:p>
            <a:r>
              <a:rPr dirty="0"/>
              <a:t>Summer day camp</a:t>
            </a:r>
          </a:p>
        </p:txBody>
      </p:sp>
      <p:pic>
        <p:nvPicPr>
          <p:cNvPr id="30" name="Graphic 29">
            <a:extLst>
              <a:ext uri="{FF2B5EF4-FFF2-40B4-BE49-F238E27FC236}">
                <a16:creationId xmlns:a16="http://schemas.microsoft.com/office/drawing/2014/main" id="{576C4857-B244-7A0C-A181-7E5F971F676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440917" y="1529255"/>
            <a:ext cx="457200" cy="457200"/>
          </a:xfrm>
          <a:prstGeom prst="rect">
            <a:avLst/>
          </a:prstGeom>
        </p:spPr>
      </p:pic>
      <p:pic>
        <p:nvPicPr>
          <p:cNvPr id="32" name="Graphic 31">
            <a:extLst>
              <a:ext uri="{FF2B5EF4-FFF2-40B4-BE49-F238E27FC236}">
                <a16:creationId xmlns:a16="http://schemas.microsoft.com/office/drawing/2014/main" id="{69DFCBD8-14FD-1748-8815-A28F12EEF3C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331373" y="1539766"/>
            <a:ext cx="457200" cy="457200"/>
          </a:xfrm>
          <a:prstGeom prst="rect">
            <a:avLst/>
          </a:prstGeom>
        </p:spPr>
      </p:pic>
      <p:pic>
        <p:nvPicPr>
          <p:cNvPr id="34" name="Graphic 33">
            <a:extLst>
              <a:ext uri="{FF2B5EF4-FFF2-40B4-BE49-F238E27FC236}">
                <a16:creationId xmlns:a16="http://schemas.microsoft.com/office/drawing/2014/main" id="{B483D812-004A-2FE6-A326-25B6D04757D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17028" y="1760483"/>
            <a:ext cx="457200" cy="457200"/>
          </a:xfrm>
          <a:prstGeom prst="rect">
            <a:avLst/>
          </a:prstGeom>
        </p:spPr>
      </p:pic>
    </p:spTree>
    <p:extLst>
      <p:ext uri="{BB962C8B-B14F-4D97-AF65-F5344CB8AC3E}">
        <p14:creationId xmlns:p14="http://schemas.microsoft.com/office/powerpoint/2010/main" val="22345996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2D0A8C25-E806-81DB-DAAE-6C3E073313D1}"/>
              </a:ext>
            </a:extLst>
          </p:cNvPr>
          <p:cNvSpPr/>
          <p:nvPr/>
        </p:nvSpPr>
        <p:spPr>
          <a:xfrm>
            <a:off x="0" y="0"/>
            <a:ext cx="12192000" cy="5991225"/>
          </a:xfrm>
          <a:custGeom>
            <a:avLst/>
            <a:gdLst/>
            <a:ahLst/>
            <a:cxnLst/>
            <a:rect l="l" t="t" r="r" b="b"/>
            <a:pathLst>
              <a:path w="12192000" h="5991225">
                <a:moveTo>
                  <a:pt x="12192000" y="0"/>
                </a:moveTo>
                <a:lnTo>
                  <a:pt x="0" y="0"/>
                </a:lnTo>
                <a:lnTo>
                  <a:pt x="0" y="5991225"/>
                </a:lnTo>
                <a:lnTo>
                  <a:pt x="12192000" y="5991225"/>
                </a:lnTo>
                <a:lnTo>
                  <a:pt x="12192000" y="0"/>
                </a:lnTo>
                <a:close/>
              </a:path>
            </a:pathLst>
          </a:custGeom>
          <a:solidFill>
            <a:schemeClr val="bg2"/>
          </a:solidFill>
        </p:spPr>
        <p:txBody>
          <a:bodyPr wrap="square" lIns="0" tIns="0" rIns="0" bIns="0" rtlCol="0"/>
          <a:lstStyle/>
          <a:p>
            <a:endParaRPr/>
          </a:p>
        </p:txBody>
      </p:sp>
      <p:sp>
        <p:nvSpPr>
          <p:cNvPr id="3" name="object 4">
            <a:extLst>
              <a:ext uri="{FF2B5EF4-FFF2-40B4-BE49-F238E27FC236}">
                <a16:creationId xmlns:a16="http://schemas.microsoft.com/office/drawing/2014/main" id="{BBADD80C-55CD-BBCF-4742-C8823B13A0C8}"/>
              </a:ext>
            </a:extLst>
          </p:cNvPr>
          <p:cNvSpPr txBox="1"/>
          <p:nvPr/>
        </p:nvSpPr>
        <p:spPr>
          <a:xfrm>
            <a:off x="444817" y="5769609"/>
            <a:ext cx="5861390" cy="139141"/>
          </a:xfrm>
          <a:prstGeom prst="rect">
            <a:avLst/>
          </a:prstGeom>
        </p:spPr>
        <p:txBody>
          <a:bodyPr vert="horz" wrap="square" lIns="0" tIns="15875" rIns="0" bIns="0" rtlCol="0">
            <a:spAutoFit/>
          </a:bodyPr>
          <a:lstStyle/>
          <a:p>
            <a:pPr marL="12700">
              <a:lnSpc>
                <a:spcPct val="100000"/>
              </a:lnSpc>
              <a:spcBef>
                <a:spcPts val="125"/>
              </a:spcBef>
            </a:pPr>
            <a:r>
              <a:rPr sz="800" spc="-10" dirty="0">
                <a:latin typeface="Enterprise Sans" pitchFamily="2" charset="0"/>
                <a:ea typeface="Enterprise Sans" pitchFamily="2" charset="0"/>
                <a:cs typeface="Arial"/>
              </a:rPr>
              <a:t>*Assuming</a:t>
            </a:r>
            <a:r>
              <a:rPr sz="800" spc="-1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22%</a:t>
            </a:r>
            <a:r>
              <a:rPr sz="800" spc="1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federal</a:t>
            </a:r>
            <a:r>
              <a:rPr sz="800" spc="35" dirty="0">
                <a:latin typeface="Enterprise Sans" pitchFamily="2" charset="0"/>
                <a:ea typeface="Enterprise Sans" pitchFamily="2" charset="0"/>
                <a:cs typeface="Arial"/>
              </a:rPr>
              <a:t> </a:t>
            </a:r>
            <a:r>
              <a:rPr sz="800" spc="-10" dirty="0">
                <a:latin typeface="Enterprise Sans" pitchFamily="2" charset="0"/>
                <a:ea typeface="Enterprise Sans" pitchFamily="2" charset="0"/>
                <a:cs typeface="Arial"/>
              </a:rPr>
              <a:t>income </a:t>
            </a:r>
            <a:r>
              <a:rPr sz="800" dirty="0">
                <a:latin typeface="Enterprise Sans" pitchFamily="2" charset="0"/>
                <a:ea typeface="Enterprise Sans" pitchFamily="2" charset="0"/>
                <a:cs typeface="Arial"/>
              </a:rPr>
              <a:t>tax</a:t>
            </a:r>
            <a:r>
              <a:rPr sz="800" spc="-3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and</a:t>
            </a:r>
            <a:r>
              <a:rPr sz="800" spc="-1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7.65%</a:t>
            </a:r>
            <a:r>
              <a:rPr sz="800" spc="1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FICA.</a:t>
            </a:r>
            <a:r>
              <a:rPr sz="800" spc="-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Results</a:t>
            </a:r>
            <a:r>
              <a:rPr sz="800" spc="-40"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and</a:t>
            </a:r>
            <a:r>
              <a:rPr sz="800" spc="-10"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amount</a:t>
            </a:r>
            <a:r>
              <a:rPr sz="800" spc="-5" dirty="0">
                <a:latin typeface="Enterprise Sans" pitchFamily="2" charset="0"/>
                <a:ea typeface="Enterprise Sans" pitchFamily="2" charset="0"/>
                <a:cs typeface="Arial"/>
              </a:rPr>
              <a:t> </a:t>
            </a:r>
            <a:r>
              <a:rPr sz="800" spc="-10" dirty="0">
                <a:latin typeface="Enterprise Sans" pitchFamily="2" charset="0"/>
                <a:ea typeface="Enterprise Sans" pitchFamily="2" charset="0"/>
                <a:cs typeface="Arial"/>
              </a:rPr>
              <a:t>will</a:t>
            </a:r>
            <a:r>
              <a:rPr sz="800" spc="-3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vary</a:t>
            </a:r>
            <a:r>
              <a:rPr sz="800" spc="30" dirty="0">
                <a:latin typeface="Enterprise Sans" pitchFamily="2" charset="0"/>
                <a:ea typeface="Enterprise Sans" pitchFamily="2" charset="0"/>
                <a:cs typeface="Arial"/>
              </a:rPr>
              <a:t> </a:t>
            </a:r>
            <a:r>
              <a:rPr sz="800" spc="-10" dirty="0">
                <a:latin typeface="Enterprise Sans" pitchFamily="2" charset="0"/>
                <a:ea typeface="Enterprise Sans" pitchFamily="2" charset="0"/>
                <a:cs typeface="Arial"/>
              </a:rPr>
              <a:t>depending </a:t>
            </a:r>
            <a:r>
              <a:rPr sz="800" dirty="0">
                <a:latin typeface="Enterprise Sans" pitchFamily="2" charset="0"/>
                <a:ea typeface="Enterprise Sans" pitchFamily="2" charset="0"/>
                <a:cs typeface="Arial"/>
              </a:rPr>
              <a:t>on</a:t>
            </a:r>
            <a:r>
              <a:rPr sz="800" spc="-1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your</a:t>
            </a:r>
            <a:r>
              <a:rPr sz="800" spc="25" dirty="0">
                <a:latin typeface="Enterprise Sans" pitchFamily="2" charset="0"/>
                <a:ea typeface="Enterprise Sans" pitchFamily="2" charset="0"/>
                <a:cs typeface="Arial"/>
              </a:rPr>
              <a:t> </a:t>
            </a:r>
            <a:r>
              <a:rPr sz="800" spc="-10" dirty="0">
                <a:latin typeface="Enterprise Sans" pitchFamily="2" charset="0"/>
                <a:ea typeface="Enterprise Sans" pitchFamily="2" charset="0"/>
                <a:cs typeface="Arial"/>
              </a:rPr>
              <a:t>circumstances.</a:t>
            </a:r>
            <a:endParaRPr sz="800" dirty="0">
              <a:latin typeface="Enterprise Sans" pitchFamily="2" charset="0"/>
              <a:ea typeface="Enterprise Sans" pitchFamily="2" charset="0"/>
              <a:cs typeface="Arial"/>
            </a:endParaRPr>
          </a:p>
        </p:txBody>
      </p:sp>
      <p:graphicFrame>
        <p:nvGraphicFramePr>
          <p:cNvPr id="4" name="object 5">
            <a:extLst>
              <a:ext uri="{FF2B5EF4-FFF2-40B4-BE49-F238E27FC236}">
                <a16:creationId xmlns:a16="http://schemas.microsoft.com/office/drawing/2014/main" id="{43871416-0F4D-FE0C-C219-88084172C9B6}"/>
              </a:ext>
            </a:extLst>
          </p:cNvPr>
          <p:cNvGraphicFramePr>
            <a:graphicFrameLocks noGrp="1"/>
          </p:cNvGraphicFramePr>
          <p:nvPr>
            <p:extLst>
              <p:ext uri="{D42A27DB-BD31-4B8C-83A1-F6EECF244321}">
                <p14:modId xmlns:p14="http://schemas.microsoft.com/office/powerpoint/2010/main" val="538224916"/>
              </p:ext>
            </p:extLst>
          </p:nvPr>
        </p:nvGraphicFramePr>
        <p:xfrm>
          <a:off x="457200" y="2275839"/>
          <a:ext cx="7229475" cy="2659380"/>
        </p:xfrm>
        <a:graphic>
          <a:graphicData uri="http://schemas.openxmlformats.org/drawingml/2006/table">
            <a:tbl>
              <a:tblPr firstRow="1" bandRow="1">
                <a:tableStyleId>{2D5ABB26-0587-4C30-8999-92F81FD0307C}</a:tableStyleId>
              </a:tblPr>
              <a:tblGrid>
                <a:gridCol w="4543425">
                  <a:extLst>
                    <a:ext uri="{9D8B030D-6E8A-4147-A177-3AD203B41FA5}">
                      <a16:colId xmlns:a16="http://schemas.microsoft.com/office/drawing/2014/main" val="20000"/>
                    </a:ext>
                  </a:extLst>
                </a:gridCol>
                <a:gridCol w="1343025">
                  <a:extLst>
                    <a:ext uri="{9D8B030D-6E8A-4147-A177-3AD203B41FA5}">
                      <a16:colId xmlns:a16="http://schemas.microsoft.com/office/drawing/2014/main" val="20001"/>
                    </a:ext>
                  </a:extLst>
                </a:gridCol>
                <a:gridCol w="1343025">
                  <a:extLst>
                    <a:ext uri="{9D8B030D-6E8A-4147-A177-3AD203B41FA5}">
                      <a16:colId xmlns:a16="http://schemas.microsoft.com/office/drawing/2014/main" val="20002"/>
                    </a:ext>
                  </a:extLst>
                </a:gridCol>
              </a:tblGrid>
              <a:tr h="548005">
                <a:tc>
                  <a:txBody>
                    <a:bodyPr/>
                    <a:lstStyle/>
                    <a:p>
                      <a:pPr>
                        <a:lnSpc>
                          <a:spcPct val="100000"/>
                        </a:lnSpc>
                      </a:pPr>
                      <a:endParaRPr sz="1300" dirty="0">
                        <a:solidFill>
                          <a:schemeClr val="tx1"/>
                        </a:solidFill>
                        <a:latin typeface="Enterprise Sans" pitchFamily="2" charset="0"/>
                        <a:ea typeface="Enterprise Sans" pitchFamily="2" charset="0"/>
                        <a:cs typeface="Times New Roman"/>
                      </a:endParaRPr>
                    </a:p>
                  </a:txBody>
                  <a:tcPr marL="0" marR="0" marT="0" marB="0">
                    <a:lnR w="12700">
                      <a:solidFill>
                        <a:srgbClr val="002577"/>
                      </a:solidFill>
                      <a:prstDash val="solid"/>
                    </a:lnR>
                    <a:lnB w="28575">
                      <a:solidFill>
                        <a:srgbClr val="002577"/>
                      </a:solidFill>
                      <a:prstDash val="solid"/>
                    </a:lnB>
                    <a:solidFill>
                      <a:schemeClr val="bg2"/>
                    </a:solidFill>
                  </a:tcPr>
                </a:tc>
                <a:tc>
                  <a:txBody>
                    <a:bodyPr/>
                    <a:lstStyle/>
                    <a:p>
                      <a:pPr marL="13335" algn="ctr">
                        <a:lnSpc>
                          <a:spcPts val="1435"/>
                        </a:lnSpc>
                        <a:spcBef>
                          <a:spcPts val="745"/>
                        </a:spcBef>
                      </a:pPr>
                      <a:r>
                        <a:rPr sz="1200" b="1" spc="-25" dirty="0">
                          <a:solidFill>
                            <a:schemeClr val="tx1"/>
                          </a:solidFill>
                          <a:latin typeface="Enterprise Sans" pitchFamily="2" charset="0"/>
                          <a:ea typeface="Enterprise Sans" pitchFamily="2" charset="0"/>
                          <a:cs typeface="Arial"/>
                        </a:rPr>
                        <a:t>FSA</a:t>
                      </a:r>
                      <a:endParaRPr sz="1200">
                        <a:solidFill>
                          <a:schemeClr val="tx1"/>
                        </a:solidFill>
                        <a:latin typeface="Enterprise Sans" pitchFamily="2" charset="0"/>
                        <a:ea typeface="Enterprise Sans" pitchFamily="2" charset="0"/>
                        <a:cs typeface="Arial"/>
                      </a:endParaRPr>
                    </a:p>
                    <a:p>
                      <a:pPr marL="4445" algn="ctr">
                        <a:lnSpc>
                          <a:spcPts val="1435"/>
                        </a:lnSpc>
                      </a:pPr>
                      <a:r>
                        <a:rPr sz="1200" b="1" spc="-10" dirty="0">
                          <a:solidFill>
                            <a:schemeClr val="tx1"/>
                          </a:solidFill>
                          <a:latin typeface="Enterprise Sans" pitchFamily="2" charset="0"/>
                          <a:ea typeface="Enterprise Sans" pitchFamily="2" charset="0"/>
                          <a:cs typeface="Arial"/>
                        </a:rPr>
                        <a:t>contribution</a:t>
                      </a:r>
                      <a:endParaRPr sz="1200">
                        <a:solidFill>
                          <a:schemeClr val="tx1"/>
                        </a:solidFill>
                        <a:latin typeface="Enterprise Sans" pitchFamily="2" charset="0"/>
                        <a:ea typeface="Enterprise Sans" pitchFamily="2" charset="0"/>
                        <a:cs typeface="Arial"/>
                      </a:endParaRPr>
                    </a:p>
                  </a:txBody>
                  <a:tcPr marL="0" marR="0" marT="94615" marB="0">
                    <a:lnL w="12700">
                      <a:solidFill>
                        <a:srgbClr val="002577"/>
                      </a:solidFill>
                      <a:prstDash val="solid"/>
                    </a:lnL>
                    <a:lnR w="12700">
                      <a:solidFill>
                        <a:srgbClr val="002577"/>
                      </a:solidFill>
                      <a:prstDash val="solid"/>
                    </a:lnR>
                    <a:lnB w="28575">
                      <a:solidFill>
                        <a:srgbClr val="002577"/>
                      </a:solidFill>
                      <a:prstDash val="solid"/>
                    </a:lnB>
                    <a:solidFill>
                      <a:schemeClr val="bg2"/>
                    </a:solidFill>
                  </a:tcPr>
                </a:tc>
                <a:tc>
                  <a:txBody>
                    <a:bodyPr/>
                    <a:lstStyle/>
                    <a:p>
                      <a:pPr marL="238125" marR="223520" indent="338455">
                        <a:lnSpc>
                          <a:spcPts val="1430"/>
                        </a:lnSpc>
                        <a:spcBef>
                          <a:spcPts val="800"/>
                        </a:spcBef>
                      </a:pPr>
                      <a:r>
                        <a:rPr sz="1200" b="1" spc="-25" dirty="0">
                          <a:solidFill>
                            <a:schemeClr val="tx1"/>
                          </a:solidFill>
                          <a:latin typeface="Enterprise Sans" pitchFamily="2" charset="0"/>
                          <a:ea typeface="Enterprise Sans" pitchFamily="2" charset="0"/>
                          <a:cs typeface="Arial"/>
                        </a:rPr>
                        <a:t>No contribution</a:t>
                      </a:r>
                      <a:endParaRPr sz="1200">
                        <a:solidFill>
                          <a:schemeClr val="tx1"/>
                        </a:solidFill>
                        <a:latin typeface="Enterprise Sans" pitchFamily="2" charset="0"/>
                        <a:ea typeface="Enterprise Sans" pitchFamily="2" charset="0"/>
                        <a:cs typeface="Arial"/>
                      </a:endParaRPr>
                    </a:p>
                  </a:txBody>
                  <a:tcPr marL="0" marR="0" marT="101600" marB="0">
                    <a:lnL w="12700">
                      <a:solidFill>
                        <a:srgbClr val="002577"/>
                      </a:solidFill>
                      <a:prstDash val="solid"/>
                    </a:lnL>
                    <a:lnB w="28575">
                      <a:solidFill>
                        <a:srgbClr val="002577"/>
                      </a:solidFill>
                      <a:prstDash val="solid"/>
                    </a:lnB>
                    <a:solidFill>
                      <a:schemeClr val="bg2"/>
                    </a:solidFill>
                  </a:tcPr>
                </a:tc>
                <a:extLst>
                  <a:ext uri="{0D108BD9-81ED-4DB2-BD59-A6C34878D82A}">
                    <a16:rowId xmlns:a16="http://schemas.microsoft.com/office/drawing/2014/main" val="10000"/>
                  </a:ext>
                </a:extLst>
              </a:tr>
              <a:tr h="422275">
                <a:tc>
                  <a:txBody>
                    <a:bodyPr/>
                    <a:lstStyle/>
                    <a:p>
                      <a:pPr>
                        <a:lnSpc>
                          <a:spcPct val="100000"/>
                        </a:lnSpc>
                        <a:spcBef>
                          <a:spcPts val="805"/>
                        </a:spcBef>
                      </a:pPr>
                      <a:r>
                        <a:rPr sz="1400" dirty="0">
                          <a:solidFill>
                            <a:schemeClr val="tx1"/>
                          </a:solidFill>
                          <a:latin typeface="Enterprise Sans" pitchFamily="2" charset="0"/>
                          <a:ea typeface="Enterprise Sans" pitchFamily="2" charset="0"/>
                          <a:cs typeface="Arial"/>
                        </a:rPr>
                        <a:t>Annual</a:t>
                      </a:r>
                      <a:r>
                        <a:rPr sz="1400" spc="-55" dirty="0">
                          <a:solidFill>
                            <a:schemeClr val="tx1"/>
                          </a:solidFill>
                          <a:latin typeface="Enterprise Sans" pitchFamily="2" charset="0"/>
                          <a:ea typeface="Enterprise Sans" pitchFamily="2" charset="0"/>
                          <a:cs typeface="Arial"/>
                        </a:rPr>
                        <a:t> </a:t>
                      </a:r>
                      <a:r>
                        <a:rPr sz="1400" spc="-25" dirty="0">
                          <a:solidFill>
                            <a:schemeClr val="tx1"/>
                          </a:solidFill>
                          <a:latin typeface="Enterprise Sans" pitchFamily="2" charset="0"/>
                          <a:ea typeface="Enterprise Sans" pitchFamily="2" charset="0"/>
                          <a:cs typeface="Arial"/>
                        </a:rPr>
                        <a:t>pay</a:t>
                      </a:r>
                      <a:endParaRPr sz="1400">
                        <a:solidFill>
                          <a:schemeClr val="tx1"/>
                        </a:solidFill>
                        <a:latin typeface="Enterprise Sans" pitchFamily="2" charset="0"/>
                        <a:ea typeface="Enterprise Sans" pitchFamily="2" charset="0"/>
                        <a:cs typeface="Arial"/>
                      </a:endParaRPr>
                    </a:p>
                  </a:txBody>
                  <a:tcPr marL="0" marR="0" marT="102235" marB="0">
                    <a:lnR w="12700">
                      <a:solidFill>
                        <a:srgbClr val="002577"/>
                      </a:solidFill>
                      <a:prstDash val="solid"/>
                    </a:lnR>
                    <a:lnT w="28575">
                      <a:solidFill>
                        <a:srgbClr val="002577"/>
                      </a:solidFill>
                      <a:prstDash val="solid"/>
                    </a:lnT>
                    <a:lnB w="6350">
                      <a:solidFill>
                        <a:srgbClr val="002577"/>
                      </a:solidFill>
                      <a:prstDash val="solid"/>
                    </a:lnB>
                    <a:solidFill>
                      <a:schemeClr val="bg2"/>
                    </a:solidFill>
                  </a:tcPr>
                </a:tc>
                <a:tc>
                  <a:txBody>
                    <a:bodyPr/>
                    <a:lstStyle/>
                    <a:p>
                      <a:pPr marL="13335" algn="ctr">
                        <a:lnSpc>
                          <a:spcPct val="100000"/>
                        </a:lnSpc>
                        <a:spcBef>
                          <a:spcPts val="805"/>
                        </a:spcBef>
                      </a:pPr>
                      <a:r>
                        <a:rPr sz="1400" spc="-10" dirty="0">
                          <a:solidFill>
                            <a:schemeClr val="tx1"/>
                          </a:solidFill>
                          <a:latin typeface="Enterprise Sans" pitchFamily="2" charset="0"/>
                          <a:ea typeface="Enterprise Sans" pitchFamily="2" charset="0"/>
                          <a:cs typeface="Arial"/>
                        </a:rPr>
                        <a:t>$55,000</a:t>
                      </a:r>
                      <a:endParaRPr sz="1400">
                        <a:solidFill>
                          <a:schemeClr val="tx1"/>
                        </a:solidFill>
                        <a:latin typeface="Enterprise Sans" pitchFamily="2" charset="0"/>
                        <a:ea typeface="Enterprise Sans" pitchFamily="2" charset="0"/>
                        <a:cs typeface="Arial"/>
                      </a:endParaRPr>
                    </a:p>
                  </a:txBody>
                  <a:tcPr marL="0" marR="0" marT="102235" marB="0">
                    <a:lnL w="12700">
                      <a:solidFill>
                        <a:srgbClr val="002577"/>
                      </a:solidFill>
                      <a:prstDash val="solid"/>
                    </a:lnL>
                    <a:lnR w="12700">
                      <a:solidFill>
                        <a:srgbClr val="002577"/>
                      </a:solidFill>
                      <a:prstDash val="solid"/>
                    </a:lnR>
                    <a:lnT w="28575">
                      <a:solidFill>
                        <a:srgbClr val="002577"/>
                      </a:solidFill>
                      <a:prstDash val="solid"/>
                    </a:lnT>
                    <a:lnB w="6350">
                      <a:solidFill>
                        <a:srgbClr val="002577"/>
                      </a:solidFill>
                      <a:prstDash val="solid"/>
                    </a:lnB>
                    <a:solidFill>
                      <a:schemeClr val="bg2"/>
                    </a:solidFill>
                  </a:tcPr>
                </a:tc>
                <a:tc>
                  <a:txBody>
                    <a:bodyPr/>
                    <a:lstStyle/>
                    <a:p>
                      <a:pPr marL="13335" algn="ctr">
                        <a:lnSpc>
                          <a:spcPct val="100000"/>
                        </a:lnSpc>
                        <a:spcBef>
                          <a:spcPts val="805"/>
                        </a:spcBef>
                      </a:pPr>
                      <a:r>
                        <a:rPr sz="1400" spc="-10" dirty="0">
                          <a:solidFill>
                            <a:schemeClr val="tx1"/>
                          </a:solidFill>
                          <a:latin typeface="Enterprise Sans" pitchFamily="2" charset="0"/>
                          <a:ea typeface="Enterprise Sans" pitchFamily="2" charset="0"/>
                          <a:cs typeface="Arial"/>
                        </a:rPr>
                        <a:t>$55,000</a:t>
                      </a:r>
                      <a:endParaRPr sz="1400">
                        <a:solidFill>
                          <a:schemeClr val="tx1"/>
                        </a:solidFill>
                        <a:latin typeface="Enterprise Sans" pitchFamily="2" charset="0"/>
                        <a:ea typeface="Enterprise Sans" pitchFamily="2" charset="0"/>
                        <a:cs typeface="Arial"/>
                      </a:endParaRPr>
                    </a:p>
                  </a:txBody>
                  <a:tcPr marL="0" marR="0" marT="102235" marB="0">
                    <a:lnL w="12700">
                      <a:solidFill>
                        <a:srgbClr val="002577"/>
                      </a:solidFill>
                      <a:prstDash val="solid"/>
                    </a:lnL>
                    <a:lnT w="28575">
                      <a:solidFill>
                        <a:srgbClr val="002577"/>
                      </a:solidFill>
                      <a:prstDash val="solid"/>
                    </a:lnT>
                    <a:lnB w="6350">
                      <a:solidFill>
                        <a:srgbClr val="002577"/>
                      </a:solidFill>
                      <a:prstDash val="solid"/>
                    </a:lnB>
                    <a:solidFill>
                      <a:schemeClr val="bg2"/>
                    </a:solidFill>
                  </a:tcPr>
                </a:tc>
                <a:extLst>
                  <a:ext uri="{0D108BD9-81ED-4DB2-BD59-A6C34878D82A}">
                    <a16:rowId xmlns:a16="http://schemas.microsoft.com/office/drawing/2014/main" val="10001"/>
                  </a:ext>
                </a:extLst>
              </a:tr>
              <a:tr h="422275">
                <a:tc>
                  <a:txBody>
                    <a:bodyPr/>
                    <a:lstStyle/>
                    <a:p>
                      <a:pPr marL="457834">
                        <a:lnSpc>
                          <a:spcPct val="100000"/>
                        </a:lnSpc>
                        <a:spcBef>
                          <a:spcPts val="810"/>
                        </a:spcBef>
                      </a:pPr>
                      <a:r>
                        <a:rPr sz="1400" b="1" dirty="0">
                          <a:solidFill>
                            <a:schemeClr val="tx1"/>
                          </a:solidFill>
                          <a:latin typeface="Enterprise Sans" pitchFamily="2" charset="0"/>
                          <a:ea typeface="Enterprise Sans" pitchFamily="2" charset="0"/>
                          <a:cs typeface="Arial"/>
                        </a:rPr>
                        <a:t>Less</a:t>
                      </a:r>
                      <a:r>
                        <a:rPr sz="1400" b="1" spc="30" dirty="0">
                          <a:solidFill>
                            <a:schemeClr val="tx1"/>
                          </a:solidFill>
                          <a:latin typeface="Enterprise Sans" pitchFamily="2" charset="0"/>
                          <a:ea typeface="Enterprise Sans" pitchFamily="2" charset="0"/>
                          <a:cs typeface="Arial"/>
                        </a:rPr>
                        <a:t> </a:t>
                      </a:r>
                      <a:r>
                        <a:rPr sz="1400" b="1" spc="-20" dirty="0">
                          <a:solidFill>
                            <a:schemeClr val="tx1"/>
                          </a:solidFill>
                          <a:latin typeface="Enterprise Sans" pitchFamily="2" charset="0"/>
                          <a:ea typeface="Enterprise Sans" pitchFamily="2" charset="0"/>
                          <a:cs typeface="Arial"/>
                        </a:rPr>
                        <a:t>pre-</a:t>
                      </a:r>
                      <a:r>
                        <a:rPr sz="1400" b="1" dirty="0">
                          <a:solidFill>
                            <a:schemeClr val="tx1"/>
                          </a:solidFill>
                          <a:latin typeface="Enterprise Sans" pitchFamily="2" charset="0"/>
                          <a:ea typeface="Enterprise Sans" pitchFamily="2" charset="0"/>
                          <a:cs typeface="Arial"/>
                        </a:rPr>
                        <a:t>tax</a:t>
                      </a:r>
                      <a:r>
                        <a:rPr sz="1400" b="1" spc="-40" dirty="0">
                          <a:solidFill>
                            <a:schemeClr val="tx1"/>
                          </a:solidFill>
                          <a:latin typeface="Enterprise Sans" pitchFamily="2" charset="0"/>
                          <a:ea typeface="Enterprise Sans" pitchFamily="2" charset="0"/>
                          <a:cs typeface="Arial"/>
                        </a:rPr>
                        <a:t> </a:t>
                      </a:r>
                      <a:r>
                        <a:rPr sz="1400" b="1" dirty="0">
                          <a:solidFill>
                            <a:schemeClr val="tx1"/>
                          </a:solidFill>
                          <a:latin typeface="Enterprise Sans" pitchFamily="2" charset="0"/>
                          <a:ea typeface="Enterprise Sans" pitchFamily="2" charset="0"/>
                          <a:cs typeface="Arial"/>
                        </a:rPr>
                        <a:t>FSA</a:t>
                      </a:r>
                      <a:r>
                        <a:rPr sz="1400" b="1" spc="-50" dirty="0">
                          <a:solidFill>
                            <a:schemeClr val="tx1"/>
                          </a:solidFill>
                          <a:latin typeface="Enterprise Sans" pitchFamily="2" charset="0"/>
                          <a:ea typeface="Enterprise Sans" pitchFamily="2" charset="0"/>
                          <a:cs typeface="Arial"/>
                        </a:rPr>
                        <a:t> </a:t>
                      </a:r>
                      <a:r>
                        <a:rPr sz="1400" b="1" spc="-10" dirty="0">
                          <a:solidFill>
                            <a:schemeClr val="tx1"/>
                          </a:solidFill>
                          <a:latin typeface="Enterprise Sans" pitchFamily="2" charset="0"/>
                          <a:ea typeface="Enterprise Sans" pitchFamily="2" charset="0"/>
                          <a:cs typeface="Arial"/>
                        </a:rPr>
                        <a:t>contribution</a:t>
                      </a:r>
                      <a:endParaRPr sz="1400">
                        <a:solidFill>
                          <a:schemeClr val="tx1"/>
                        </a:solidFill>
                        <a:latin typeface="Enterprise Sans" pitchFamily="2" charset="0"/>
                        <a:ea typeface="Enterprise Sans" pitchFamily="2" charset="0"/>
                        <a:cs typeface="Arial"/>
                      </a:endParaRPr>
                    </a:p>
                  </a:txBody>
                  <a:tcPr marL="0" marR="0" marT="102870" marB="0">
                    <a:lnR w="12700">
                      <a:solidFill>
                        <a:srgbClr val="002577"/>
                      </a:solidFill>
                      <a:prstDash val="solid"/>
                    </a:lnR>
                    <a:lnT w="6350">
                      <a:solidFill>
                        <a:srgbClr val="002577"/>
                      </a:solidFill>
                      <a:prstDash val="solid"/>
                    </a:lnT>
                    <a:lnB w="6350">
                      <a:solidFill>
                        <a:srgbClr val="002577"/>
                      </a:solidFill>
                      <a:prstDash val="solid"/>
                    </a:lnB>
                    <a:solidFill>
                      <a:schemeClr val="bg2"/>
                    </a:solidFill>
                  </a:tcPr>
                </a:tc>
                <a:tc>
                  <a:txBody>
                    <a:bodyPr/>
                    <a:lstStyle/>
                    <a:p>
                      <a:pPr marL="10795" algn="ctr">
                        <a:lnSpc>
                          <a:spcPct val="100000"/>
                        </a:lnSpc>
                        <a:spcBef>
                          <a:spcPts val="810"/>
                        </a:spcBef>
                      </a:pPr>
                      <a:r>
                        <a:rPr sz="1400" b="1" spc="-10" dirty="0">
                          <a:solidFill>
                            <a:schemeClr val="tx1"/>
                          </a:solidFill>
                          <a:latin typeface="Enterprise Sans" pitchFamily="2" charset="0"/>
                          <a:ea typeface="Enterprise Sans" pitchFamily="2" charset="0"/>
                          <a:cs typeface="Arial"/>
                        </a:rPr>
                        <a:t>($2,000)</a:t>
                      </a:r>
                      <a:endParaRPr sz="1400">
                        <a:solidFill>
                          <a:schemeClr val="tx1"/>
                        </a:solidFill>
                        <a:latin typeface="Enterprise Sans" pitchFamily="2" charset="0"/>
                        <a:ea typeface="Enterprise Sans" pitchFamily="2" charset="0"/>
                        <a:cs typeface="Arial"/>
                      </a:endParaRPr>
                    </a:p>
                  </a:txBody>
                  <a:tcPr marL="0" marR="0" marT="102870" marB="0">
                    <a:lnL w="12700">
                      <a:solidFill>
                        <a:srgbClr val="002577"/>
                      </a:solidFill>
                      <a:prstDash val="solid"/>
                    </a:lnL>
                    <a:lnR w="12700">
                      <a:solidFill>
                        <a:srgbClr val="002577"/>
                      </a:solidFill>
                      <a:prstDash val="solid"/>
                    </a:lnR>
                    <a:lnT w="6350">
                      <a:solidFill>
                        <a:srgbClr val="002577"/>
                      </a:solidFill>
                      <a:prstDash val="solid"/>
                    </a:lnT>
                    <a:lnB w="6350">
                      <a:solidFill>
                        <a:srgbClr val="002577"/>
                      </a:solidFill>
                      <a:prstDash val="solid"/>
                    </a:lnB>
                    <a:solidFill>
                      <a:schemeClr val="bg2"/>
                    </a:solidFill>
                  </a:tcPr>
                </a:tc>
                <a:tc>
                  <a:txBody>
                    <a:bodyPr/>
                    <a:lstStyle/>
                    <a:p>
                      <a:pPr marL="13970" algn="ctr">
                        <a:lnSpc>
                          <a:spcPct val="100000"/>
                        </a:lnSpc>
                        <a:spcBef>
                          <a:spcPts val="810"/>
                        </a:spcBef>
                      </a:pPr>
                      <a:r>
                        <a:rPr sz="1400" b="1" spc="-50" dirty="0">
                          <a:solidFill>
                            <a:schemeClr val="tx1"/>
                          </a:solidFill>
                          <a:latin typeface="Enterprise Sans" pitchFamily="2" charset="0"/>
                          <a:ea typeface="Enterprise Sans" pitchFamily="2" charset="0"/>
                          <a:cs typeface="Arial"/>
                        </a:rPr>
                        <a:t>—</a:t>
                      </a:r>
                      <a:endParaRPr sz="1400">
                        <a:solidFill>
                          <a:schemeClr val="tx1"/>
                        </a:solidFill>
                        <a:latin typeface="Enterprise Sans" pitchFamily="2" charset="0"/>
                        <a:ea typeface="Enterprise Sans" pitchFamily="2" charset="0"/>
                        <a:cs typeface="Arial"/>
                      </a:endParaRPr>
                    </a:p>
                  </a:txBody>
                  <a:tcPr marL="0" marR="0" marT="102870" marB="0">
                    <a:lnL w="12700">
                      <a:solidFill>
                        <a:srgbClr val="002577"/>
                      </a:solidFill>
                      <a:prstDash val="solid"/>
                    </a:lnL>
                    <a:lnT w="6350">
                      <a:solidFill>
                        <a:srgbClr val="002577"/>
                      </a:solidFill>
                      <a:prstDash val="solid"/>
                    </a:lnT>
                    <a:lnB w="6350">
                      <a:solidFill>
                        <a:srgbClr val="002577"/>
                      </a:solidFill>
                      <a:prstDash val="solid"/>
                    </a:lnB>
                    <a:solidFill>
                      <a:schemeClr val="bg2"/>
                    </a:solidFill>
                  </a:tcPr>
                </a:tc>
                <a:extLst>
                  <a:ext uri="{0D108BD9-81ED-4DB2-BD59-A6C34878D82A}">
                    <a16:rowId xmlns:a16="http://schemas.microsoft.com/office/drawing/2014/main" val="10002"/>
                  </a:ext>
                </a:extLst>
              </a:tr>
              <a:tr h="422275">
                <a:tc>
                  <a:txBody>
                    <a:bodyPr/>
                    <a:lstStyle/>
                    <a:p>
                      <a:pPr>
                        <a:lnSpc>
                          <a:spcPct val="100000"/>
                        </a:lnSpc>
                        <a:spcBef>
                          <a:spcPts val="815"/>
                        </a:spcBef>
                      </a:pPr>
                      <a:r>
                        <a:rPr sz="1400" spc="-25" dirty="0">
                          <a:solidFill>
                            <a:schemeClr val="tx1"/>
                          </a:solidFill>
                          <a:latin typeface="Enterprise Sans" pitchFamily="2" charset="0"/>
                          <a:ea typeface="Enterprise Sans" pitchFamily="2" charset="0"/>
                          <a:cs typeface="Arial"/>
                        </a:rPr>
                        <a:t>Taxable</a:t>
                      </a:r>
                      <a:r>
                        <a:rPr sz="1400" spc="-55" dirty="0">
                          <a:solidFill>
                            <a:schemeClr val="tx1"/>
                          </a:solidFill>
                          <a:latin typeface="Enterprise Sans" pitchFamily="2" charset="0"/>
                          <a:ea typeface="Enterprise Sans" pitchFamily="2" charset="0"/>
                          <a:cs typeface="Arial"/>
                        </a:rPr>
                        <a:t> </a:t>
                      </a:r>
                      <a:r>
                        <a:rPr sz="1400" spc="-10" dirty="0">
                          <a:solidFill>
                            <a:schemeClr val="tx1"/>
                          </a:solidFill>
                          <a:latin typeface="Enterprise Sans" pitchFamily="2" charset="0"/>
                          <a:ea typeface="Enterprise Sans" pitchFamily="2" charset="0"/>
                          <a:cs typeface="Arial"/>
                        </a:rPr>
                        <a:t>income</a:t>
                      </a:r>
                      <a:endParaRPr sz="1400">
                        <a:solidFill>
                          <a:schemeClr val="tx1"/>
                        </a:solidFill>
                        <a:latin typeface="Enterprise Sans" pitchFamily="2" charset="0"/>
                        <a:ea typeface="Enterprise Sans" pitchFamily="2" charset="0"/>
                        <a:cs typeface="Arial"/>
                      </a:endParaRPr>
                    </a:p>
                  </a:txBody>
                  <a:tcPr marL="0" marR="0" marT="103505" marB="0">
                    <a:lnR w="12700">
                      <a:solidFill>
                        <a:srgbClr val="002577"/>
                      </a:solidFill>
                      <a:prstDash val="solid"/>
                    </a:lnR>
                    <a:lnT w="6350">
                      <a:solidFill>
                        <a:srgbClr val="002577"/>
                      </a:solidFill>
                      <a:prstDash val="solid"/>
                    </a:lnT>
                    <a:lnB w="6350">
                      <a:solidFill>
                        <a:srgbClr val="002577"/>
                      </a:solidFill>
                      <a:prstDash val="solid"/>
                    </a:lnB>
                    <a:solidFill>
                      <a:schemeClr val="bg2"/>
                    </a:solidFill>
                  </a:tcPr>
                </a:tc>
                <a:tc>
                  <a:txBody>
                    <a:bodyPr/>
                    <a:lstStyle/>
                    <a:p>
                      <a:pPr marL="13335" algn="ctr">
                        <a:lnSpc>
                          <a:spcPct val="100000"/>
                        </a:lnSpc>
                        <a:spcBef>
                          <a:spcPts val="815"/>
                        </a:spcBef>
                      </a:pPr>
                      <a:r>
                        <a:rPr sz="1400" spc="-10" dirty="0">
                          <a:solidFill>
                            <a:schemeClr val="tx1"/>
                          </a:solidFill>
                          <a:latin typeface="Enterprise Sans" pitchFamily="2" charset="0"/>
                          <a:ea typeface="Enterprise Sans" pitchFamily="2" charset="0"/>
                          <a:cs typeface="Arial"/>
                        </a:rPr>
                        <a:t>$53,000</a:t>
                      </a:r>
                      <a:endParaRPr sz="1400">
                        <a:solidFill>
                          <a:schemeClr val="tx1"/>
                        </a:solidFill>
                        <a:latin typeface="Enterprise Sans" pitchFamily="2" charset="0"/>
                        <a:ea typeface="Enterprise Sans" pitchFamily="2" charset="0"/>
                        <a:cs typeface="Arial"/>
                      </a:endParaRPr>
                    </a:p>
                  </a:txBody>
                  <a:tcPr marL="0" marR="0" marT="103505" marB="0">
                    <a:lnL w="12700">
                      <a:solidFill>
                        <a:srgbClr val="002577"/>
                      </a:solidFill>
                      <a:prstDash val="solid"/>
                    </a:lnL>
                    <a:lnR w="12700">
                      <a:solidFill>
                        <a:srgbClr val="002577"/>
                      </a:solidFill>
                      <a:prstDash val="solid"/>
                    </a:lnR>
                    <a:lnT w="6350">
                      <a:solidFill>
                        <a:srgbClr val="002577"/>
                      </a:solidFill>
                      <a:prstDash val="solid"/>
                    </a:lnT>
                    <a:lnB w="6350">
                      <a:solidFill>
                        <a:srgbClr val="002577"/>
                      </a:solidFill>
                      <a:prstDash val="solid"/>
                    </a:lnB>
                    <a:solidFill>
                      <a:schemeClr val="bg2"/>
                    </a:solidFill>
                  </a:tcPr>
                </a:tc>
                <a:tc>
                  <a:txBody>
                    <a:bodyPr/>
                    <a:lstStyle/>
                    <a:p>
                      <a:pPr marL="13335" algn="ctr">
                        <a:lnSpc>
                          <a:spcPct val="100000"/>
                        </a:lnSpc>
                        <a:spcBef>
                          <a:spcPts val="815"/>
                        </a:spcBef>
                      </a:pPr>
                      <a:r>
                        <a:rPr sz="1400" spc="-10" dirty="0">
                          <a:solidFill>
                            <a:schemeClr val="tx1"/>
                          </a:solidFill>
                          <a:latin typeface="Enterprise Sans" pitchFamily="2" charset="0"/>
                          <a:ea typeface="Enterprise Sans" pitchFamily="2" charset="0"/>
                          <a:cs typeface="Arial"/>
                        </a:rPr>
                        <a:t>$55,000</a:t>
                      </a:r>
                      <a:endParaRPr sz="1400">
                        <a:solidFill>
                          <a:schemeClr val="tx1"/>
                        </a:solidFill>
                        <a:latin typeface="Enterprise Sans" pitchFamily="2" charset="0"/>
                        <a:ea typeface="Enterprise Sans" pitchFamily="2" charset="0"/>
                        <a:cs typeface="Arial"/>
                      </a:endParaRPr>
                    </a:p>
                  </a:txBody>
                  <a:tcPr marL="0" marR="0" marT="103505" marB="0">
                    <a:lnL w="12700">
                      <a:solidFill>
                        <a:srgbClr val="002577"/>
                      </a:solidFill>
                      <a:prstDash val="solid"/>
                    </a:lnL>
                    <a:lnT w="6350">
                      <a:solidFill>
                        <a:srgbClr val="002577"/>
                      </a:solidFill>
                      <a:prstDash val="solid"/>
                    </a:lnT>
                    <a:lnB w="6350">
                      <a:solidFill>
                        <a:srgbClr val="002577"/>
                      </a:solidFill>
                      <a:prstDash val="solid"/>
                    </a:lnB>
                    <a:solidFill>
                      <a:schemeClr val="bg2"/>
                    </a:solidFill>
                  </a:tcPr>
                </a:tc>
                <a:extLst>
                  <a:ext uri="{0D108BD9-81ED-4DB2-BD59-A6C34878D82A}">
                    <a16:rowId xmlns:a16="http://schemas.microsoft.com/office/drawing/2014/main" val="10003"/>
                  </a:ext>
                </a:extLst>
              </a:tr>
              <a:tr h="422275">
                <a:tc>
                  <a:txBody>
                    <a:bodyPr/>
                    <a:lstStyle/>
                    <a:p>
                      <a:pPr marL="457834">
                        <a:lnSpc>
                          <a:spcPct val="100000"/>
                        </a:lnSpc>
                        <a:spcBef>
                          <a:spcPts val="819"/>
                        </a:spcBef>
                      </a:pPr>
                      <a:r>
                        <a:rPr sz="1400" dirty="0">
                          <a:solidFill>
                            <a:schemeClr val="tx1"/>
                          </a:solidFill>
                          <a:latin typeface="Enterprise Sans" pitchFamily="2" charset="0"/>
                          <a:ea typeface="Enterprise Sans" pitchFamily="2" charset="0"/>
                          <a:cs typeface="Arial"/>
                        </a:rPr>
                        <a:t>Less</a:t>
                      </a:r>
                      <a:r>
                        <a:rPr sz="1400" spc="-20" dirty="0">
                          <a:solidFill>
                            <a:schemeClr val="tx1"/>
                          </a:solidFill>
                          <a:latin typeface="Enterprise Sans" pitchFamily="2" charset="0"/>
                          <a:ea typeface="Enterprise Sans" pitchFamily="2" charset="0"/>
                          <a:cs typeface="Arial"/>
                        </a:rPr>
                        <a:t> </a:t>
                      </a:r>
                      <a:r>
                        <a:rPr sz="1400" dirty="0">
                          <a:solidFill>
                            <a:schemeClr val="tx1"/>
                          </a:solidFill>
                          <a:latin typeface="Enterprise Sans" pitchFamily="2" charset="0"/>
                          <a:ea typeface="Enterprise Sans" pitchFamily="2" charset="0"/>
                          <a:cs typeface="Arial"/>
                        </a:rPr>
                        <a:t>federal</a:t>
                      </a:r>
                      <a:r>
                        <a:rPr sz="1400" spc="5" dirty="0">
                          <a:solidFill>
                            <a:schemeClr val="tx1"/>
                          </a:solidFill>
                          <a:latin typeface="Enterprise Sans" pitchFamily="2" charset="0"/>
                          <a:ea typeface="Enterprise Sans" pitchFamily="2" charset="0"/>
                          <a:cs typeface="Arial"/>
                        </a:rPr>
                        <a:t> </a:t>
                      </a:r>
                      <a:r>
                        <a:rPr sz="1400" dirty="0">
                          <a:solidFill>
                            <a:schemeClr val="tx1"/>
                          </a:solidFill>
                          <a:latin typeface="Enterprise Sans" pitchFamily="2" charset="0"/>
                          <a:ea typeface="Enterprise Sans" pitchFamily="2" charset="0"/>
                          <a:cs typeface="Arial"/>
                        </a:rPr>
                        <a:t>income</a:t>
                      </a:r>
                      <a:r>
                        <a:rPr sz="1400" spc="-25" dirty="0">
                          <a:solidFill>
                            <a:schemeClr val="tx1"/>
                          </a:solidFill>
                          <a:latin typeface="Enterprise Sans" pitchFamily="2" charset="0"/>
                          <a:ea typeface="Enterprise Sans" pitchFamily="2" charset="0"/>
                          <a:cs typeface="Arial"/>
                        </a:rPr>
                        <a:t> </a:t>
                      </a:r>
                      <a:r>
                        <a:rPr sz="1400" dirty="0">
                          <a:solidFill>
                            <a:schemeClr val="tx1"/>
                          </a:solidFill>
                          <a:latin typeface="Enterprise Sans" pitchFamily="2" charset="0"/>
                          <a:ea typeface="Enterprise Sans" pitchFamily="2" charset="0"/>
                          <a:cs typeface="Arial"/>
                        </a:rPr>
                        <a:t>and</a:t>
                      </a:r>
                      <a:r>
                        <a:rPr sz="1400" spc="-20" dirty="0">
                          <a:solidFill>
                            <a:schemeClr val="tx1"/>
                          </a:solidFill>
                          <a:latin typeface="Enterprise Sans" pitchFamily="2" charset="0"/>
                          <a:ea typeface="Enterprise Sans" pitchFamily="2" charset="0"/>
                          <a:cs typeface="Arial"/>
                        </a:rPr>
                        <a:t> </a:t>
                      </a:r>
                      <a:r>
                        <a:rPr sz="1400" dirty="0">
                          <a:solidFill>
                            <a:schemeClr val="tx1"/>
                          </a:solidFill>
                          <a:latin typeface="Enterprise Sans" pitchFamily="2" charset="0"/>
                          <a:ea typeface="Enterprise Sans" pitchFamily="2" charset="0"/>
                          <a:cs typeface="Arial"/>
                        </a:rPr>
                        <a:t>Social</a:t>
                      </a:r>
                      <a:r>
                        <a:rPr sz="1400" spc="-65" dirty="0">
                          <a:solidFill>
                            <a:schemeClr val="tx1"/>
                          </a:solidFill>
                          <a:latin typeface="Enterprise Sans" pitchFamily="2" charset="0"/>
                          <a:ea typeface="Enterprise Sans" pitchFamily="2" charset="0"/>
                          <a:cs typeface="Arial"/>
                        </a:rPr>
                        <a:t> </a:t>
                      </a:r>
                      <a:r>
                        <a:rPr sz="1400" dirty="0">
                          <a:solidFill>
                            <a:schemeClr val="tx1"/>
                          </a:solidFill>
                          <a:latin typeface="Enterprise Sans" pitchFamily="2" charset="0"/>
                          <a:ea typeface="Enterprise Sans" pitchFamily="2" charset="0"/>
                          <a:cs typeface="Arial"/>
                        </a:rPr>
                        <a:t>Security</a:t>
                      </a:r>
                      <a:r>
                        <a:rPr sz="1400" spc="-85" dirty="0">
                          <a:solidFill>
                            <a:schemeClr val="tx1"/>
                          </a:solidFill>
                          <a:latin typeface="Enterprise Sans" pitchFamily="2" charset="0"/>
                          <a:ea typeface="Enterprise Sans" pitchFamily="2" charset="0"/>
                          <a:cs typeface="Arial"/>
                        </a:rPr>
                        <a:t> </a:t>
                      </a:r>
                      <a:r>
                        <a:rPr sz="1400" spc="-10" dirty="0">
                          <a:solidFill>
                            <a:schemeClr val="tx1"/>
                          </a:solidFill>
                          <a:latin typeface="Enterprise Sans" pitchFamily="2" charset="0"/>
                          <a:ea typeface="Enterprise Sans" pitchFamily="2" charset="0"/>
                          <a:cs typeface="Arial"/>
                        </a:rPr>
                        <a:t>taxes*</a:t>
                      </a:r>
                      <a:endParaRPr sz="1400">
                        <a:solidFill>
                          <a:schemeClr val="tx1"/>
                        </a:solidFill>
                        <a:latin typeface="Enterprise Sans" pitchFamily="2" charset="0"/>
                        <a:ea typeface="Enterprise Sans" pitchFamily="2" charset="0"/>
                        <a:cs typeface="Arial"/>
                      </a:endParaRPr>
                    </a:p>
                  </a:txBody>
                  <a:tcPr marL="0" marR="0" marT="104139" marB="0">
                    <a:lnR w="12700">
                      <a:solidFill>
                        <a:srgbClr val="002577"/>
                      </a:solidFill>
                      <a:prstDash val="solid"/>
                    </a:lnR>
                    <a:lnT w="6350">
                      <a:solidFill>
                        <a:srgbClr val="002577"/>
                      </a:solidFill>
                      <a:prstDash val="solid"/>
                    </a:lnT>
                    <a:lnB w="6350">
                      <a:solidFill>
                        <a:srgbClr val="002577"/>
                      </a:solidFill>
                      <a:prstDash val="solid"/>
                    </a:lnB>
                    <a:solidFill>
                      <a:schemeClr val="bg2"/>
                    </a:solidFill>
                  </a:tcPr>
                </a:tc>
                <a:tc>
                  <a:txBody>
                    <a:bodyPr/>
                    <a:lstStyle/>
                    <a:p>
                      <a:pPr marL="7620" algn="ctr">
                        <a:lnSpc>
                          <a:spcPct val="100000"/>
                        </a:lnSpc>
                        <a:spcBef>
                          <a:spcPts val="819"/>
                        </a:spcBef>
                      </a:pPr>
                      <a:r>
                        <a:rPr sz="1400" spc="-10" dirty="0">
                          <a:solidFill>
                            <a:schemeClr val="tx1"/>
                          </a:solidFill>
                          <a:latin typeface="Enterprise Sans" pitchFamily="2" charset="0"/>
                          <a:ea typeface="Enterprise Sans" pitchFamily="2" charset="0"/>
                          <a:cs typeface="Arial"/>
                        </a:rPr>
                        <a:t>($15,715)</a:t>
                      </a:r>
                      <a:endParaRPr sz="1400">
                        <a:solidFill>
                          <a:schemeClr val="tx1"/>
                        </a:solidFill>
                        <a:latin typeface="Enterprise Sans" pitchFamily="2" charset="0"/>
                        <a:ea typeface="Enterprise Sans" pitchFamily="2" charset="0"/>
                        <a:cs typeface="Arial"/>
                      </a:endParaRPr>
                    </a:p>
                  </a:txBody>
                  <a:tcPr marL="0" marR="0" marT="104139" marB="0">
                    <a:lnL w="12700">
                      <a:solidFill>
                        <a:srgbClr val="002577"/>
                      </a:solidFill>
                      <a:prstDash val="solid"/>
                    </a:lnL>
                    <a:lnR w="12700">
                      <a:solidFill>
                        <a:srgbClr val="002577"/>
                      </a:solidFill>
                      <a:prstDash val="solid"/>
                    </a:lnR>
                    <a:lnT w="6350">
                      <a:solidFill>
                        <a:srgbClr val="002577"/>
                      </a:solidFill>
                      <a:prstDash val="solid"/>
                    </a:lnT>
                    <a:lnB w="6350">
                      <a:solidFill>
                        <a:srgbClr val="002577"/>
                      </a:solidFill>
                      <a:prstDash val="solid"/>
                    </a:lnB>
                    <a:solidFill>
                      <a:schemeClr val="bg2"/>
                    </a:solidFill>
                  </a:tcPr>
                </a:tc>
                <a:tc>
                  <a:txBody>
                    <a:bodyPr/>
                    <a:lstStyle/>
                    <a:p>
                      <a:pPr marL="7620" algn="ctr">
                        <a:lnSpc>
                          <a:spcPct val="100000"/>
                        </a:lnSpc>
                        <a:spcBef>
                          <a:spcPts val="819"/>
                        </a:spcBef>
                      </a:pPr>
                      <a:r>
                        <a:rPr sz="1400" spc="-10" dirty="0">
                          <a:solidFill>
                            <a:schemeClr val="tx1"/>
                          </a:solidFill>
                          <a:latin typeface="Enterprise Sans" pitchFamily="2" charset="0"/>
                          <a:ea typeface="Enterprise Sans" pitchFamily="2" charset="0"/>
                          <a:cs typeface="Arial"/>
                        </a:rPr>
                        <a:t>($16,307)</a:t>
                      </a:r>
                      <a:endParaRPr sz="1400">
                        <a:solidFill>
                          <a:schemeClr val="tx1"/>
                        </a:solidFill>
                        <a:latin typeface="Enterprise Sans" pitchFamily="2" charset="0"/>
                        <a:ea typeface="Enterprise Sans" pitchFamily="2" charset="0"/>
                        <a:cs typeface="Arial"/>
                      </a:endParaRPr>
                    </a:p>
                  </a:txBody>
                  <a:tcPr marL="0" marR="0" marT="104139" marB="0">
                    <a:lnL w="12700">
                      <a:solidFill>
                        <a:srgbClr val="002577"/>
                      </a:solidFill>
                      <a:prstDash val="solid"/>
                    </a:lnL>
                    <a:lnT w="6350">
                      <a:solidFill>
                        <a:srgbClr val="002577"/>
                      </a:solidFill>
                      <a:prstDash val="solid"/>
                    </a:lnT>
                    <a:lnB w="6350">
                      <a:solidFill>
                        <a:srgbClr val="002577"/>
                      </a:solidFill>
                      <a:prstDash val="solid"/>
                    </a:lnB>
                    <a:solidFill>
                      <a:schemeClr val="bg2"/>
                    </a:solidFill>
                  </a:tcPr>
                </a:tc>
                <a:extLst>
                  <a:ext uri="{0D108BD9-81ED-4DB2-BD59-A6C34878D82A}">
                    <a16:rowId xmlns:a16="http://schemas.microsoft.com/office/drawing/2014/main" val="10004"/>
                  </a:ext>
                </a:extLst>
              </a:tr>
              <a:tr h="422275">
                <a:tc>
                  <a:txBody>
                    <a:bodyPr/>
                    <a:lstStyle/>
                    <a:p>
                      <a:pPr>
                        <a:lnSpc>
                          <a:spcPct val="100000"/>
                        </a:lnSpc>
                        <a:spcBef>
                          <a:spcPts val="825"/>
                        </a:spcBef>
                      </a:pPr>
                      <a:r>
                        <a:rPr sz="1400" b="1" spc="-10" dirty="0">
                          <a:solidFill>
                            <a:schemeClr val="tx1"/>
                          </a:solidFill>
                          <a:latin typeface="Enterprise Sans" pitchFamily="2" charset="0"/>
                          <a:ea typeface="Enterprise Sans" pitchFamily="2" charset="0"/>
                          <a:cs typeface="Arial"/>
                        </a:rPr>
                        <a:t>After-</a:t>
                      </a:r>
                      <a:r>
                        <a:rPr sz="1400" b="1" dirty="0">
                          <a:solidFill>
                            <a:schemeClr val="tx1"/>
                          </a:solidFill>
                          <a:latin typeface="Enterprise Sans" pitchFamily="2" charset="0"/>
                          <a:ea typeface="Enterprise Sans" pitchFamily="2" charset="0"/>
                          <a:cs typeface="Arial"/>
                        </a:rPr>
                        <a:t>tax</a:t>
                      </a:r>
                      <a:r>
                        <a:rPr sz="1400" b="1" spc="15" dirty="0">
                          <a:solidFill>
                            <a:schemeClr val="tx1"/>
                          </a:solidFill>
                          <a:latin typeface="Enterprise Sans" pitchFamily="2" charset="0"/>
                          <a:ea typeface="Enterprise Sans" pitchFamily="2" charset="0"/>
                          <a:cs typeface="Arial"/>
                        </a:rPr>
                        <a:t> </a:t>
                      </a:r>
                      <a:r>
                        <a:rPr sz="1400" b="1" spc="-10" dirty="0">
                          <a:solidFill>
                            <a:schemeClr val="tx1"/>
                          </a:solidFill>
                          <a:latin typeface="Enterprise Sans" pitchFamily="2" charset="0"/>
                          <a:ea typeface="Enterprise Sans" pitchFamily="2" charset="0"/>
                          <a:cs typeface="Arial"/>
                        </a:rPr>
                        <a:t>income</a:t>
                      </a:r>
                      <a:endParaRPr sz="1400">
                        <a:solidFill>
                          <a:schemeClr val="tx1"/>
                        </a:solidFill>
                        <a:latin typeface="Enterprise Sans" pitchFamily="2" charset="0"/>
                        <a:ea typeface="Enterprise Sans" pitchFamily="2" charset="0"/>
                        <a:cs typeface="Arial"/>
                      </a:endParaRPr>
                    </a:p>
                  </a:txBody>
                  <a:tcPr marL="0" marR="0" marT="104775" marB="0">
                    <a:lnR w="12700">
                      <a:solidFill>
                        <a:srgbClr val="002577"/>
                      </a:solidFill>
                      <a:prstDash val="solid"/>
                    </a:lnR>
                    <a:lnT w="6350">
                      <a:solidFill>
                        <a:srgbClr val="002577"/>
                      </a:solidFill>
                      <a:prstDash val="solid"/>
                    </a:lnT>
                    <a:solidFill>
                      <a:schemeClr val="bg2"/>
                    </a:solidFill>
                  </a:tcPr>
                </a:tc>
                <a:tc>
                  <a:txBody>
                    <a:bodyPr/>
                    <a:lstStyle/>
                    <a:p>
                      <a:pPr marL="13335" algn="ctr">
                        <a:lnSpc>
                          <a:spcPct val="100000"/>
                        </a:lnSpc>
                        <a:spcBef>
                          <a:spcPts val="825"/>
                        </a:spcBef>
                      </a:pPr>
                      <a:r>
                        <a:rPr sz="1400" b="1" spc="-10" dirty="0">
                          <a:solidFill>
                            <a:schemeClr val="tx1"/>
                          </a:solidFill>
                          <a:latin typeface="Enterprise Sans" pitchFamily="2" charset="0"/>
                          <a:ea typeface="Enterprise Sans" pitchFamily="2" charset="0"/>
                          <a:cs typeface="Arial"/>
                        </a:rPr>
                        <a:t>$37,285</a:t>
                      </a:r>
                      <a:endParaRPr sz="1400">
                        <a:solidFill>
                          <a:schemeClr val="tx1"/>
                        </a:solidFill>
                        <a:latin typeface="Enterprise Sans" pitchFamily="2" charset="0"/>
                        <a:ea typeface="Enterprise Sans" pitchFamily="2" charset="0"/>
                        <a:cs typeface="Arial"/>
                      </a:endParaRPr>
                    </a:p>
                  </a:txBody>
                  <a:tcPr marL="0" marR="0" marT="104775" marB="0">
                    <a:lnL w="12700">
                      <a:solidFill>
                        <a:srgbClr val="002577"/>
                      </a:solidFill>
                      <a:prstDash val="solid"/>
                    </a:lnL>
                    <a:lnR w="12700">
                      <a:solidFill>
                        <a:srgbClr val="002577"/>
                      </a:solidFill>
                      <a:prstDash val="solid"/>
                    </a:lnR>
                    <a:lnT w="6350">
                      <a:solidFill>
                        <a:srgbClr val="002577"/>
                      </a:solidFill>
                      <a:prstDash val="solid"/>
                    </a:lnT>
                    <a:solidFill>
                      <a:schemeClr val="bg2"/>
                    </a:solidFill>
                  </a:tcPr>
                </a:tc>
                <a:tc>
                  <a:txBody>
                    <a:bodyPr/>
                    <a:lstStyle/>
                    <a:p>
                      <a:pPr marL="13335" algn="ctr">
                        <a:lnSpc>
                          <a:spcPct val="100000"/>
                        </a:lnSpc>
                        <a:spcBef>
                          <a:spcPts val="825"/>
                        </a:spcBef>
                      </a:pPr>
                      <a:r>
                        <a:rPr sz="1400" b="1" spc="-10" dirty="0">
                          <a:solidFill>
                            <a:schemeClr val="tx1"/>
                          </a:solidFill>
                          <a:latin typeface="Enterprise Sans" pitchFamily="2" charset="0"/>
                          <a:ea typeface="Enterprise Sans" pitchFamily="2" charset="0"/>
                          <a:cs typeface="Arial"/>
                        </a:rPr>
                        <a:t>$38,693</a:t>
                      </a:r>
                      <a:endParaRPr sz="1400" dirty="0">
                        <a:solidFill>
                          <a:schemeClr val="tx1"/>
                        </a:solidFill>
                        <a:latin typeface="Enterprise Sans" pitchFamily="2" charset="0"/>
                        <a:ea typeface="Enterprise Sans" pitchFamily="2" charset="0"/>
                        <a:cs typeface="Arial"/>
                      </a:endParaRPr>
                    </a:p>
                  </a:txBody>
                  <a:tcPr marL="0" marR="0" marT="104775" marB="0">
                    <a:lnL w="12700">
                      <a:solidFill>
                        <a:srgbClr val="002577"/>
                      </a:solidFill>
                      <a:prstDash val="solid"/>
                    </a:lnL>
                    <a:lnT w="6350">
                      <a:solidFill>
                        <a:srgbClr val="002577"/>
                      </a:solidFill>
                      <a:prstDash val="solid"/>
                    </a:lnT>
                    <a:solidFill>
                      <a:schemeClr val="bg2"/>
                    </a:solidFill>
                  </a:tcPr>
                </a:tc>
                <a:extLst>
                  <a:ext uri="{0D108BD9-81ED-4DB2-BD59-A6C34878D82A}">
                    <a16:rowId xmlns:a16="http://schemas.microsoft.com/office/drawing/2014/main" val="10005"/>
                  </a:ext>
                </a:extLst>
              </a:tr>
            </a:tbl>
          </a:graphicData>
        </a:graphic>
      </p:graphicFrame>
      <p:sp>
        <p:nvSpPr>
          <p:cNvPr id="5" name="object 6">
            <a:extLst>
              <a:ext uri="{FF2B5EF4-FFF2-40B4-BE49-F238E27FC236}">
                <a16:creationId xmlns:a16="http://schemas.microsoft.com/office/drawing/2014/main" id="{5AA036CE-E7A8-E978-A04A-478115B2A84D}"/>
              </a:ext>
            </a:extLst>
          </p:cNvPr>
          <p:cNvSpPr txBox="1">
            <a:spLocks/>
          </p:cNvSpPr>
          <p:nvPr/>
        </p:nvSpPr>
        <p:spPr>
          <a:xfrm>
            <a:off x="444817" y="744156"/>
            <a:ext cx="5379085" cy="391795"/>
          </a:xfrm>
          <a:prstGeom prst="rect">
            <a:avLst/>
          </a:prstGeom>
        </p:spPr>
        <p:txBody>
          <a:bodyPr vert="horz" wrap="square" lIns="0" tIns="12700" rIns="0" bIns="0" rtlCol="0">
            <a:spAutoFit/>
          </a:bodyPr>
          <a:lstStyle>
            <a:lvl1pPr algn="l" defTabSz="914400" rtl="0" eaLnBrk="1" latinLnBrk="0" hangingPunct="1">
              <a:lnSpc>
                <a:spcPct val="90000"/>
              </a:lnSpc>
              <a:spcBef>
                <a:spcPct val="0"/>
              </a:spcBef>
              <a:buNone/>
              <a:defRPr sz="2200" b="0" kern="1200">
                <a:solidFill>
                  <a:schemeClr val="tx1"/>
                </a:solidFill>
                <a:latin typeface="+mj-lt"/>
                <a:ea typeface="+mj-ea"/>
                <a:cs typeface="+mj-cs"/>
              </a:defRPr>
            </a:lvl1pPr>
          </a:lstStyle>
          <a:p>
            <a:pPr marL="12700">
              <a:lnSpc>
                <a:spcPct val="100000"/>
              </a:lnSpc>
              <a:spcBef>
                <a:spcPts val="100"/>
              </a:spcBef>
            </a:pPr>
            <a:r>
              <a:rPr lang="en-US" sz="2400" b="1">
                <a:latin typeface="Enterprise Sans" pitchFamily="2" charset="0"/>
                <a:ea typeface="Enterprise Sans" pitchFamily="2" charset="0"/>
              </a:rPr>
              <a:t>An</a:t>
            </a:r>
            <a:r>
              <a:rPr lang="en-US" sz="2400" b="1" spc="-30">
                <a:latin typeface="Enterprise Sans" pitchFamily="2" charset="0"/>
                <a:ea typeface="Enterprise Sans" pitchFamily="2" charset="0"/>
              </a:rPr>
              <a:t> </a:t>
            </a:r>
            <a:r>
              <a:rPr lang="en-US" sz="2400" b="1">
                <a:latin typeface="Enterprise Sans" pitchFamily="2" charset="0"/>
                <a:ea typeface="Enterprise Sans" pitchFamily="2" charset="0"/>
              </a:rPr>
              <a:t>example</a:t>
            </a:r>
            <a:r>
              <a:rPr lang="en-US" sz="2400" b="1" spc="-30">
                <a:latin typeface="Enterprise Sans" pitchFamily="2" charset="0"/>
                <a:ea typeface="Enterprise Sans" pitchFamily="2" charset="0"/>
              </a:rPr>
              <a:t> </a:t>
            </a:r>
            <a:r>
              <a:rPr lang="en-US" sz="2400" b="1">
                <a:latin typeface="Enterprise Sans" pitchFamily="2" charset="0"/>
                <a:ea typeface="Enterprise Sans" pitchFamily="2" charset="0"/>
              </a:rPr>
              <a:t>of</a:t>
            </a:r>
            <a:r>
              <a:rPr lang="en-US" sz="2400" b="1" spc="-35">
                <a:latin typeface="Enterprise Sans" pitchFamily="2" charset="0"/>
                <a:ea typeface="Enterprise Sans" pitchFamily="2" charset="0"/>
              </a:rPr>
              <a:t> </a:t>
            </a:r>
            <a:r>
              <a:rPr lang="en-US" sz="2400" b="1">
                <a:latin typeface="Enterprise Sans" pitchFamily="2" charset="0"/>
                <a:ea typeface="Enterprise Sans" pitchFamily="2" charset="0"/>
              </a:rPr>
              <a:t>FSA</a:t>
            </a:r>
            <a:r>
              <a:rPr lang="en-US" sz="2400" b="1" spc="-55">
                <a:latin typeface="Enterprise Sans" pitchFamily="2" charset="0"/>
                <a:ea typeface="Enterprise Sans" pitchFamily="2" charset="0"/>
              </a:rPr>
              <a:t> </a:t>
            </a:r>
            <a:r>
              <a:rPr lang="en-US" sz="2400" b="1">
                <a:latin typeface="Enterprise Sans" pitchFamily="2" charset="0"/>
                <a:ea typeface="Enterprise Sans" pitchFamily="2" charset="0"/>
              </a:rPr>
              <a:t>savings</a:t>
            </a:r>
            <a:r>
              <a:rPr lang="en-US" sz="2400" b="1" spc="-100">
                <a:latin typeface="Enterprise Sans" pitchFamily="2" charset="0"/>
                <a:ea typeface="Enterprise Sans" pitchFamily="2" charset="0"/>
              </a:rPr>
              <a:t> </a:t>
            </a:r>
            <a:r>
              <a:rPr lang="en-US" sz="2400" b="1" spc="-10">
                <a:latin typeface="Enterprise Sans" pitchFamily="2" charset="0"/>
                <a:ea typeface="Enterprise Sans" pitchFamily="2" charset="0"/>
              </a:rPr>
              <a:t>potential</a:t>
            </a:r>
            <a:endParaRPr lang="en-US" sz="2400" b="1" dirty="0">
              <a:latin typeface="Enterprise Sans" pitchFamily="2" charset="0"/>
              <a:ea typeface="Enterprise Sans" pitchFamily="2" charset="0"/>
            </a:endParaRPr>
          </a:p>
        </p:txBody>
      </p:sp>
      <p:sp>
        <p:nvSpPr>
          <p:cNvPr id="6" name="object 7">
            <a:extLst>
              <a:ext uri="{FF2B5EF4-FFF2-40B4-BE49-F238E27FC236}">
                <a16:creationId xmlns:a16="http://schemas.microsoft.com/office/drawing/2014/main" id="{5407B114-7E5A-7610-10EA-61147C5B6F20}"/>
              </a:ext>
            </a:extLst>
          </p:cNvPr>
          <p:cNvSpPr txBox="1"/>
          <p:nvPr/>
        </p:nvSpPr>
        <p:spPr>
          <a:xfrm>
            <a:off x="444816" y="1266273"/>
            <a:ext cx="7427431" cy="626454"/>
          </a:xfrm>
          <a:prstGeom prst="rect">
            <a:avLst/>
          </a:prstGeom>
        </p:spPr>
        <p:txBody>
          <a:bodyPr vert="horz" wrap="square" lIns="0" tIns="94615" rIns="0" bIns="0" rtlCol="0">
            <a:spAutoFit/>
          </a:bodyPr>
          <a:lstStyle/>
          <a:p>
            <a:pPr marL="12700">
              <a:lnSpc>
                <a:spcPct val="100000"/>
              </a:lnSpc>
              <a:spcBef>
                <a:spcPts val="745"/>
              </a:spcBef>
            </a:pPr>
            <a:r>
              <a:rPr sz="1550" b="1" dirty="0">
                <a:latin typeface="Enterprise Sans" pitchFamily="2" charset="0"/>
                <a:ea typeface="Enterprise Sans" pitchFamily="2" charset="0"/>
                <a:cs typeface="Arial"/>
              </a:rPr>
              <a:t>Here’s</a:t>
            </a:r>
            <a:r>
              <a:rPr sz="1550" b="1" spc="90" dirty="0">
                <a:latin typeface="Enterprise Sans" pitchFamily="2" charset="0"/>
                <a:ea typeface="Enterprise Sans" pitchFamily="2" charset="0"/>
                <a:cs typeface="Arial"/>
              </a:rPr>
              <a:t> </a:t>
            </a:r>
            <a:r>
              <a:rPr sz="1550" b="1" dirty="0">
                <a:latin typeface="Enterprise Sans" pitchFamily="2" charset="0"/>
                <a:ea typeface="Enterprise Sans" pitchFamily="2" charset="0"/>
                <a:cs typeface="Arial"/>
              </a:rPr>
              <a:t>how</a:t>
            </a:r>
            <a:r>
              <a:rPr sz="1550" b="1" spc="130" dirty="0">
                <a:latin typeface="Enterprise Sans" pitchFamily="2" charset="0"/>
                <a:ea typeface="Enterprise Sans" pitchFamily="2" charset="0"/>
                <a:cs typeface="Arial"/>
              </a:rPr>
              <a:t> </a:t>
            </a:r>
            <a:r>
              <a:rPr sz="1550" b="1" dirty="0">
                <a:latin typeface="Enterprise Sans" pitchFamily="2" charset="0"/>
                <a:ea typeface="Enterprise Sans" pitchFamily="2" charset="0"/>
                <a:cs typeface="Arial"/>
              </a:rPr>
              <a:t>you</a:t>
            </a:r>
            <a:r>
              <a:rPr sz="1550" b="1" spc="80" dirty="0">
                <a:latin typeface="Enterprise Sans" pitchFamily="2" charset="0"/>
                <a:ea typeface="Enterprise Sans" pitchFamily="2" charset="0"/>
                <a:cs typeface="Arial"/>
              </a:rPr>
              <a:t> </a:t>
            </a:r>
            <a:r>
              <a:rPr sz="1550" b="1" dirty="0">
                <a:latin typeface="Enterprise Sans" pitchFamily="2" charset="0"/>
                <a:ea typeface="Enterprise Sans" pitchFamily="2" charset="0"/>
                <a:cs typeface="Arial"/>
              </a:rPr>
              <a:t>can</a:t>
            </a:r>
            <a:r>
              <a:rPr sz="1550" b="1" spc="85" dirty="0">
                <a:latin typeface="Enterprise Sans" pitchFamily="2" charset="0"/>
                <a:ea typeface="Enterprise Sans" pitchFamily="2" charset="0"/>
                <a:cs typeface="Arial"/>
              </a:rPr>
              <a:t> </a:t>
            </a:r>
            <a:r>
              <a:rPr sz="1550" b="1" dirty="0">
                <a:latin typeface="Enterprise Sans" pitchFamily="2" charset="0"/>
                <a:ea typeface="Enterprise Sans" pitchFamily="2" charset="0"/>
                <a:cs typeface="Arial"/>
              </a:rPr>
              <a:t>save</a:t>
            </a:r>
            <a:r>
              <a:rPr sz="1550" b="1" spc="95" dirty="0">
                <a:latin typeface="Enterprise Sans" pitchFamily="2" charset="0"/>
                <a:ea typeface="Enterprise Sans" pitchFamily="2" charset="0"/>
                <a:cs typeface="Arial"/>
              </a:rPr>
              <a:t> </a:t>
            </a:r>
            <a:r>
              <a:rPr sz="1550" b="1" dirty="0">
                <a:latin typeface="Enterprise Sans" pitchFamily="2" charset="0"/>
                <a:ea typeface="Enterprise Sans" pitchFamily="2" charset="0"/>
                <a:cs typeface="Arial"/>
              </a:rPr>
              <a:t>by</a:t>
            </a:r>
            <a:r>
              <a:rPr sz="1550" b="1" spc="95" dirty="0">
                <a:latin typeface="Enterprise Sans" pitchFamily="2" charset="0"/>
                <a:ea typeface="Enterprise Sans" pitchFamily="2" charset="0"/>
                <a:cs typeface="Arial"/>
              </a:rPr>
              <a:t> </a:t>
            </a:r>
            <a:r>
              <a:rPr sz="1550" b="1" dirty="0">
                <a:latin typeface="Enterprise Sans" pitchFamily="2" charset="0"/>
                <a:ea typeface="Enterprise Sans" pitchFamily="2" charset="0"/>
                <a:cs typeface="Arial"/>
              </a:rPr>
              <a:t>contributing</a:t>
            </a:r>
            <a:r>
              <a:rPr sz="1550" b="1" spc="80" dirty="0">
                <a:latin typeface="Enterprise Sans" pitchFamily="2" charset="0"/>
                <a:ea typeface="Enterprise Sans" pitchFamily="2" charset="0"/>
                <a:cs typeface="Arial"/>
              </a:rPr>
              <a:t> </a:t>
            </a:r>
            <a:r>
              <a:rPr sz="1550" b="1" dirty="0">
                <a:latin typeface="Enterprise Sans" pitchFamily="2" charset="0"/>
                <a:ea typeface="Enterprise Sans" pitchFamily="2" charset="0"/>
                <a:cs typeface="Arial"/>
              </a:rPr>
              <a:t>to</a:t>
            </a:r>
            <a:r>
              <a:rPr sz="1550" b="1" spc="85" dirty="0">
                <a:latin typeface="Enterprise Sans" pitchFamily="2" charset="0"/>
                <a:ea typeface="Enterprise Sans" pitchFamily="2" charset="0"/>
                <a:cs typeface="Arial"/>
              </a:rPr>
              <a:t> </a:t>
            </a:r>
            <a:r>
              <a:rPr sz="1550" b="1" dirty="0">
                <a:latin typeface="Enterprise Sans" pitchFamily="2" charset="0"/>
                <a:ea typeface="Enterprise Sans" pitchFamily="2" charset="0"/>
                <a:cs typeface="Arial"/>
              </a:rPr>
              <a:t>your</a:t>
            </a:r>
            <a:r>
              <a:rPr sz="1550" b="1" spc="55" dirty="0">
                <a:latin typeface="Enterprise Sans" pitchFamily="2" charset="0"/>
                <a:ea typeface="Enterprise Sans" pitchFamily="2" charset="0"/>
                <a:cs typeface="Arial"/>
              </a:rPr>
              <a:t> </a:t>
            </a:r>
            <a:r>
              <a:rPr sz="1550" b="1" spc="-25" dirty="0">
                <a:latin typeface="Enterprise Sans" pitchFamily="2" charset="0"/>
                <a:ea typeface="Enterprise Sans" pitchFamily="2" charset="0"/>
                <a:cs typeface="Arial"/>
              </a:rPr>
              <a:t>FSA</a:t>
            </a:r>
            <a:endParaRPr sz="1550" dirty="0">
              <a:latin typeface="Enterprise Sans" pitchFamily="2" charset="0"/>
              <a:ea typeface="Enterprise Sans" pitchFamily="2" charset="0"/>
              <a:cs typeface="Arial"/>
            </a:endParaRPr>
          </a:p>
          <a:p>
            <a:pPr marL="12700">
              <a:lnSpc>
                <a:spcPct val="100000"/>
              </a:lnSpc>
              <a:spcBef>
                <a:spcPts val="595"/>
              </a:spcBef>
            </a:pPr>
            <a:r>
              <a:rPr sz="1400" dirty="0">
                <a:latin typeface="Enterprise Sans" pitchFamily="2" charset="0"/>
                <a:ea typeface="Enterprise Sans" pitchFamily="2" charset="0"/>
                <a:cs typeface="Arial"/>
              </a:rPr>
              <a:t>If</a:t>
            </a:r>
            <a:r>
              <a:rPr sz="1400" spc="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you</a:t>
            </a:r>
            <a:r>
              <a:rPr sz="1400" spc="-1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earn</a:t>
            </a:r>
            <a:r>
              <a:rPr sz="1400" spc="-8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$55,000/year</a:t>
            </a:r>
            <a:r>
              <a:rPr sz="1400" spc="1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and</a:t>
            </a:r>
            <a:r>
              <a:rPr sz="1400" spc="-1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contribute</a:t>
            </a:r>
            <a:r>
              <a:rPr sz="1400" spc="-1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$2,000/year</a:t>
            </a:r>
            <a:r>
              <a:rPr sz="1400" spc="-6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to</a:t>
            </a:r>
            <a:r>
              <a:rPr sz="1400" spc="-1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your</a:t>
            </a:r>
            <a:r>
              <a:rPr sz="1400" spc="-6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FSA,</a:t>
            </a:r>
            <a:r>
              <a:rPr sz="1400" spc="45" dirty="0">
                <a:latin typeface="Enterprise Sans" pitchFamily="2" charset="0"/>
                <a:ea typeface="Enterprise Sans" pitchFamily="2" charset="0"/>
                <a:cs typeface="Arial"/>
              </a:rPr>
              <a:t> </a:t>
            </a:r>
            <a:r>
              <a:rPr sz="1400" b="1" dirty="0">
                <a:latin typeface="Enterprise Sans" pitchFamily="2" charset="0"/>
                <a:ea typeface="Enterprise Sans" pitchFamily="2" charset="0"/>
                <a:cs typeface="Arial"/>
              </a:rPr>
              <a:t>you</a:t>
            </a:r>
            <a:r>
              <a:rPr sz="1400" b="1" spc="-85" dirty="0">
                <a:latin typeface="Enterprise Sans" pitchFamily="2" charset="0"/>
                <a:ea typeface="Enterprise Sans" pitchFamily="2" charset="0"/>
                <a:cs typeface="Arial"/>
              </a:rPr>
              <a:t> </a:t>
            </a:r>
            <a:r>
              <a:rPr sz="1400" b="1" dirty="0">
                <a:latin typeface="Enterprise Sans" pitchFamily="2" charset="0"/>
                <a:ea typeface="Enterprise Sans" pitchFamily="2" charset="0"/>
                <a:cs typeface="Arial"/>
              </a:rPr>
              <a:t>will</a:t>
            </a:r>
            <a:r>
              <a:rPr sz="1400" b="1" spc="-60" dirty="0">
                <a:latin typeface="Enterprise Sans" pitchFamily="2" charset="0"/>
                <a:ea typeface="Enterprise Sans" pitchFamily="2" charset="0"/>
                <a:cs typeface="Arial"/>
              </a:rPr>
              <a:t> </a:t>
            </a:r>
            <a:r>
              <a:rPr sz="1400" b="1" dirty="0">
                <a:latin typeface="Enterprise Sans" pitchFamily="2" charset="0"/>
                <a:ea typeface="Enterprise Sans" pitchFamily="2" charset="0"/>
                <a:cs typeface="Arial"/>
              </a:rPr>
              <a:t>save</a:t>
            </a:r>
            <a:r>
              <a:rPr sz="1400" b="1" spc="-15" dirty="0">
                <a:latin typeface="Enterprise Sans" pitchFamily="2" charset="0"/>
                <a:ea typeface="Enterprise Sans" pitchFamily="2" charset="0"/>
                <a:cs typeface="Arial"/>
              </a:rPr>
              <a:t> </a:t>
            </a:r>
            <a:r>
              <a:rPr sz="1400" b="1" spc="-10" dirty="0">
                <a:latin typeface="Enterprise Sans" pitchFamily="2" charset="0"/>
                <a:ea typeface="Enterprise Sans" pitchFamily="2" charset="0"/>
                <a:cs typeface="Arial"/>
              </a:rPr>
              <a:t>$592.</a:t>
            </a:r>
            <a:endParaRPr sz="1400" dirty="0">
              <a:latin typeface="Enterprise Sans" pitchFamily="2" charset="0"/>
              <a:ea typeface="Enterprise Sans" pitchFamily="2" charset="0"/>
              <a:cs typeface="Arial"/>
            </a:endParaRPr>
          </a:p>
        </p:txBody>
      </p:sp>
      <p:sp>
        <p:nvSpPr>
          <p:cNvPr id="7" name="object 8">
            <a:extLst>
              <a:ext uri="{FF2B5EF4-FFF2-40B4-BE49-F238E27FC236}">
                <a16:creationId xmlns:a16="http://schemas.microsoft.com/office/drawing/2014/main" id="{6DEE836B-C3EC-69B3-C686-07102B320A58}"/>
              </a:ext>
            </a:extLst>
          </p:cNvPr>
          <p:cNvSpPr/>
          <p:nvPr/>
        </p:nvSpPr>
        <p:spPr>
          <a:xfrm>
            <a:off x="8096250" y="1819275"/>
            <a:ext cx="3209925" cy="3219450"/>
          </a:xfrm>
          <a:custGeom>
            <a:avLst/>
            <a:gdLst/>
            <a:ahLst/>
            <a:cxnLst/>
            <a:rect l="l" t="t" r="r" b="b"/>
            <a:pathLst>
              <a:path w="3209925" h="3219450">
                <a:moveTo>
                  <a:pt x="1605026" y="0"/>
                </a:moveTo>
                <a:lnTo>
                  <a:pt x="1556843" y="711"/>
                </a:lnTo>
                <a:lnTo>
                  <a:pt x="1509013" y="2832"/>
                </a:lnTo>
                <a:lnTo>
                  <a:pt x="1461556" y="6343"/>
                </a:lnTo>
                <a:lnTo>
                  <a:pt x="1414492" y="11223"/>
                </a:lnTo>
                <a:lnTo>
                  <a:pt x="1367840" y="17454"/>
                </a:lnTo>
                <a:lnTo>
                  <a:pt x="1321620" y="25014"/>
                </a:lnTo>
                <a:lnTo>
                  <a:pt x="1275853" y="33884"/>
                </a:lnTo>
                <a:lnTo>
                  <a:pt x="1230558" y="44045"/>
                </a:lnTo>
                <a:lnTo>
                  <a:pt x="1185754" y="55475"/>
                </a:lnTo>
                <a:lnTo>
                  <a:pt x="1141462" y="68156"/>
                </a:lnTo>
                <a:lnTo>
                  <a:pt x="1097702" y="82067"/>
                </a:lnTo>
                <a:lnTo>
                  <a:pt x="1054493" y="97188"/>
                </a:lnTo>
                <a:lnTo>
                  <a:pt x="1011856" y="113500"/>
                </a:lnTo>
                <a:lnTo>
                  <a:pt x="969810" y="130983"/>
                </a:lnTo>
                <a:lnTo>
                  <a:pt x="928375" y="149616"/>
                </a:lnTo>
                <a:lnTo>
                  <a:pt x="887570" y="169379"/>
                </a:lnTo>
                <a:lnTo>
                  <a:pt x="847417" y="190254"/>
                </a:lnTo>
                <a:lnTo>
                  <a:pt x="807934" y="212219"/>
                </a:lnTo>
                <a:lnTo>
                  <a:pt x="769142" y="235256"/>
                </a:lnTo>
                <a:lnTo>
                  <a:pt x="731059" y="259343"/>
                </a:lnTo>
                <a:lnTo>
                  <a:pt x="693707" y="284461"/>
                </a:lnTo>
                <a:lnTo>
                  <a:pt x="657106" y="310591"/>
                </a:lnTo>
                <a:lnTo>
                  <a:pt x="621274" y="337711"/>
                </a:lnTo>
                <a:lnTo>
                  <a:pt x="586231" y="365803"/>
                </a:lnTo>
                <a:lnTo>
                  <a:pt x="551999" y="394847"/>
                </a:lnTo>
                <a:lnTo>
                  <a:pt x="518596" y="424822"/>
                </a:lnTo>
                <a:lnTo>
                  <a:pt x="486042" y="455708"/>
                </a:lnTo>
                <a:lnTo>
                  <a:pt x="454358" y="487486"/>
                </a:lnTo>
                <a:lnTo>
                  <a:pt x="423562" y="520136"/>
                </a:lnTo>
                <a:lnTo>
                  <a:pt x="393676" y="553637"/>
                </a:lnTo>
                <a:lnTo>
                  <a:pt x="364718" y="587971"/>
                </a:lnTo>
                <a:lnTo>
                  <a:pt x="336709" y="623116"/>
                </a:lnTo>
                <a:lnTo>
                  <a:pt x="309668" y="659053"/>
                </a:lnTo>
                <a:lnTo>
                  <a:pt x="283616" y="695763"/>
                </a:lnTo>
                <a:lnTo>
                  <a:pt x="258572" y="733224"/>
                </a:lnTo>
                <a:lnTo>
                  <a:pt x="234556" y="771418"/>
                </a:lnTo>
                <a:lnTo>
                  <a:pt x="211588" y="810324"/>
                </a:lnTo>
                <a:lnTo>
                  <a:pt x="189688" y="849922"/>
                </a:lnTo>
                <a:lnTo>
                  <a:pt x="168875" y="890193"/>
                </a:lnTo>
                <a:lnTo>
                  <a:pt x="149170" y="931117"/>
                </a:lnTo>
                <a:lnTo>
                  <a:pt x="130592" y="972673"/>
                </a:lnTo>
                <a:lnTo>
                  <a:pt x="113162" y="1014841"/>
                </a:lnTo>
                <a:lnTo>
                  <a:pt x="96898" y="1057603"/>
                </a:lnTo>
                <a:lnTo>
                  <a:pt x="81822" y="1100937"/>
                </a:lnTo>
                <a:lnTo>
                  <a:pt x="67952" y="1144824"/>
                </a:lnTo>
                <a:lnTo>
                  <a:pt x="55309" y="1189245"/>
                </a:lnTo>
                <a:lnTo>
                  <a:pt x="43913" y="1234178"/>
                </a:lnTo>
                <a:lnTo>
                  <a:pt x="33783" y="1279604"/>
                </a:lnTo>
                <a:lnTo>
                  <a:pt x="24939" y="1325504"/>
                </a:lnTo>
                <a:lnTo>
                  <a:pt x="17401" y="1371857"/>
                </a:lnTo>
                <a:lnTo>
                  <a:pt x="11190" y="1418644"/>
                </a:lnTo>
                <a:lnTo>
                  <a:pt x="6324" y="1465843"/>
                </a:lnTo>
                <a:lnTo>
                  <a:pt x="2824" y="1513437"/>
                </a:lnTo>
                <a:lnTo>
                  <a:pt x="709" y="1561404"/>
                </a:lnTo>
                <a:lnTo>
                  <a:pt x="0" y="1609725"/>
                </a:lnTo>
                <a:lnTo>
                  <a:pt x="709" y="1658045"/>
                </a:lnTo>
                <a:lnTo>
                  <a:pt x="2824" y="1706012"/>
                </a:lnTo>
                <a:lnTo>
                  <a:pt x="6324" y="1753606"/>
                </a:lnTo>
                <a:lnTo>
                  <a:pt x="11190" y="1800805"/>
                </a:lnTo>
                <a:lnTo>
                  <a:pt x="17401" y="1847592"/>
                </a:lnTo>
                <a:lnTo>
                  <a:pt x="24939" y="1893945"/>
                </a:lnTo>
                <a:lnTo>
                  <a:pt x="33783" y="1939845"/>
                </a:lnTo>
                <a:lnTo>
                  <a:pt x="43913" y="1985271"/>
                </a:lnTo>
                <a:lnTo>
                  <a:pt x="55309" y="2030204"/>
                </a:lnTo>
                <a:lnTo>
                  <a:pt x="67952" y="2074625"/>
                </a:lnTo>
                <a:lnTo>
                  <a:pt x="81822" y="2118512"/>
                </a:lnTo>
                <a:lnTo>
                  <a:pt x="96898" y="2161846"/>
                </a:lnTo>
                <a:lnTo>
                  <a:pt x="113162" y="2204608"/>
                </a:lnTo>
                <a:lnTo>
                  <a:pt x="130592" y="2246776"/>
                </a:lnTo>
                <a:lnTo>
                  <a:pt x="149170" y="2288332"/>
                </a:lnTo>
                <a:lnTo>
                  <a:pt x="168875" y="2329256"/>
                </a:lnTo>
                <a:lnTo>
                  <a:pt x="189688" y="2369527"/>
                </a:lnTo>
                <a:lnTo>
                  <a:pt x="211588" y="2409125"/>
                </a:lnTo>
                <a:lnTo>
                  <a:pt x="234556" y="2448031"/>
                </a:lnTo>
                <a:lnTo>
                  <a:pt x="258572" y="2486225"/>
                </a:lnTo>
                <a:lnTo>
                  <a:pt x="283616" y="2523686"/>
                </a:lnTo>
                <a:lnTo>
                  <a:pt x="309668" y="2560396"/>
                </a:lnTo>
                <a:lnTo>
                  <a:pt x="336709" y="2596333"/>
                </a:lnTo>
                <a:lnTo>
                  <a:pt x="364718" y="2631478"/>
                </a:lnTo>
                <a:lnTo>
                  <a:pt x="393676" y="2665812"/>
                </a:lnTo>
                <a:lnTo>
                  <a:pt x="423562" y="2699313"/>
                </a:lnTo>
                <a:lnTo>
                  <a:pt x="454358" y="2731963"/>
                </a:lnTo>
                <a:lnTo>
                  <a:pt x="486042" y="2763741"/>
                </a:lnTo>
                <a:lnTo>
                  <a:pt x="518596" y="2794627"/>
                </a:lnTo>
                <a:lnTo>
                  <a:pt x="551999" y="2824602"/>
                </a:lnTo>
                <a:lnTo>
                  <a:pt x="586231" y="2853646"/>
                </a:lnTo>
                <a:lnTo>
                  <a:pt x="621274" y="2881738"/>
                </a:lnTo>
                <a:lnTo>
                  <a:pt x="657106" y="2908858"/>
                </a:lnTo>
                <a:lnTo>
                  <a:pt x="693707" y="2934988"/>
                </a:lnTo>
                <a:lnTo>
                  <a:pt x="731059" y="2960106"/>
                </a:lnTo>
                <a:lnTo>
                  <a:pt x="769142" y="2984193"/>
                </a:lnTo>
                <a:lnTo>
                  <a:pt x="807934" y="3007230"/>
                </a:lnTo>
                <a:lnTo>
                  <a:pt x="847417" y="3029195"/>
                </a:lnTo>
                <a:lnTo>
                  <a:pt x="887570" y="3050070"/>
                </a:lnTo>
                <a:lnTo>
                  <a:pt x="928375" y="3069833"/>
                </a:lnTo>
                <a:lnTo>
                  <a:pt x="969810" y="3088466"/>
                </a:lnTo>
                <a:lnTo>
                  <a:pt x="1011856" y="3105949"/>
                </a:lnTo>
                <a:lnTo>
                  <a:pt x="1054493" y="3122261"/>
                </a:lnTo>
                <a:lnTo>
                  <a:pt x="1097702" y="3137382"/>
                </a:lnTo>
                <a:lnTo>
                  <a:pt x="1141462" y="3151293"/>
                </a:lnTo>
                <a:lnTo>
                  <a:pt x="1185754" y="3163974"/>
                </a:lnTo>
                <a:lnTo>
                  <a:pt x="1230558" y="3175404"/>
                </a:lnTo>
                <a:lnTo>
                  <a:pt x="1275853" y="3185565"/>
                </a:lnTo>
                <a:lnTo>
                  <a:pt x="1321620" y="3194435"/>
                </a:lnTo>
                <a:lnTo>
                  <a:pt x="1367840" y="3201995"/>
                </a:lnTo>
                <a:lnTo>
                  <a:pt x="1414492" y="3208226"/>
                </a:lnTo>
                <a:lnTo>
                  <a:pt x="1461556" y="3213106"/>
                </a:lnTo>
                <a:lnTo>
                  <a:pt x="1509013" y="3216617"/>
                </a:lnTo>
                <a:lnTo>
                  <a:pt x="1556843" y="3218738"/>
                </a:lnTo>
                <a:lnTo>
                  <a:pt x="1605026" y="3219450"/>
                </a:lnTo>
                <a:lnTo>
                  <a:pt x="1653201" y="3218738"/>
                </a:lnTo>
                <a:lnTo>
                  <a:pt x="1701024" y="3216617"/>
                </a:lnTo>
                <a:lnTo>
                  <a:pt x="1748475" y="3213106"/>
                </a:lnTo>
                <a:lnTo>
                  <a:pt x="1795533" y="3208226"/>
                </a:lnTo>
                <a:lnTo>
                  <a:pt x="1842179" y="3201995"/>
                </a:lnTo>
                <a:lnTo>
                  <a:pt x="1888393" y="3194435"/>
                </a:lnTo>
                <a:lnTo>
                  <a:pt x="1934155" y="3185565"/>
                </a:lnTo>
                <a:lnTo>
                  <a:pt x="1979446" y="3175404"/>
                </a:lnTo>
                <a:lnTo>
                  <a:pt x="2024244" y="3163974"/>
                </a:lnTo>
                <a:lnTo>
                  <a:pt x="2068531" y="3151293"/>
                </a:lnTo>
                <a:lnTo>
                  <a:pt x="2112287" y="3137382"/>
                </a:lnTo>
                <a:lnTo>
                  <a:pt x="2155491" y="3122261"/>
                </a:lnTo>
                <a:lnTo>
                  <a:pt x="2198125" y="3105949"/>
                </a:lnTo>
                <a:lnTo>
                  <a:pt x="2240167" y="3088466"/>
                </a:lnTo>
                <a:lnTo>
                  <a:pt x="2281598" y="3069833"/>
                </a:lnTo>
                <a:lnTo>
                  <a:pt x="2322399" y="3050070"/>
                </a:lnTo>
                <a:lnTo>
                  <a:pt x="2362549" y="3029195"/>
                </a:lnTo>
                <a:lnTo>
                  <a:pt x="2402029" y="3007230"/>
                </a:lnTo>
                <a:lnTo>
                  <a:pt x="2440818" y="2984193"/>
                </a:lnTo>
                <a:lnTo>
                  <a:pt x="2478897" y="2960106"/>
                </a:lnTo>
                <a:lnTo>
                  <a:pt x="2516247" y="2934988"/>
                </a:lnTo>
                <a:lnTo>
                  <a:pt x="2552846" y="2908858"/>
                </a:lnTo>
                <a:lnTo>
                  <a:pt x="2588675" y="2881738"/>
                </a:lnTo>
                <a:lnTo>
                  <a:pt x="2623715" y="2853646"/>
                </a:lnTo>
                <a:lnTo>
                  <a:pt x="2657946" y="2824602"/>
                </a:lnTo>
                <a:lnTo>
                  <a:pt x="2691347" y="2794627"/>
                </a:lnTo>
                <a:lnTo>
                  <a:pt x="2723899" y="2763741"/>
                </a:lnTo>
                <a:lnTo>
                  <a:pt x="2755581" y="2731963"/>
                </a:lnTo>
                <a:lnTo>
                  <a:pt x="2786375" y="2699313"/>
                </a:lnTo>
                <a:lnTo>
                  <a:pt x="2816260" y="2665812"/>
                </a:lnTo>
                <a:lnTo>
                  <a:pt x="2845217" y="2631478"/>
                </a:lnTo>
                <a:lnTo>
                  <a:pt x="2873225" y="2596333"/>
                </a:lnTo>
                <a:lnTo>
                  <a:pt x="2900264" y="2560396"/>
                </a:lnTo>
                <a:lnTo>
                  <a:pt x="2926315" y="2523686"/>
                </a:lnTo>
                <a:lnTo>
                  <a:pt x="2951358" y="2486225"/>
                </a:lnTo>
                <a:lnTo>
                  <a:pt x="2975373" y="2448031"/>
                </a:lnTo>
                <a:lnTo>
                  <a:pt x="2998341" y="2409125"/>
                </a:lnTo>
                <a:lnTo>
                  <a:pt x="3020240" y="2369527"/>
                </a:lnTo>
                <a:lnTo>
                  <a:pt x="3041052" y="2329256"/>
                </a:lnTo>
                <a:lnTo>
                  <a:pt x="3060757" y="2288332"/>
                </a:lnTo>
                <a:lnTo>
                  <a:pt x="3079334" y="2246776"/>
                </a:lnTo>
                <a:lnTo>
                  <a:pt x="3096764" y="2204608"/>
                </a:lnTo>
                <a:lnTo>
                  <a:pt x="3113027" y="2161846"/>
                </a:lnTo>
                <a:lnTo>
                  <a:pt x="3128103" y="2118512"/>
                </a:lnTo>
                <a:lnTo>
                  <a:pt x="3141972" y="2074625"/>
                </a:lnTo>
                <a:lnTo>
                  <a:pt x="3154615" y="2030204"/>
                </a:lnTo>
                <a:lnTo>
                  <a:pt x="3166011" y="1985271"/>
                </a:lnTo>
                <a:lnTo>
                  <a:pt x="3176141" y="1939845"/>
                </a:lnTo>
                <a:lnTo>
                  <a:pt x="3184985" y="1893945"/>
                </a:lnTo>
                <a:lnTo>
                  <a:pt x="3192523" y="1847592"/>
                </a:lnTo>
                <a:lnTo>
                  <a:pt x="3198734" y="1800805"/>
                </a:lnTo>
                <a:lnTo>
                  <a:pt x="3203600" y="1753606"/>
                </a:lnTo>
                <a:lnTo>
                  <a:pt x="3207100" y="1706012"/>
                </a:lnTo>
                <a:lnTo>
                  <a:pt x="3209215" y="1658045"/>
                </a:lnTo>
                <a:lnTo>
                  <a:pt x="3209925" y="1609725"/>
                </a:lnTo>
                <a:lnTo>
                  <a:pt x="3209215" y="1561404"/>
                </a:lnTo>
                <a:lnTo>
                  <a:pt x="3207100" y="1513437"/>
                </a:lnTo>
                <a:lnTo>
                  <a:pt x="3203600" y="1465843"/>
                </a:lnTo>
                <a:lnTo>
                  <a:pt x="3198734" y="1418644"/>
                </a:lnTo>
                <a:lnTo>
                  <a:pt x="3192523" y="1371857"/>
                </a:lnTo>
                <a:lnTo>
                  <a:pt x="3184985" y="1325504"/>
                </a:lnTo>
                <a:lnTo>
                  <a:pt x="3176141" y="1279604"/>
                </a:lnTo>
                <a:lnTo>
                  <a:pt x="3166011" y="1234178"/>
                </a:lnTo>
                <a:lnTo>
                  <a:pt x="3154615" y="1189245"/>
                </a:lnTo>
                <a:lnTo>
                  <a:pt x="3141972" y="1144824"/>
                </a:lnTo>
                <a:lnTo>
                  <a:pt x="3128103" y="1100937"/>
                </a:lnTo>
                <a:lnTo>
                  <a:pt x="3113027" y="1057603"/>
                </a:lnTo>
                <a:lnTo>
                  <a:pt x="3096764" y="1014841"/>
                </a:lnTo>
                <a:lnTo>
                  <a:pt x="3079334" y="972673"/>
                </a:lnTo>
                <a:lnTo>
                  <a:pt x="3060757" y="931117"/>
                </a:lnTo>
                <a:lnTo>
                  <a:pt x="3041052" y="890193"/>
                </a:lnTo>
                <a:lnTo>
                  <a:pt x="3020240" y="849922"/>
                </a:lnTo>
                <a:lnTo>
                  <a:pt x="2998341" y="810324"/>
                </a:lnTo>
                <a:lnTo>
                  <a:pt x="2975373" y="771418"/>
                </a:lnTo>
                <a:lnTo>
                  <a:pt x="2951358" y="733224"/>
                </a:lnTo>
                <a:lnTo>
                  <a:pt x="2926315" y="695763"/>
                </a:lnTo>
                <a:lnTo>
                  <a:pt x="2900264" y="659053"/>
                </a:lnTo>
                <a:lnTo>
                  <a:pt x="2873225" y="623116"/>
                </a:lnTo>
                <a:lnTo>
                  <a:pt x="2845217" y="587971"/>
                </a:lnTo>
                <a:lnTo>
                  <a:pt x="2816260" y="553637"/>
                </a:lnTo>
                <a:lnTo>
                  <a:pt x="2786375" y="520136"/>
                </a:lnTo>
                <a:lnTo>
                  <a:pt x="2755581" y="487486"/>
                </a:lnTo>
                <a:lnTo>
                  <a:pt x="2723899" y="455708"/>
                </a:lnTo>
                <a:lnTo>
                  <a:pt x="2691347" y="424822"/>
                </a:lnTo>
                <a:lnTo>
                  <a:pt x="2657946" y="394847"/>
                </a:lnTo>
                <a:lnTo>
                  <a:pt x="2623715" y="365803"/>
                </a:lnTo>
                <a:lnTo>
                  <a:pt x="2588675" y="337711"/>
                </a:lnTo>
                <a:lnTo>
                  <a:pt x="2552846" y="310591"/>
                </a:lnTo>
                <a:lnTo>
                  <a:pt x="2516247" y="284461"/>
                </a:lnTo>
                <a:lnTo>
                  <a:pt x="2478897" y="259343"/>
                </a:lnTo>
                <a:lnTo>
                  <a:pt x="2440818" y="235256"/>
                </a:lnTo>
                <a:lnTo>
                  <a:pt x="2402029" y="212219"/>
                </a:lnTo>
                <a:lnTo>
                  <a:pt x="2362549" y="190254"/>
                </a:lnTo>
                <a:lnTo>
                  <a:pt x="2322399" y="169379"/>
                </a:lnTo>
                <a:lnTo>
                  <a:pt x="2281598" y="149616"/>
                </a:lnTo>
                <a:lnTo>
                  <a:pt x="2240167" y="130983"/>
                </a:lnTo>
                <a:lnTo>
                  <a:pt x="2198125" y="113500"/>
                </a:lnTo>
                <a:lnTo>
                  <a:pt x="2155491" y="97188"/>
                </a:lnTo>
                <a:lnTo>
                  <a:pt x="2112287" y="82067"/>
                </a:lnTo>
                <a:lnTo>
                  <a:pt x="2068531" y="68156"/>
                </a:lnTo>
                <a:lnTo>
                  <a:pt x="2024244" y="55475"/>
                </a:lnTo>
                <a:lnTo>
                  <a:pt x="1979446" y="44045"/>
                </a:lnTo>
                <a:lnTo>
                  <a:pt x="1934155" y="33884"/>
                </a:lnTo>
                <a:lnTo>
                  <a:pt x="1888393" y="25014"/>
                </a:lnTo>
                <a:lnTo>
                  <a:pt x="1842179" y="17454"/>
                </a:lnTo>
                <a:lnTo>
                  <a:pt x="1795533" y="11223"/>
                </a:lnTo>
                <a:lnTo>
                  <a:pt x="1748475" y="6343"/>
                </a:lnTo>
                <a:lnTo>
                  <a:pt x="1701024" y="2832"/>
                </a:lnTo>
                <a:lnTo>
                  <a:pt x="1653201" y="711"/>
                </a:lnTo>
                <a:lnTo>
                  <a:pt x="1605026" y="0"/>
                </a:lnTo>
                <a:close/>
              </a:path>
            </a:pathLst>
          </a:custGeom>
          <a:solidFill>
            <a:srgbClr val="FFFFFF"/>
          </a:solidFill>
        </p:spPr>
        <p:txBody>
          <a:bodyPr wrap="square" lIns="0" tIns="0" rIns="0" bIns="0" rtlCol="0"/>
          <a:lstStyle/>
          <a:p>
            <a:endParaRPr dirty="0"/>
          </a:p>
        </p:txBody>
      </p:sp>
      <p:sp>
        <p:nvSpPr>
          <p:cNvPr id="8" name="object 9">
            <a:extLst>
              <a:ext uri="{FF2B5EF4-FFF2-40B4-BE49-F238E27FC236}">
                <a16:creationId xmlns:a16="http://schemas.microsoft.com/office/drawing/2014/main" id="{4429A943-657B-C253-7BCA-95ABC67D6815}"/>
              </a:ext>
            </a:extLst>
          </p:cNvPr>
          <p:cNvSpPr txBox="1"/>
          <p:nvPr/>
        </p:nvSpPr>
        <p:spPr>
          <a:xfrm>
            <a:off x="8612220" y="2797484"/>
            <a:ext cx="2150745" cy="1888337"/>
          </a:xfrm>
          <a:prstGeom prst="rect">
            <a:avLst/>
          </a:prstGeom>
        </p:spPr>
        <p:txBody>
          <a:bodyPr vert="horz" wrap="square" lIns="0" tIns="15875" rIns="0" bIns="0" rtlCol="0">
            <a:spAutoFit/>
          </a:bodyPr>
          <a:lstStyle/>
          <a:p>
            <a:pPr algn="ctr">
              <a:lnSpc>
                <a:spcPts val="2220"/>
              </a:lnSpc>
              <a:spcBef>
                <a:spcPts val="125"/>
              </a:spcBef>
            </a:pPr>
            <a:r>
              <a:rPr sz="2000" spc="-10" dirty="0">
                <a:latin typeface="Enterprise Sans" pitchFamily="2" charset="0"/>
                <a:ea typeface="Enterprise Sans" pitchFamily="2" charset="0"/>
                <a:cs typeface="Arial"/>
              </a:rPr>
              <a:t>That’s</a:t>
            </a:r>
            <a:endParaRPr sz="2000" dirty="0">
              <a:latin typeface="Enterprise Sans" pitchFamily="2" charset="0"/>
              <a:ea typeface="Enterprise Sans" pitchFamily="2" charset="0"/>
              <a:cs typeface="Arial"/>
            </a:endParaRPr>
          </a:p>
          <a:p>
            <a:pPr marL="406400">
              <a:lnSpc>
                <a:spcPts val="5100"/>
              </a:lnSpc>
            </a:pPr>
            <a:r>
              <a:rPr sz="4400" b="1" spc="-20" dirty="0">
                <a:latin typeface="Enterprise Sans" pitchFamily="2" charset="0"/>
                <a:ea typeface="Enterprise Sans" pitchFamily="2" charset="0"/>
                <a:cs typeface="Arial"/>
              </a:rPr>
              <a:t>$592</a:t>
            </a:r>
            <a:endParaRPr sz="4400" dirty="0">
              <a:latin typeface="Enterprise Sans" pitchFamily="2" charset="0"/>
              <a:ea typeface="Enterprise Sans" pitchFamily="2" charset="0"/>
              <a:cs typeface="Arial"/>
            </a:endParaRPr>
          </a:p>
          <a:p>
            <a:pPr marL="12700" marR="5080" algn="ctr">
              <a:lnSpc>
                <a:spcPct val="100000"/>
              </a:lnSpc>
              <a:spcBef>
                <a:spcPts val="50"/>
              </a:spcBef>
            </a:pPr>
            <a:r>
              <a:rPr sz="2000" dirty="0">
                <a:latin typeface="Enterprise Sans" pitchFamily="2" charset="0"/>
                <a:ea typeface="Enterprise Sans" pitchFamily="2" charset="0"/>
                <a:cs typeface="Arial"/>
              </a:rPr>
              <a:t>in</a:t>
            </a:r>
            <a:r>
              <a:rPr sz="2000" spc="-60"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potential</a:t>
            </a:r>
            <a:r>
              <a:rPr sz="2000" spc="-60" dirty="0">
                <a:latin typeface="Enterprise Sans" pitchFamily="2" charset="0"/>
                <a:ea typeface="Enterprise Sans" pitchFamily="2" charset="0"/>
                <a:cs typeface="Arial"/>
              </a:rPr>
              <a:t> </a:t>
            </a:r>
            <a:r>
              <a:rPr sz="2000" spc="-10" dirty="0">
                <a:latin typeface="Enterprise Sans" pitchFamily="2" charset="0"/>
                <a:ea typeface="Enterprise Sans" pitchFamily="2" charset="0"/>
                <a:cs typeface="Arial"/>
              </a:rPr>
              <a:t>income </a:t>
            </a:r>
            <a:r>
              <a:rPr sz="2000" dirty="0">
                <a:latin typeface="Enterprise Sans" pitchFamily="2" charset="0"/>
                <a:ea typeface="Enterprise Sans" pitchFamily="2" charset="0"/>
                <a:cs typeface="Arial"/>
              </a:rPr>
              <a:t>tax</a:t>
            </a:r>
            <a:r>
              <a:rPr sz="2000" spc="-10" dirty="0">
                <a:latin typeface="Enterprise Sans" pitchFamily="2" charset="0"/>
                <a:ea typeface="Enterprise Sans" pitchFamily="2" charset="0"/>
                <a:cs typeface="Arial"/>
              </a:rPr>
              <a:t> savings</a:t>
            </a:r>
            <a:endParaRPr sz="2000" dirty="0">
              <a:latin typeface="Enterprise Sans" pitchFamily="2" charset="0"/>
              <a:ea typeface="Enterprise Sans" pitchFamily="2" charset="0"/>
              <a:cs typeface="Arial"/>
            </a:endParaRPr>
          </a:p>
        </p:txBody>
      </p:sp>
      <p:pic>
        <p:nvPicPr>
          <p:cNvPr id="9" name="Graphic 8">
            <a:extLst>
              <a:ext uri="{FF2B5EF4-FFF2-40B4-BE49-F238E27FC236}">
                <a16:creationId xmlns:a16="http://schemas.microsoft.com/office/drawing/2014/main" id="{BD95342B-93EA-876D-2505-867FA629D3D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335813" y="2096813"/>
            <a:ext cx="701566" cy="701566"/>
          </a:xfrm>
          <a:prstGeom prst="rect">
            <a:avLst/>
          </a:prstGeom>
        </p:spPr>
      </p:pic>
    </p:spTree>
    <p:extLst>
      <p:ext uri="{BB962C8B-B14F-4D97-AF65-F5344CB8AC3E}">
        <p14:creationId xmlns:p14="http://schemas.microsoft.com/office/powerpoint/2010/main" val="3106258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82191-010B-6B30-EE5B-584EB776901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367EDDD-0494-E363-9F62-DB02EA0B7D1C}"/>
              </a:ext>
            </a:extLst>
          </p:cNvPr>
          <p:cNvSpPr>
            <a:spLocks noGrp="1"/>
          </p:cNvSpPr>
          <p:nvPr>
            <p:ph type="title"/>
          </p:nvPr>
        </p:nvSpPr>
        <p:spPr>
          <a:xfrm>
            <a:off x="1752600" y="2948102"/>
            <a:ext cx="8686800" cy="761747"/>
          </a:xfrm>
        </p:spPr>
        <p:txBody>
          <a:bodyPr/>
          <a:lstStyle/>
          <a:p>
            <a:r>
              <a:rPr lang="en-US" dirty="0"/>
              <a:t>HRA</a:t>
            </a:r>
          </a:p>
        </p:txBody>
      </p:sp>
      <p:sp>
        <p:nvSpPr>
          <p:cNvPr id="7" name="Text Placeholder 6">
            <a:extLst>
              <a:ext uri="{FF2B5EF4-FFF2-40B4-BE49-F238E27FC236}">
                <a16:creationId xmlns:a16="http://schemas.microsoft.com/office/drawing/2014/main" id="{F4ACE5A1-D989-FCC9-7EC5-CBA1A43B4919}"/>
              </a:ext>
            </a:extLst>
          </p:cNvPr>
          <p:cNvSpPr>
            <a:spLocks noGrp="1"/>
          </p:cNvSpPr>
          <p:nvPr>
            <p:ph type="body" idx="1"/>
          </p:nvPr>
        </p:nvSpPr>
        <p:spPr/>
        <p:txBody>
          <a:bodyPr/>
          <a:lstStyle/>
          <a:p>
            <a:r>
              <a:rPr lang="en-US" dirty="0">
                <a:latin typeface="Enterprise Sans" pitchFamily="2" charset="0"/>
                <a:ea typeface="Enterprise Sans" pitchFamily="2" charset="0"/>
              </a:rPr>
              <a:t>(Health reimbursement arrangement)</a:t>
            </a:r>
          </a:p>
        </p:txBody>
      </p:sp>
    </p:spTree>
    <p:extLst>
      <p:ext uri="{BB962C8B-B14F-4D97-AF65-F5344CB8AC3E}">
        <p14:creationId xmlns:p14="http://schemas.microsoft.com/office/powerpoint/2010/main" val="20854853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Single Corner Rounded 33">
            <a:extLst>
              <a:ext uri="{FF2B5EF4-FFF2-40B4-BE49-F238E27FC236}">
                <a16:creationId xmlns:a16="http://schemas.microsoft.com/office/drawing/2014/main" id="{D713C426-DB79-499D-642E-F6FAFB880547}"/>
              </a:ext>
            </a:extLst>
          </p:cNvPr>
          <p:cNvSpPr/>
          <p:nvPr/>
        </p:nvSpPr>
        <p:spPr bwMode="gray">
          <a:xfrm flipV="1">
            <a:off x="-1" y="-5"/>
            <a:ext cx="4602981" cy="5994401"/>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4" name="object 4">
            <a:extLst>
              <a:ext uri="{FF2B5EF4-FFF2-40B4-BE49-F238E27FC236}">
                <a16:creationId xmlns:a16="http://schemas.microsoft.com/office/drawing/2014/main" id="{672D0F81-722D-559F-00F3-36927F029621}"/>
              </a:ext>
            </a:extLst>
          </p:cNvPr>
          <p:cNvSpPr txBox="1">
            <a:spLocks noGrp="1"/>
          </p:cNvSpPr>
          <p:nvPr>
            <p:ph type="title"/>
          </p:nvPr>
        </p:nvSpPr>
        <p:spPr>
          <a:xfrm>
            <a:off x="444817" y="1296035"/>
            <a:ext cx="2774315" cy="449580"/>
          </a:xfrm>
          <a:prstGeom prst="rect">
            <a:avLst/>
          </a:prstGeom>
        </p:spPr>
        <p:txBody>
          <a:bodyPr vert="horz" wrap="square" lIns="0" tIns="16510" rIns="0" bIns="0" rtlCol="0">
            <a:spAutoFit/>
          </a:bodyPr>
          <a:lstStyle/>
          <a:p>
            <a:pPr marL="12700">
              <a:lnSpc>
                <a:spcPct val="100000"/>
              </a:lnSpc>
              <a:spcBef>
                <a:spcPts val="130"/>
              </a:spcBef>
            </a:pPr>
            <a:r>
              <a:rPr sz="2800" b="1" dirty="0">
                <a:solidFill>
                  <a:schemeClr val="tx1"/>
                </a:solidFill>
                <a:latin typeface="Enterprise Sans" pitchFamily="2" charset="0"/>
                <a:ea typeface="Enterprise Sans" pitchFamily="2" charset="0"/>
              </a:rPr>
              <a:t>What’s</a:t>
            </a:r>
            <a:r>
              <a:rPr sz="2800" b="1" spc="50" dirty="0">
                <a:solidFill>
                  <a:schemeClr val="tx1"/>
                </a:solidFill>
                <a:latin typeface="Enterprise Sans" pitchFamily="2" charset="0"/>
                <a:ea typeface="Enterprise Sans" pitchFamily="2" charset="0"/>
              </a:rPr>
              <a:t> </a:t>
            </a:r>
            <a:r>
              <a:rPr sz="2800" b="1" dirty="0">
                <a:solidFill>
                  <a:schemeClr val="tx1"/>
                </a:solidFill>
                <a:latin typeface="Enterprise Sans" pitchFamily="2" charset="0"/>
                <a:ea typeface="Enterprise Sans" pitchFamily="2" charset="0"/>
              </a:rPr>
              <a:t>an</a:t>
            </a:r>
            <a:r>
              <a:rPr sz="2800" b="1" spc="45" dirty="0">
                <a:solidFill>
                  <a:schemeClr val="tx1"/>
                </a:solidFill>
                <a:latin typeface="Enterprise Sans" pitchFamily="2" charset="0"/>
                <a:ea typeface="Enterprise Sans" pitchFamily="2" charset="0"/>
              </a:rPr>
              <a:t> </a:t>
            </a:r>
            <a:r>
              <a:rPr sz="2800" b="1" spc="-20" dirty="0">
                <a:solidFill>
                  <a:schemeClr val="tx1"/>
                </a:solidFill>
                <a:latin typeface="Enterprise Sans" pitchFamily="2" charset="0"/>
                <a:ea typeface="Enterprise Sans" pitchFamily="2" charset="0"/>
              </a:rPr>
              <a:t>HRA?</a:t>
            </a:r>
            <a:endParaRPr sz="2800" b="1" dirty="0">
              <a:solidFill>
                <a:schemeClr val="tx1"/>
              </a:solidFill>
              <a:latin typeface="Enterprise Sans" pitchFamily="2" charset="0"/>
              <a:ea typeface="Enterprise Sans" pitchFamily="2" charset="0"/>
            </a:endParaRPr>
          </a:p>
        </p:txBody>
      </p:sp>
      <p:sp>
        <p:nvSpPr>
          <p:cNvPr id="5" name="object 5">
            <a:extLst>
              <a:ext uri="{FF2B5EF4-FFF2-40B4-BE49-F238E27FC236}">
                <a16:creationId xmlns:a16="http://schemas.microsoft.com/office/drawing/2014/main" id="{01950028-025B-0B7B-6B53-3EA8E87BBA65}"/>
              </a:ext>
            </a:extLst>
          </p:cNvPr>
          <p:cNvSpPr txBox="1"/>
          <p:nvPr/>
        </p:nvSpPr>
        <p:spPr>
          <a:xfrm>
            <a:off x="444817" y="1943036"/>
            <a:ext cx="3724910" cy="1511439"/>
          </a:xfrm>
          <a:prstGeom prst="rect">
            <a:avLst/>
          </a:prstGeom>
        </p:spPr>
        <p:txBody>
          <a:bodyPr vert="horz" wrap="square" lIns="0" tIns="6350" rIns="0" bIns="0" rtlCol="0">
            <a:spAutoFit/>
          </a:bodyPr>
          <a:lstStyle/>
          <a:p>
            <a:pPr marL="12700" marR="5080">
              <a:lnSpc>
                <a:spcPct val="110100"/>
              </a:lnSpc>
              <a:spcBef>
                <a:spcPts val="50"/>
              </a:spcBef>
            </a:pPr>
            <a:r>
              <a:rPr sz="1800" dirty="0">
                <a:latin typeface="Enterprise Sans" pitchFamily="2" charset="0"/>
                <a:ea typeface="Enterprise Sans" pitchFamily="2" charset="0"/>
                <a:cs typeface="Arial"/>
              </a:rPr>
              <a:t>An</a:t>
            </a:r>
            <a:r>
              <a:rPr sz="1800" spc="-15"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HRA</a:t>
            </a:r>
            <a:r>
              <a:rPr sz="1800" spc="-130"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(health</a:t>
            </a:r>
            <a:r>
              <a:rPr sz="1800" spc="-10" dirty="0">
                <a:latin typeface="Enterprise Sans" pitchFamily="2" charset="0"/>
                <a:ea typeface="Enterprise Sans" pitchFamily="2" charset="0"/>
                <a:cs typeface="Arial"/>
              </a:rPr>
              <a:t> reimbursement </a:t>
            </a:r>
            <a:r>
              <a:rPr sz="1800" dirty="0">
                <a:latin typeface="Enterprise Sans" pitchFamily="2" charset="0"/>
                <a:ea typeface="Enterprise Sans" pitchFamily="2" charset="0"/>
                <a:cs typeface="Arial"/>
              </a:rPr>
              <a:t>arrangement)</a:t>
            </a:r>
            <a:r>
              <a:rPr sz="1800" spc="-10"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is</a:t>
            </a:r>
            <a:r>
              <a:rPr sz="1800" spc="5"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an</a:t>
            </a:r>
            <a:r>
              <a:rPr sz="1800" spc="-20" dirty="0">
                <a:latin typeface="Enterprise Sans" pitchFamily="2" charset="0"/>
                <a:ea typeface="Enterprise Sans" pitchFamily="2" charset="0"/>
                <a:cs typeface="Arial"/>
              </a:rPr>
              <a:t> </a:t>
            </a:r>
            <a:r>
              <a:rPr sz="1800" spc="-10" dirty="0">
                <a:latin typeface="Enterprise Sans" pitchFamily="2" charset="0"/>
                <a:ea typeface="Enterprise Sans" pitchFamily="2" charset="0"/>
                <a:cs typeface="Arial"/>
              </a:rPr>
              <a:t>employer-funded </a:t>
            </a:r>
            <a:r>
              <a:rPr sz="1800" dirty="0">
                <a:latin typeface="Enterprise Sans" pitchFamily="2" charset="0"/>
                <a:ea typeface="Enterprise Sans" pitchFamily="2" charset="0"/>
                <a:cs typeface="Arial"/>
              </a:rPr>
              <a:t>plan</a:t>
            </a:r>
            <a:r>
              <a:rPr sz="1800" spc="-55"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that helps</a:t>
            </a:r>
            <a:r>
              <a:rPr sz="1800" spc="-20"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cover</a:t>
            </a:r>
            <a:r>
              <a:rPr sz="1800" spc="-20"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health</a:t>
            </a:r>
            <a:r>
              <a:rPr sz="1800" spc="-40" dirty="0">
                <a:latin typeface="Enterprise Sans" pitchFamily="2" charset="0"/>
                <a:ea typeface="Enterprise Sans" pitchFamily="2" charset="0"/>
                <a:cs typeface="Arial"/>
              </a:rPr>
              <a:t> </a:t>
            </a:r>
            <a:r>
              <a:rPr sz="1800" spc="-20" dirty="0">
                <a:latin typeface="Enterprise Sans" pitchFamily="2" charset="0"/>
                <a:ea typeface="Enterprise Sans" pitchFamily="2" charset="0"/>
                <a:cs typeface="Arial"/>
              </a:rPr>
              <a:t>care </a:t>
            </a:r>
            <a:r>
              <a:rPr sz="1800" dirty="0">
                <a:latin typeface="Enterprise Sans" pitchFamily="2" charset="0"/>
                <a:ea typeface="Enterprise Sans" pitchFamily="2" charset="0"/>
                <a:cs typeface="Arial"/>
              </a:rPr>
              <a:t>costs</a:t>
            </a:r>
            <a:r>
              <a:rPr sz="1800" spc="15"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for</a:t>
            </a:r>
            <a:r>
              <a:rPr sz="1800" spc="-55"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eligible</a:t>
            </a:r>
            <a:r>
              <a:rPr sz="1800" spc="-5" dirty="0">
                <a:latin typeface="Enterprise Sans" pitchFamily="2" charset="0"/>
                <a:ea typeface="Enterprise Sans" pitchFamily="2" charset="0"/>
                <a:cs typeface="Arial"/>
              </a:rPr>
              <a:t> </a:t>
            </a:r>
            <a:r>
              <a:rPr sz="1800" spc="-10" dirty="0">
                <a:latin typeface="Enterprise Sans" pitchFamily="2" charset="0"/>
                <a:ea typeface="Enterprise Sans" pitchFamily="2" charset="0"/>
                <a:cs typeface="Arial"/>
              </a:rPr>
              <a:t>expenses.</a:t>
            </a:r>
            <a:endParaRPr sz="1800" dirty="0">
              <a:latin typeface="Enterprise Sans" pitchFamily="2" charset="0"/>
              <a:ea typeface="Enterprise Sans" pitchFamily="2" charset="0"/>
              <a:cs typeface="Arial"/>
            </a:endParaRPr>
          </a:p>
        </p:txBody>
      </p:sp>
      <p:sp>
        <p:nvSpPr>
          <p:cNvPr id="6" name="object 6">
            <a:extLst>
              <a:ext uri="{FF2B5EF4-FFF2-40B4-BE49-F238E27FC236}">
                <a16:creationId xmlns:a16="http://schemas.microsoft.com/office/drawing/2014/main" id="{B6182AFE-DB3E-7B45-76FE-92310087EA39}"/>
              </a:ext>
            </a:extLst>
          </p:cNvPr>
          <p:cNvSpPr txBox="1"/>
          <p:nvPr/>
        </p:nvSpPr>
        <p:spPr>
          <a:xfrm>
            <a:off x="5553709" y="1806257"/>
            <a:ext cx="6023610" cy="3450881"/>
          </a:xfrm>
          <a:prstGeom prst="rect">
            <a:avLst/>
          </a:prstGeom>
        </p:spPr>
        <p:txBody>
          <a:bodyPr vert="horz" wrap="square" lIns="0" tIns="13970" rIns="0" bIns="0" rtlCol="0">
            <a:spAutoFit/>
          </a:bodyPr>
          <a:lstStyle/>
          <a:p>
            <a:pPr marL="12700" marR="5080">
              <a:lnSpc>
                <a:spcPct val="100899"/>
              </a:lnSpc>
              <a:spcBef>
                <a:spcPts val="110"/>
              </a:spcBef>
            </a:pPr>
            <a:r>
              <a:rPr sz="1550" dirty="0">
                <a:latin typeface="Enterprise Sans" pitchFamily="2" charset="0"/>
                <a:ea typeface="Enterprise Sans" pitchFamily="2" charset="0"/>
                <a:cs typeface="Arial"/>
              </a:rPr>
              <a:t>You</a:t>
            </a:r>
            <a:r>
              <a:rPr sz="1550" spc="7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can</a:t>
            </a:r>
            <a:r>
              <a:rPr sz="1550" spc="7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use</a:t>
            </a:r>
            <a:r>
              <a:rPr sz="1550" spc="7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HRA</a:t>
            </a:r>
            <a:r>
              <a:rPr sz="1550" spc="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funds</a:t>
            </a:r>
            <a:r>
              <a:rPr sz="1550" spc="3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to</a:t>
            </a:r>
            <a:r>
              <a:rPr sz="1550" spc="7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pay</a:t>
            </a:r>
            <a:r>
              <a:rPr sz="1550" spc="1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for</a:t>
            </a:r>
            <a:r>
              <a:rPr sz="1550" spc="5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any</a:t>
            </a:r>
            <a:r>
              <a:rPr sz="1550" spc="9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qualified</a:t>
            </a:r>
            <a:r>
              <a:rPr sz="1550" spc="7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medical</a:t>
            </a:r>
            <a:r>
              <a:rPr sz="1550" spc="80" dirty="0">
                <a:latin typeface="Enterprise Sans" pitchFamily="2" charset="0"/>
                <a:ea typeface="Enterprise Sans" pitchFamily="2" charset="0"/>
                <a:cs typeface="Arial"/>
              </a:rPr>
              <a:t> </a:t>
            </a:r>
            <a:r>
              <a:rPr sz="1550" spc="-10" dirty="0">
                <a:latin typeface="Enterprise Sans" pitchFamily="2" charset="0"/>
                <a:ea typeface="Enterprise Sans" pitchFamily="2" charset="0"/>
                <a:cs typeface="Arial"/>
              </a:rPr>
              <a:t>expense </a:t>
            </a:r>
            <a:r>
              <a:rPr sz="1550" dirty="0">
                <a:latin typeface="Enterprise Sans" pitchFamily="2" charset="0"/>
                <a:ea typeface="Enterprise Sans" pitchFamily="2" charset="0"/>
                <a:cs typeface="Arial"/>
              </a:rPr>
              <a:t>for</a:t>
            </a:r>
            <a:r>
              <a:rPr sz="1550" spc="7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you,</a:t>
            </a:r>
            <a:r>
              <a:rPr sz="1550" spc="8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your</a:t>
            </a:r>
            <a:r>
              <a:rPr sz="1550" spc="7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spouse</a:t>
            </a:r>
            <a:r>
              <a:rPr lang="en-US" sz="1550" dirty="0">
                <a:latin typeface="Enterprise Sans" pitchFamily="2" charset="0"/>
                <a:ea typeface="Enterprise Sans" pitchFamily="2" charset="0"/>
                <a:cs typeface="Arial"/>
              </a:rPr>
              <a:t> and</a:t>
            </a:r>
            <a:r>
              <a:rPr sz="1550" spc="9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your</a:t>
            </a:r>
            <a:r>
              <a:rPr sz="1550" spc="7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eligible</a:t>
            </a:r>
            <a:r>
              <a:rPr sz="1550" spc="95" dirty="0">
                <a:latin typeface="Enterprise Sans" pitchFamily="2" charset="0"/>
                <a:ea typeface="Enterprise Sans" pitchFamily="2" charset="0"/>
                <a:cs typeface="Arial"/>
              </a:rPr>
              <a:t> </a:t>
            </a:r>
            <a:r>
              <a:rPr sz="1550" spc="-10" dirty="0">
                <a:latin typeface="Enterprise Sans" pitchFamily="2" charset="0"/>
                <a:ea typeface="Enterprise Sans" pitchFamily="2" charset="0"/>
                <a:cs typeface="Arial"/>
              </a:rPr>
              <a:t>dependents.</a:t>
            </a:r>
            <a:endParaRPr sz="1550" dirty="0">
              <a:latin typeface="Enterprise Sans" pitchFamily="2" charset="0"/>
              <a:ea typeface="Enterprise Sans" pitchFamily="2" charset="0"/>
              <a:cs typeface="Arial"/>
            </a:endParaRPr>
          </a:p>
          <a:p>
            <a:pPr>
              <a:lnSpc>
                <a:spcPct val="100000"/>
              </a:lnSpc>
              <a:spcBef>
                <a:spcPts val="110"/>
              </a:spcBef>
            </a:pPr>
            <a:endParaRPr sz="1550" dirty="0">
              <a:latin typeface="Enterprise Sans" pitchFamily="2" charset="0"/>
              <a:ea typeface="Enterprise Sans" pitchFamily="2" charset="0"/>
              <a:cs typeface="Arial"/>
            </a:endParaRPr>
          </a:p>
          <a:p>
            <a:pPr marL="699135">
              <a:lnSpc>
                <a:spcPct val="100000"/>
              </a:lnSpc>
              <a:spcBef>
                <a:spcPts val="5"/>
              </a:spcBef>
            </a:pPr>
            <a:r>
              <a:rPr b="1" dirty="0">
                <a:latin typeface="Enterprise Sans" pitchFamily="2" charset="0"/>
                <a:ea typeface="Enterprise Sans" pitchFamily="2" charset="0"/>
                <a:cs typeface="Arial"/>
              </a:rPr>
              <a:t>Important</a:t>
            </a:r>
            <a:r>
              <a:rPr b="1" spc="170" dirty="0">
                <a:latin typeface="Enterprise Sans" pitchFamily="2" charset="0"/>
                <a:ea typeface="Enterprise Sans" pitchFamily="2" charset="0"/>
                <a:cs typeface="Arial"/>
              </a:rPr>
              <a:t> </a:t>
            </a:r>
            <a:r>
              <a:rPr b="1" dirty="0">
                <a:latin typeface="Enterprise Sans" pitchFamily="2" charset="0"/>
                <a:ea typeface="Enterprise Sans" pitchFamily="2" charset="0"/>
                <a:cs typeface="Arial"/>
              </a:rPr>
              <a:t>things</a:t>
            </a:r>
            <a:r>
              <a:rPr b="1" spc="110" dirty="0">
                <a:latin typeface="Enterprise Sans" pitchFamily="2" charset="0"/>
                <a:ea typeface="Enterprise Sans" pitchFamily="2" charset="0"/>
                <a:cs typeface="Arial"/>
              </a:rPr>
              <a:t> </a:t>
            </a:r>
            <a:r>
              <a:rPr b="1" dirty="0">
                <a:latin typeface="Enterprise Sans" pitchFamily="2" charset="0"/>
                <a:ea typeface="Enterprise Sans" pitchFamily="2" charset="0"/>
                <a:cs typeface="Arial"/>
              </a:rPr>
              <a:t>to</a:t>
            </a:r>
            <a:r>
              <a:rPr b="1" spc="100" dirty="0">
                <a:latin typeface="Enterprise Sans" pitchFamily="2" charset="0"/>
                <a:ea typeface="Enterprise Sans" pitchFamily="2" charset="0"/>
                <a:cs typeface="Arial"/>
              </a:rPr>
              <a:t> </a:t>
            </a:r>
            <a:r>
              <a:rPr b="1" spc="-20" dirty="0">
                <a:latin typeface="Enterprise Sans" pitchFamily="2" charset="0"/>
                <a:ea typeface="Enterprise Sans" pitchFamily="2" charset="0"/>
                <a:cs typeface="Arial"/>
              </a:rPr>
              <a:t>know:</a:t>
            </a:r>
            <a:endParaRPr dirty="0">
              <a:latin typeface="Enterprise Sans" pitchFamily="2" charset="0"/>
              <a:ea typeface="Enterprise Sans" pitchFamily="2" charset="0"/>
              <a:cs typeface="Arial"/>
            </a:endParaRPr>
          </a:p>
          <a:p>
            <a:pPr>
              <a:lnSpc>
                <a:spcPct val="100000"/>
              </a:lnSpc>
              <a:spcBef>
                <a:spcPts val="110"/>
              </a:spcBef>
            </a:pPr>
            <a:endParaRPr sz="1550" dirty="0">
              <a:latin typeface="Enterprise Sans" pitchFamily="2" charset="0"/>
              <a:ea typeface="Enterprise Sans" pitchFamily="2" charset="0"/>
              <a:cs typeface="Arial"/>
            </a:endParaRPr>
          </a:p>
          <a:p>
            <a:pPr marL="927100" indent="-227965">
              <a:lnSpc>
                <a:spcPct val="100000"/>
              </a:lnSpc>
              <a:buChar char="•"/>
              <a:tabLst>
                <a:tab pos="927100" algn="l"/>
              </a:tabLst>
            </a:pPr>
            <a:r>
              <a:rPr sz="1550" dirty="0">
                <a:latin typeface="Enterprise Sans" pitchFamily="2" charset="0"/>
                <a:ea typeface="Enterprise Sans" pitchFamily="2" charset="0"/>
                <a:cs typeface="Arial"/>
              </a:rPr>
              <a:t>They’re</a:t>
            </a:r>
            <a:r>
              <a:rPr sz="1550" spc="114"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allowed</a:t>
            </a:r>
            <a:r>
              <a:rPr sz="1550" spc="10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with</a:t>
            </a:r>
            <a:r>
              <a:rPr sz="1550" spc="10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most</a:t>
            </a:r>
            <a:r>
              <a:rPr sz="1550" spc="9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types</a:t>
            </a:r>
            <a:r>
              <a:rPr sz="1550" spc="3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of</a:t>
            </a:r>
            <a:r>
              <a:rPr sz="1550" spc="9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health</a:t>
            </a:r>
            <a:r>
              <a:rPr sz="1550" spc="105" dirty="0">
                <a:latin typeface="Enterprise Sans" pitchFamily="2" charset="0"/>
                <a:ea typeface="Enterprise Sans" pitchFamily="2" charset="0"/>
                <a:cs typeface="Arial"/>
              </a:rPr>
              <a:t> </a:t>
            </a:r>
            <a:r>
              <a:rPr sz="1550" spc="-10" dirty="0">
                <a:latin typeface="Enterprise Sans" pitchFamily="2" charset="0"/>
                <a:ea typeface="Enterprise Sans" pitchFamily="2" charset="0"/>
                <a:cs typeface="Arial"/>
              </a:rPr>
              <a:t>plans</a:t>
            </a:r>
            <a:endParaRPr sz="1550" dirty="0">
              <a:latin typeface="Enterprise Sans" pitchFamily="2" charset="0"/>
              <a:ea typeface="Enterprise Sans" pitchFamily="2" charset="0"/>
              <a:cs typeface="Arial"/>
            </a:endParaRPr>
          </a:p>
          <a:p>
            <a:pPr>
              <a:lnSpc>
                <a:spcPct val="100000"/>
              </a:lnSpc>
              <a:spcBef>
                <a:spcPts val="35"/>
              </a:spcBef>
              <a:buFont typeface="Arial"/>
              <a:buChar char="•"/>
            </a:pPr>
            <a:endParaRPr sz="1550" dirty="0">
              <a:latin typeface="Enterprise Sans" pitchFamily="2" charset="0"/>
              <a:ea typeface="Enterprise Sans" pitchFamily="2" charset="0"/>
              <a:cs typeface="Arial"/>
            </a:endParaRPr>
          </a:p>
          <a:p>
            <a:pPr marL="927100" indent="-227965">
              <a:lnSpc>
                <a:spcPct val="100000"/>
              </a:lnSpc>
              <a:buChar char="•"/>
              <a:tabLst>
                <a:tab pos="927100" algn="l"/>
              </a:tabLst>
            </a:pPr>
            <a:r>
              <a:rPr sz="1550" dirty="0">
                <a:latin typeface="Enterprise Sans" pitchFamily="2" charset="0"/>
                <a:ea typeface="Enterprise Sans" pitchFamily="2" charset="0"/>
                <a:cs typeface="Arial"/>
              </a:rPr>
              <a:t>Funds</a:t>
            </a:r>
            <a:r>
              <a:rPr sz="1550" spc="4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are</a:t>
            </a:r>
            <a:r>
              <a:rPr sz="1550" spc="13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not</a:t>
            </a:r>
            <a:r>
              <a:rPr sz="1550" spc="10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taxable</a:t>
            </a:r>
            <a:r>
              <a:rPr sz="1550" spc="4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to</a:t>
            </a:r>
            <a:r>
              <a:rPr sz="1550" spc="120" dirty="0">
                <a:latin typeface="Enterprise Sans" pitchFamily="2" charset="0"/>
                <a:ea typeface="Enterprise Sans" pitchFamily="2" charset="0"/>
                <a:cs typeface="Arial"/>
              </a:rPr>
              <a:t> </a:t>
            </a:r>
            <a:r>
              <a:rPr sz="1550" spc="-10" dirty="0">
                <a:latin typeface="Enterprise Sans" pitchFamily="2" charset="0"/>
                <a:ea typeface="Enterprise Sans" pitchFamily="2" charset="0"/>
                <a:cs typeface="Arial"/>
              </a:rPr>
              <a:t>employees</a:t>
            </a:r>
            <a:endParaRPr sz="1550" dirty="0">
              <a:latin typeface="Enterprise Sans" pitchFamily="2" charset="0"/>
              <a:ea typeface="Enterprise Sans" pitchFamily="2" charset="0"/>
              <a:cs typeface="Arial"/>
            </a:endParaRPr>
          </a:p>
          <a:p>
            <a:pPr>
              <a:lnSpc>
                <a:spcPct val="100000"/>
              </a:lnSpc>
              <a:spcBef>
                <a:spcPts val="100"/>
              </a:spcBef>
              <a:buFont typeface="Arial"/>
              <a:buChar char="•"/>
            </a:pPr>
            <a:endParaRPr sz="1550" dirty="0">
              <a:latin typeface="Enterprise Sans" pitchFamily="2" charset="0"/>
              <a:ea typeface="Enterprise Sans" pitchFamily="2" charset="0"/>
              <a:cs typeface="Arial"/>
            </a:endParaRPr>
          </a:p>
          <a:p>
            <a:pPr marL="927735" marR="1120140" indent="-228600">
              <a:lnSpc>
                <a:spcPct val="100899"/>
              </a:lnSpc>
              <a:buChar char="•"/>
              <a:tabLst>
                <a:tab pos="927735" algn="l"/>
              </a:tabLst>
            </a:pPr>
            <a:r>
              <a:rPr sz="1550" dirty="0">
                <a:latin typeface="Enterprise Sans" pitchFamily="2" charset="0"/>
                <a:ea typeface="Enterprise Sans" pitchFamily="2" charset="0"/>
                <a:cs typeface="Arial"/>
              </a:rPr>
              <a:t>Funds</a:t>
            </a:r>
            <a:r>
              <a:rPr sz="1550" spc="5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can</a:t>
            </a:r>
            <a:r>
              <a:rPr sz="1550" spc="12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be</a:t>
            </a:r>
            <a:r>
              <a:rPr sz="1550" spc="12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used</a:t>
            </a:r>
            <a:r>
              <a:rPr sz="1550" spc="4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without</a:t>
            </a:r>
            <a:r>
              <a:rPr sz="1550" spc="11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having</a:t>
            </a:r>
            <a:r>
              <a:rPr sz="1550" spc="12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to</a:t>
            </a:r>
            <a:r>
              <a:rPr sz="1550" spc="40" dirty="0">
                <a:latin typeface="Enterprise Sans" pitchFamily="2" charset="0"/>
                <a:ea typeface="Enterprise Sans" pitchFamily="2" charset="0"/>
                <a:cs typeface="Arial"/>
              </a:rPr>
              <a:t> </a:t>
            </a:r>
            <a:r>
              <a:rPr sz="1550" spc="-10" dirty="0">
                <a:latin typeface="Enterprise Sans" pitchFamily="2" charset="0"/>
                <a:ea typeface="Enterprise Sans" pitchFamily="2" charset="0"/>
                <a:cs typeface="Arial"/>
              </a:rPr>
              <a:t>submit </a:t>
            </a:r>
            <a:r>
              <a:rPr sz="1550" dirty="0">
                <a:latin typeface="Enterprise Sans" pitchFamily="2" charset="0"/>
                <a:ea typeface="Enterprise Sans" pitchFamily="2" charset="0"/>
                <a:cs typeface="Arial"/>
              </a:rPr>
              <a:t>paper</a:t>
            </a:r>
            <a:r>
              <a:rPr sz="1550" spc="12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claim</a:t>
            </a:r>
            <a:r>
              <a:rPr sz="1550" spc="80" dirty="0">
                <a:latin typeface="Enterprise Sans" pitchFamily="2" charset="0"/>
                <a:ea typeface="Enterprise Sans" pitchFamily="2" charset="0"/>
                <a:cs typeface="Arial"/>
              </a:rPr>
              <a:t> </a:t>
            </a:r>
            <a:r>
              <a:rPr sz="1550" spc="-10" dirty="0">
                <a:latin typeface="Enterprise Sans" pitchFamily="2" charset="0"/>
                <a:ea typeface="Enterprise Sans" pitchFamily="2" charset="0"/>
                <a:cs typeface="Arial"/>
              </a:rPr>
              <a:t>forms</a:t>
            </a:r>
            <a:endParaRPr sz="1550" dirty="0">
              <a:latin typeface="Enterprise Sans" pitchFamily="2" charset="0"/>
              <a:ea typeface="Enterprise Sans" pitchFamily="2" charset="0"/>
              <a:cs typeface="Arial"/>
            </a:endParaRPr>
          </a:p>
          <a:p>
            <a:pPr>
              <a:lnSpc>
                <a:spcPct val="100000"/>
              </a:lnSpc>
              <a:spcBef>
                <a:spcPts val="20"/>
              </a:spcBef>
              <a:buFont typeface="Arial"/>
              <a:buChar char="•"/>
            </a:pPr>
            <a:endParaRPr sz="1550" dirty="0">
              <a:latin typeface="Enterprise Sans" pitchFamily="2" charset="0"/>
              <a:ea typeface="Enterprise Sans" pitchFamily="2" charset="0"/>
              <a:cs typeface="Arial"/>
            </a:endParaRPr>
          </a:p>
          <a:p>
            <a:pPr marL="927735" marR="1027430" indent="-228600">
              <a:lnSpc>
                <a:spcPct val="104900"/>
              </a:lnSpc>
              <a:buChar char="•"/>
              <a:tabLst>
                <a:tab pos="927735" algn="l"/>
              </a:tabLst>
            </a:pPr>
            <a:r>
              <a:rPr sz="1550" dirty="0">
                <a:latin typeface="Enterprise Sans" pitchFamily="2" charset="0"/>
                <a:ea typeface="Enterprise Sans" pitchFamily="2" charset="0"/>
                <a:cs typeface="Arial"/>
              </a:rPr>
              <a:t>Employers</a:t>
            </a:r>
            <a:r>
              <a:rPr sz="1550" spc="13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can</a:t>
            </a:r>
            <a:r>
              <a:rPr sz="1550" spc="114"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choose</a:t>
            </a:r>
            <a:r>
              <a:rPr sz="1550" spc="114"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to</a:t>
            </a:r>
            <a:r>
              <a:rPr sz="1550" spc="114"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have</a:t>
            </a:r>
            <a:r>
              <a:rPr sz="1550" spc="11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unused</a:t>
            </a:r>
            <a:r>
              <a:rPr sz="1550" spc="114" dirty="0">
                <a:latin typeface="Enterprise Sans" pitchFamily="2" charset="0"/>
                <a:ea typeface="Enterprise Sans" pitchFamily="2" charset="0"/>
                <a:cs typeface="Arial"/>
              </a:rPr>
              <a:t> </a:t>
            </a:r>
            <a:r>
              <a:rPr sz="1550" spc="-10" dirty="0">
                <a:latin typeface="Enterprise Sans" pitchFamily="2" charset="0"/>
                <a:ea typeface="Enterprise Sans" pitchFamily="2" charset="0"/>
                <a:cs typeface="Arial"/>
              </a:rPr>
              <a:t>funds </a:t>
            </a:r>
            <a:r>
              <a:rPr sz="1550" dirty="0">
                <a:latin typeface="Enterprise Sans" pitchFamily="2" charset="0"/>
                <a:ea typeface="Enterprise Sans" pitchFamily="2" charset="0"/>
                <a:cs typeface="Arial"/>
              </a:rPr>
              <a:t>roll</a:t>
            </a:r>
            <a:r>
              <a:rPr sz="1550" spc="3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over</a:t>
            </a:r>
            <a:r>
              <a:rPr sz="1550" spc="9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from</a:t>
            </a:r>
            <a:r>
              <a:rPr sz="1550" spc="125"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year</a:t>
            </a:r>
            <a:r>
              <a:rPr sz="1550" spc="90" dirty="0">
                <a:latin typeface="Enterprise Sans" pitchFamily="2" charset="0"/>
                <a:ea typeface="Enterprise Sans" pitchFamily="2" charset="0"/>
                <a:cs typeface="Arial"/>
              </a:rPr>
              <a:t> </a:t>
            </a:r>
            <a:r>
              <a:rPr sz="1550" dirty="0">
                <a:latin typeface="Enterprise Sans" pitchFamily="2" charset="0"/>
                <a:ea typeface="Enterprise Sans" pitchFamily="2" charset="0"/>
                <a:cs typeface="Arial"/>
              </a:rPr>
              <a:t>to</a:t>
            </a:r>
            <a:r>
              <a:rPr sz="1550" spc="114" dirty="0">
                <a:latin typeface="Enterprise Sans" pitchFamily="2" charset="0"/>
                <a:ea typeface="Enterprise Sans" pitchFamily="2" charset="0"/>
                <a:cs typeface="Arial"/>
              </a:rPr>
              <a:t> </a:t>
            </a:r>
            <a:r>
              <a:rPr sz="1550" spc="-20" dirty="0">
                <a:latin typeface="Enterprise Sans" pitchFamily="2" charset="0"/>
                <a:ea typeface="Enterprise Sans" pitchFamily="2" charset="0"/>
                <a:cs typeface="Arial"/>
              </a:rPr>
              <a:t>year</a:t>
            </a:r>
            <a:endParaRPr sz="1550" dirty="0">
              <a:latin typeface="Enterprise Sans" pitchFamily="2" charset="0"/>
              <a:ea typeface="Enterprise Sans" pitchFamily="2" charset="0"/>
              <a:cs typeface="Arial"/>
            </a:endParaRPr>
          </a:p>
        </p:txBody>
      </p:sp>
      <p:pic>
        <p:nvPicPr>
          <p:cNvPr id="7" name="Graphic 6">
            <a:extLst>
              <a:ext uri="{FF2B5EF4-FFF2-40B4-BE49-F238E27FC236}">
                <a16:creationId xmlns:a16="http://schemas.microsoft.com/office/drawing/2014/main" id="{BA4F2575-9BB0-845D-01EC-8020CFD9342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88724" y="2506717"/>
            <a:ext cx="457200" cy="457200"/>
          </a:xfrm>
          <a:prstGeom prst="rect">
            <a:avLst/>
          </a:prstGeom>
        </p:spPr>
      </p:pic>
    </p:spTree>
    <p:extLst>
      <p:ext uri="{BB962C8B-B14F-4D97-AF65-F5344CB8AC3E}">
        <p14:creationId xmlns:p14="http://schemas.microsoft.com/office/powerpoint/2010/main" val="2366435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39EEC-08BE-0B19-9AD7-9CBB5B1CCC95}"/>
            </a:ext>
          </a:extLst>
        </p:cNvPr>
        <p:cNvGrpSpPr/>
        <p:nvPr/>
      </p:nvGrpSpPr>
      <p:grpSpPr>
        <a:xfrm>
          <a:off x="0" y="0"/>
          <a:ext cx="0" cy="0"/>
          <a:chOff x="0" y="0"/>
          <a:chExt cx="0" cy="0"/>
        </a:xfrm>
      </p:grpSpPr>
      <p:sp>
        <p:nvSpPr>
          <p:cNvPr id="4" name="Rectangle: Top Corners Rounded 3">
            <a:extLst>
              <a:ext uri="{FF2B5EF4-FFF2-40B4-BE49-F238E27FC236}">
                <a16:creationId xmlns:a16="http://schemas.microsoft.com/office/drawing/2014/main" id="{889B4F01-1871-1E5B-5B1D-E1B5AB42ABB0}"/>
              </a:ext>
            </a:extLst>
          </p:cNvPr>
          <p:cNvSpPr/>
          <p:nvPr/>
        </p:nvSpPr>
        <p:spPr bwMode="gray">
          <a:xfrm>
            <a:off x="4141638" y="0"/>
            <a:ext cx="64008" cy="5994400"/>
          </a:xfrm>
          <a:prstGeom prst="round2SameRect">
            <a:avLst>
              <a:gd name="adj1" fmla="val 16667"/>
              <a:gd name="adj2" fmla="val 50000"/>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 name="TextBox 4">
            <a:extLst>
              <a:ext uri="{FF2B5EF4-FFF2-40B4-BE49-F238E27FC236}">
                <a16:creationId xmlns:a16="http://schemas.microsoft.com/office/drawing/2014/main" id="{A1172E5B-779C-3E06-7BD7-725487BDA564}"/>
              </a:ext>
            </a:extLst>
          </p:cNvPr>
          <p:cNvSpPr txBox="1"/>
          <p:nvPr/>
        </p:nvSpPr>
        <p:spPr bwMode="gray">
          <a:xfrm>
            <a:off x="1082073" y="1393371"/>
            <a:ext cx="2401077" cy="677108"/>
          </a:xfrm>
          <a:prstGeom prst="rect">
            <a:avLst/>
          </a:prstGeom>
          <a:noFill/>
        </p:spPr>
        <p:txBody>
          <a:bodyPr vert="horz" wrap="square" lIns="0" tIns="0" rIns="0" bIns="0" rtlCol="0">
            <a:spAutoFit/>
          </a:bodyPr>
          <a:lstStyle/>
          <a:p>
            <a:pPr marL="0" marR="0" lvl="0" indent="0" algn="r" defTabSz="914400" rtl="0" eaLnBrk="1" fontAlgn="auto" latinLnBrk="0" hangingPunct="1">
              <a:lnSpc>
                <a:spcPct val="100000"/>
              </a:lnSpc>
              <a:spcBef>
                <a:spcPts val="600"/>
              </a:spcBef>
              <a:spcAft>
                <a:spcPts val="0"/>
              </a:spcAft>
              <a:buClrTx/>
              <a:buSzTx/>
              <a:buFontTx/>
              <a:buNone/>
              <a:tabLst/>
              <a:defRPr/>
            </a:pPr>
            <a:r>
              <a:rPr kumimoji="0" lang="en-US" sz="4400" b="1" i="0" u="none" strike="noStrike" kern="1200" cap="none" spc="0" normalizeH="0" baseline="0" noProof="0" dirty="0">
                <a:ln>
                  <a:noFill/>
                </a:ln>
                <a:effectLst/>
                <a:uLnTx/>
                <a:uFillTx/>
                <a:latin typeface="Enterprise Sans" pitchFamily="2" charset="0"/>
                <a:ea typeface="Enterprise Sans" pitchFamily="2" charset="0"/>
              </a:rPr>
              <a:t>Agenda</a:t>
            </a:r>
          </a:p>
        </p:txBody>
      </p:sp>
      <p:sp>
        <p:nvSpPr>
          <p:cNvPr id="12" name="Oval 11">
            <a:extLst>
              <a:ext uri="{FF2B5EF4-FFF2-40B4-BE49-F238E27FC236}">
                <a16:creationId xmlns:a16="http://schemas.microsoft.com/office/drawing/2014/main" id="{95C673F4-BA2E-007B-8FFC-2808581709BA}"/>
              </a:ext>
            </a:extLst>
          </p:cNvPr>
          <p:cNvSpPr>
            <a:spLocks noChangeAspect="1"/>
          </p:cNvSpPr>
          <p:nvPr/>
        </p:nvSpPr>
        <p:spPr bwMode="gray">
          <a:xfrm>
            <a:off x="4987524" y="747185"/>
            <a:ext cx="442570" cy="442570"/>
          </a:xfrm>
          <a:prstGeom prst="ellipse">
            <a:avLst/>
          </a:prstGeom>
          <a:solidFill>
            <a:schemeClr val="bg2"/>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b="1" dirty="0">
                <a:latin typeface="Enterprise Sans" pitchFamily="2" charset="0"/>
                <a:ea typeface="Enterprise Sans" pitchFamily="2" charset="0"/>
                <a:cs typeface="Arial" panose="020B0604020202020204" pitchFamily="34" charset="0"/>
              </a:rPr>
              <a:t>1</a:t>
            </a:r>
          </a:p>
        </p:txBody>
      </p:sp>
      <p:sp>
        <p:nvSpPr>
          <p:cNvPr id="13" name="TextBox 12">
            <a:extLst>
              <a:ext uri="{FF2B5EF4-FFF2-40B4-BE49-F238E27FC236}">
                <a16:creationId xmlns:a16="http://schemas.microsoft.com/office/drawing/2014/main" id="{3089011C-F100-5A75-040A-59240308DF2F}"/>
              </a:ext>
            </a:extLst>
          </p:cNvPr>
          <p:cNvSpPr txBox="1"/>
          <p:nvPr/>
        </p:nvSpPr>
        <p:spPr bwMode="gray">
          <a:xfrm>
            <a:off x="5729463" y="835365"/>
            <a:ext cx="5812579" cy="307777"/>
          </a:xfrm>
          <a:prstGeom prst="rect">
            <a:avLst/>
          </a:prstGeom>
          <a:noFill/>
        </p:spPr>
        <p:txBody>
          <a:bodyPr vert="horz" wrap="square" lIns="0" tIns="0" rIns="0" bIns="0" rtlCol="0" anchor="ctr" anchorCtr="0">
            <a:spAutoFit/>
          </a:bodyPr>
          <a:lstStyle/>
          <a:p>
            <a:pPr>
              <a:spcBef>
                <a:spcPts val="300"/>
              </a:spcBef>
            </a:pPr>
            <a:r>
              <a:rPr lang="en-US" sz="2000" dirty="0">
                <a:latin typeface="Enterprise Sans" pitchFamily="2" charset="0"/>
                <a:ea typeface="Enterprise Sans" pitchFamily="2" charset="0"/>
              </a:rPr>
              <a:t>Introduction to Optum Financial</a:t>
            </a:r>
            <a:r>
              <a:rPr lang="en-US" sz="2000" baseline="50000" dirty="0">
                <a:latin typeface="Enterprise Sans" pitchFamily="2" charset="0"/>
                <a:ea typeface="Enterprise Sans" pitchFamily="2" charset="0"/>
              </a:rPr>
              <a:t>®</a:t>
            </a:r>
            <a:r>
              <a:rPr lang="en-US" sz="2000" b="1" baseline="50000" dirty="0">
                <a:latin typeface="Enterprise Sans" pitchFamily="2" charset="0"/>
                <a:ea typeface="Enterprise Sans" pitchFamily="2" charset="0"/>
              </a:rPr>
              <a:t>	</a:t>
            </a:r>
            <a:r>
              <a:rPr lang="en-US" sz="2000" dirty="0">
                <a:latin typeface="Enterprise Sans"/>
                <a:ea typeface="Enterprise Sans" pitchFamily="2" charset="0"/>
                <a:cs typeface="Arial"/>
              </a:rPr>
              <a:t>           3</a:t>
            </a:r>
            <a:endParaRPr lang="en-US" sz="1400" dirty="0">
              <a:latin typeface="Enterprise Sans"/>
              <a:ea typeface="Enterprise Sans" pitchFamily="2" charset="0"/>
              <a:cs typeface="Arial"/>
            </a:endParaRPr>
          </a:p>
        </p:txBody>
      </p:sp>
      <p:sp>
        <p:nvSpPr>
          <p:cNvPr id="15" name="Oval 14">
            <a:extLst>
              <a:ext uri="{FF2B5EF4-FFF2-40B4-BE49-F238E27FC236}">
                <a16:creationId xmlns:a16="http://schemas.microsoft.com/office/drawing/2014/main" id="{E0AF0E4F-FEDF-7339-E278-5CE356D01791}"/>
              </a:ext>
            </a:extLst>
          </p:cNvPr>
          <p:cNvSpPr>
            <a:spLocks noChangeAspect="1"/>
          </p:cNvSpPr>
          <p:nvPr/>
        </p:nvSpPr>
        <p:spPr bwMode="gray">
          <a:xfrm>
            <a:off x="4945960" y="2827238"/>
            <a:ext cx="442570" cy="442570"/>
          </a:xfrm>
          <a:prstGeom prst="ellipse">
            <a:avLst/>
          </a:prstGeom>
          <a:solidFill>
            <a:schemeClr val="bg2"/>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b="1" dirty="0">
                <a:latin typeface="Enterprise Sans" pitchFamily="2" charset="0"/>
                <a:ea typeface="Enterprise Sans" pitchFamily="2" charset="0"/>
                <a:cs typeface="Arial"/>
              </a:rPr>
              <a:t>4</a:t>
            </a:r>
            <a:endParaRPr lang="en-US" sz="2000" dirty="0">
              <a:latin typeface="Enterprise Sans" pitchFamily="2" charset="0"/>
              <a:ea typeface="Enterprise Sans" pitchFamily="2" charset="0"/>
            </a:endParaRPr>
          </a:p>
        </p:txBody>
      </p:sp>
      <p:sp>
        <p:nvSpPr>
          <p:cNvPr id="16" name="TextBox 15">
            <a:extLst>
              <a:ext uri="{FF2B5EF4-FFF2-40B4-BE49-F238E27FC236}">
                <a16:creationId xmlns:a16="http://schemas.microsoft.com/office/drawing/2014/main" id="{BB2FD2BB-EE43-D79E-7FE0-F1B5EE4465CC}"/>
              </a:ext>
            </a:extLst>
          </p:cNvPr>
          <p:cNvSpPr txBox="1"/>
          <p:nvPr/>
        </p:nvSpPr>
        <p:spPr bwMode="gray">
          <a:xfrm>
            <a:off x="5774233" y="4889688"/>
            <a:ext cx="5871266" cy="307777"/>
          </a:xfrm>
          <a:prstGeom prst="rect">
            <a:avLst/>
          </a:prstGeom>
          <a:noFill/>
        </p:spPr>
        <p:txBody>
          <a:bodyPr vert="horz" wrap="square" lIns="0" tIns="0" rIns="0" bIns="0" rtlCol="0" anchor="ctr" anchorCtr="0">
            <a:spAutoFit/>
          </a:bodyPr>
          <a:lstStyle/>
          <a:p>
            <a:pPr>
              <a:spcBef>
                <a:spcPts val="300"/>
              </a:spcBef>
            </a:pPr>
            <a:r>
              <a:rPr lang="en-US" sz="2000" dirty="0">
                <a:latin typeface="Enterprise Sans" pitchFamily="2" charset="0"/>
                <a:ea typeface="Enterprise Sans" pitchFamily="2" charset="0"/>
                <a:cs typeface="Arial"/>
              </a:rPr>
              <a:t>Q&amp;A					         14</a:t>
            </a:r>
          </a:p>
        </p:txBody>
      </p:sp>
      <p:sp>
        <p:nvSpPr>
          <p:cNvPr id="27" name="TextBox 26">
            <a:extLst>
              <a:ext uri="{FF2B5EF4-FFF2-40B4-BE49-F238E27FC236}">
                <a16:creationId xmlns:a16="http://schemas.microsoft.com/office/drawing/2014/main" id="{BC360416-002F-6F28-9136-D62E3F945207}"/>
              </a:ext>
            </a:extLst>
          </p:cNvPr>
          <p:cNvSpPr txBox="1"/>
          <p:nvPr/>
        </p:nvSpPr>
        <p:spPr bwMode="gray">
          <a:xfrm>
            <a:off x="5722236" y="4189409"/>
            <a:ext cx="5443022" cy="307777"/>
          </a:xfrm>
          <a:prstGeom prst="rect">
            <a:avLst/>
          </a:prstGeom>
          <a:noFill/>
        </p:spPr>
        <p:txBody>
          <a:bodyPr vert="horz" wrap="square" lIns="0" tIns="0" rIns="0" bIns="0" rtlCol="0" anchor="ctr" anchorCtr="0">
            <a:spAutoFit/>
          </a:bodyPr>
          <a:lstStyle/>
          <a:p>
            <a:pPr>
              <a:spcBef>
                <a:spcPts val="300"/>
              </a:spcBef>
            </a:pPr>
            <a:r>
              <a:rPr lang="en-US" sz="2000" dirty="0">
                <a:latin typeface="Enterprise Sans"/>
                <a:ea typeface="Enterprise Sans" pitchFamily="2" charset="0"/>
                <a:cs typeface="Arial"/>
              </a:rPr>
              <a:t>Health account resources		  12 - 13</a:t>
            </a:r>
          </a:p>
        </p:txBody>
      </p:sp>
      <p:sp>
        <p:nvSpPr>
          <p:cNvPr id="6" name="Oval 5">
            <a:extLst>
              <a:ext uri="{FF2B5EF4-FFF2-40B4-BE49-F238E27FC236}">
                <a16:creationId xmlns:a16="http://schemas.microsoft.com/office/drawing/2014/main" id="{19911FA8-18C9-DB88-982E-C645C281D20E}"/>
              </a:ext>
            </a:extLst>
          </p:cNvPr>
          <p:cNvSpPr>
            <a:spLocks noChangeAspect="1"/>
          </p:cNvSpPr>
          <p:nvPr/>
        </p:nvSpPr>
        <p:spPr bwMode="gray">
          <a:xfrm>
            <a:off x="4977132" y="2116568"/>
            <a:ext cx="442570" cy="442570"/>
          </a:xfrm>
          <a:prstGeom prst="ellipse">
            <a:avLst/>
          </a:prstGeom>
          <a:solidFill>
            <a:schemeClr val="bg2"/>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b="1" dirty="0">
                <a:latin typeface="Enterprise Sans" pitchFamily="2" charset="0"/>
                <a:ea typeface="Enterprise Sans" pitchFamily="2" charset="0"/>
                <a:cs typeface="Arial"/>
              </a:rPr>
              <a:t>3</a:t>
            </a:r>
          </a:p>
        </p:txBody>
      </p:sp>
      <p:sp>
        <p:nvSpPr>
          <p:cNvPr id="3" name="Oval 2">
            <a:extLst>
              <a:ext uri="{FF2B5EF4-FFF2-40B4-BE49-F238E27FC236}">
                <a16:creationId xmlns:a16="http://schemas.microsoft.com/office/drawing/2014/main" id="{F61C204F-6D0F-9A64-8E30-3DDF8F40E835}"/>
              </a:ext>
            </a:extLst>
          </p:cNvPr>
          <p:cNvSpPr>
            <a:spLocks noChangeAspect="1"/>
          </p:cNvSpPr>
          <p:nvPr/>
        </p:nvSpPr>
        <p:spPr bwMode="gray">
          <a:xfrm>
            <a:off x="4977133" y="1416290"/>
            <a:ext cx="442570" cy="442570"/>
          </a:xfrm>
          <a:prstGeom prst="ellipse">
            <a:avLst/>
          </a:prstGeom>
          <a:solidFill>
            <a:schemeClr val="bg2"/>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b="1" dirty="0">
                <a:latin typeface="Enterprise Sans" pitchFamily="2" charset="0"/>
                <a:ea typeface="Enterprise Sans" pitchFamily="2" charset="0"/>
                <a:cs typeface="Arial"/>
              </a:rPr>
              <a:t>2</a:t>
            </a:r>
          </a:p>
        </p:txBody>
      </p:sp>
      <p:sp>
        <p:nvSpPr>
          <p:cNvPr id="18" name="TextBox 17">
            <a:extLst>
              <a:ext uri="{FF2B5EF4-FFF2-40B4-BE49-F238E27FC236}">
                <a16:creationId xmlns:a16="http://schemas.microsoft.com/office/drawing/2014/main" id="{6D9819FF-5148-BB47-6F0C-03866665336E}"/>
              </a:ext>
            </a:extLst>
          </p:cNvPr>
          <p:cNvSpPr txBox="1"/>
          <p:nvPr/>
        </p:nvSpPr>
        <p:spPr bwMode="gray">
          <a:xfrm>
            <a:off x="5727861" y="1452515"/>
            <a:ext cx="6123648" cy="307777"/>
          </a:xfrm>
          <a:prstGeom prst="rect">
            <a:avLst/>
          </a:prstGeom>
          <a:noFill/>
        </p:spPr>
        <p:txBody>
          <a:bodyPr vert="horz" wrap="square" lIns="0" tIns="0" rIns="0" bIns="0" rtlCol="0" anchor="ctr" anchorCtr="0">
            <a:spAutoFit/>
          </a:bodyPr>
          <a:lstStyle/>
          <a:p>
            <a:pPr>
              <a:spcBef>
                <a:spcPts val="300"/>
              </a:spcBef>
            </a:pPr>
            <a:r>
              <a:rPr lang="en-US" sz="2000" dirty="0">
                <a:latin typeface="Enterprise Sans"/>
                <a:ea typeface="Enterprise Sans"/>
                <a:cs typeface="Arial"/>
              </a:rPr>
              <a:t>HSA (health savings account)	     4 - 12</a:t>
            </a:r>
          </a:p>
        </p:txBody>
      </p:sp>
      <p:sp>
        <p:nvSpPr>
          <p:cNvPr id="2" name="TextBox 1">
            <a:extLst>
              <a:ext uri="{FF2B5EF4-FFF2-40B4-BE49-F238E27FC236}">
                <a16:creationId xmlns:a16="http://schemas.microsoft.com/office/drawing/2014/main" id="{C69A78F8-0EEF-9FC6-C723-170CB5C9B043}"/>
              </a:ext>
            </a:extLst>
          </p:cNvPr>
          <p:cNvSpPr txBox="1"/>
          <p:nvPr/>
        </p:nvSpPr>
        <p:spPr bwMode="gray">
          <a:xfrm>
            <a:off x="5724398" y="2134851"/>
            <a:ext cx="6123648" cy="307777"/>
          </a:xfrm>
          <a:prstGeom prst="rect">
            <a:avLst/>
          </a:prstGeom>
          <a:noFill/>
        </p:spPr>
        <p:txBody>
          <a:bodyPr vert="horz" wrap="square" lIns="0" tIns="0" rIns="0" bIns="0" rtlCol="0" anchor="ctr" anchorCtr="0">
            <a:spAutoFit/>
          </a:bodyPr>
          <a:lstStyle/>
          <a:p>
            <a:pPr>
              <a:spcBef>
                <a:spcPts val="300"/>
              </a:spcBef>
            </a:pPr>
            <a:r>
              <a:rPr lang="en-US" sz="2000" dirty="0">
                <a:latin typeface="Enterprise Sans"/>
                <a:ea typeface="Enterprise Sans"/>
                <a:cs typeface="Arial"/>
              </a:rPr>
              <a:t>FSA (flexible spending account).      4 - 12</a:t>
            </a:r>
          </a:p>
        </p:txBody>
      </p:sp>
      <p:sp>
        <p:nvSpPr>
          <p:cNvPr id="7" name="TextBox 6">
            <a:extLst>
              <a:ext uri="{FF2B5EF4-FFF2-40B4-BE49-F238E27FC236}">
                <a16:creationId xmlns:a16="http://schemas.microsoft.com/office/drawing/2014/main" id="{79D15FE4-2A15-CC43-5CF2-5E7EF4976B2B}"/>
              </a:ext>
            </a:extLst>
          </p:cNvPr>
          <p:cNvSpPr txBox="1"/>
          <p:nvPr/>
        </p:nvSpPr>
        <p:spPr bwMode="gray">
          <a:xfrm>
            <a:off x="5714007" y="2872606"/>
            <a:ext cx="6123648" cy="307777"/>
          </a:xfrm>
          <a:prstGeom prst="rect">
            <a:avLst/>
          </a:prstGeom>
          <a:noFill/>
        </p:spPr>
        <p:txBody>
          <a:bodyPr vert="horz" wrap="square" lIns="0" tIns="0" rIns="0" bIns="0" rtlCol="0" anchor="ctr" anchorCtr="0">
            <a:spAutoFit/>
          </a:bodyPr>
          <a:lstStyle/>
          <a:p>
            <a:pPr>
              <a:spcBef>
                <a:spcPts val="300"/>
              </a:spcBef>
            </a:pPr>
            <a:r>
              <a:rPr lang="en-US" sz="2000" dirty="0">
                <a:latin typeface="Enterprise Sans"/>
                <a:ea typeface="Enterprise Sans"/>
                <a:cs typeface="Arial"/>
              </a:rPr>
              <a:t>HRA (health reimbursement arrangement)  4 - 12</a:t>
            </a:r>
          </a:p>
        </p:txBody>
      </p:sp>
      <p:sp>
        <p:nvSpPr>
          <p:cNvPr id="8" name="Oval 7">
            <a:extLst>
              <a:ext uri="{FF2B5EF4-FFF2-40B4-BE49-F238E27FC236}">
                <a16:creationId xmlns:a16="http://schemas.microsoft.com/office/drawing/2014/main" id="{9254DFFA-EBEB-B5FD-9082-1EEBEDF2CBB0}"/>
              </a:ext>
            </a:extLst>
          </p:cNvPr>
          <p:cNvSpPr>
            <a:spLocks noChangeAspect="1"/>
          </p:cNvSpPr>
          <p:nvPr/>
        </p:nvSpPr>
        <p:spPr bwMode="gray">
          <a:xfrm>
            <a:off x="4984059" y="3519965"/>
            <a:ext cx="442570" cy="442570"/>
          </a:xfrm>
          <a:prstGeom prst="ellipse">
            <a:avLst/>
          </a:prstGeom>
          <a:solidFill>
            <a:schemeClr val="bg2"/>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sz="2000" b="1" dirty="0">
                <a:latin typeface="Enterprise Sans" pitchFamily="2" charset="0"/>
                <a:ea typeface="Enterprise Sans" pitchFamily="2" charset="0"/>
                <a:cs typeface="Arial"/>
              </a:rPr>
              <a:t>5</a:t>
            </a:r>
            <a:endParaRPr lang="en-US" sz="2000" dirty="0">
              <a:latin typeface="Enterprise Sans" pitchFamily="2" charset="0"/>
              <a:ea typeface="Enterprise Sans" pitchFamily="2" charset="0"/>
            </a:endParaRPr>
          </a:p>
        </p:txBody>
      </p:sp>
      <p:sp>
        <p:nvSpPr>
          <p:cNvPr id="10" name="Oval 9">
            <a:extLst>
              <a:ext uri="{FF2B5EF4-FFF2-40B4-BE49-F238E27FC236}">
                <a16:creationId xmlns:a16="http://schemas.microsoft.com/office/drawing/2014/main" id="{B3864795-AAEE-FD02-96EF-11B6D0E05E52}"/>
              </a:ext>
            </a:extLst>
          </p:cNvPr>
          <p:cNvSpPr>
            <a:spLocks noChangeAspect="1"/>
          </p:cNvSpPr>
          <p:nvPr/>
        </p:nvSpPr>
        <p:spPr bwMode="gray">
          <a:xfrm>
            <a:off x="4984059" y="4164201"/>
            <a:ext cx="442570" cy="442570"/>
          </a:xfrm>
          <a:prstGeom prst="ellipse">
            <a:avLst/>
          </a:prstGeom>
          <a:solidFill>
            <a:schemeClr val="bg2"/>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sz="2000" b="1" dirty="0">
                <a:latin typeface="Enterprise Sans" pitchFamily="2" charset="0"/>
                <a:ea typeface="Enterprise Sans" pitchFamily="2" charset="0"/>
                <a:cs typeface="Arial"/>
              </a:rPr>
              <a:t>6</a:t>
            </a:r>
            <a:endParaRPr lang="en-US" sz="2000" dirty="0">
              <a:latin typeface="Enterprise Sans" pitchFamily="2" charset="0"/>
              <a:ea typeface="Enterprise Sans" pitchFamily="2" charset="0"/>
            </a:endParaRPr>
          </a:p>
        </p:txBody>
      </p:sp>
      <p:sp>
        <p:nvSpPr>
          <p:cNvPr id="11" name="Oval 10">
            <a:extLst>
              <a:ext uri="{FF2B5EF4-FFF2-40B4-BE49-F238E27FC236}">
                <a16:creationId xmlns:a16="http://schemas.microsoft.com/office/drawing/2014/main" id="{FEA51CB3-A371-76D4-E71F-0C5D2B377432}"/>
              </a:ext>
            </a:extLst>
          </p:cNvPr>
          <p:cNvSpPr>
            <a:spLocks noChangeAspect="1"/>
          </p:cNvSpPr>
          <p:nvPr/>
        </p:nvSpPr>
        <p:spPr bwMode="gray">
          <a:xfrm>
            <a:off x="5001378" y="4836147"/>
            <a:ext cx="442570" cy="442570"/>
          </a:xfrm>
          <a:prstGeom prst="ellipse">
            <a:avLst/>
          </a:prstGeom>
          <a:solidFill>
            <a:schemeClr val="bg2"/>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sz="2000" b="1" dirty="0">
                <a:latin typeface="Enterprise Sans" pitchFamily="2" charset="0"/>
                <a:ea typeface="Enterprise Sans" pitchFamily="2" charset="0"/>
                <a:cs typeface="Arial"/>
              </a:rPr>
              <a:t>7</a:t>
            </a:r>
            <a:endParaRPr lang="en-US" sz="2000" dirty="0">
              <a:latin typeface="Enterprise Sans" pitchFamily="2" charset="0"/>
              <a:ea typeface="Enterprise Sans" pitchFamily="2" charset="0"/>
            </a:endParaRPr>
          </a:p>
        </p:txBody>
      </p:sp>
      <p:sp>
        <p:nvSpPr>
          <p:cNvPr id="17" name="TextBox 16">
            <a:extLst>
              <a:ext uri="{FF2B5EF4-FFF2-40B4-BE49-F238E27FC236}">
                <a16:creationId xmlns:a16="http://schemas.microsoft.com/office/drawing/2014/main" id="{8C5CB12C-446C-168D-AA1A-5096973D0AB9}"/>
              </a:ext>
            </a:extLst>
          </p:cNvPr>
          <p:cNvSpPr txBox="1"/>
          <p:nvPr/>
        </p:nvSpPr>
        <p:spPr bwMode="gray">
          <a:xfrm>
            <a:off x="5708381" y="3572883"/>
            <a:ext cx="5443022" cy="307777"/>
          </a:xfrm>
          <a:prstGeom prst="rect">
            <a:avLst/>
          </a:prstGeom>
          <a:noFill/>
        </p:spPr>
        <p:txBody>
          <a:bodyPr vert="horz" wrap="square" lIns="0" tIns="0" rIns="0" bIns="0" rtlCol="0" anchor="ctr" anchorCtr="0">
            <a:spAutoFit/>
          </a:bodyPr>
          <a:lstStyle/>
          <a:p>
            <a:pPr>
              <a:spcBef>
                <a:spcPts val="300"/>
              </a:spcBef>
            </a:pPr>
            <a:r>
              <a:rPr lang="en-US" sz="2000" dirty="0">
                <a:latin typeface="Enterprise Sans"/>
                <a:ea typeface="Enterprise Sans" pitchFamily="2" charset="0"/>
                <a:cs typeface="Arial"/>
              </a:rPr>
              <a:t>Commuter benefit accounts		  12 - 13</a:t>
            </a:r>
          </a:p>
        </p:txBody>
      </p:sp>
    </p:spTree>
    <p:extLst>
      <p:ext uri="{BB962C8B-B14F-4D97-AF65-F5344CB8AC3E}">
        <p14:creationId xmlns:p14="http://schemas.microsoft.com/office/powerpoint/2010/main" val="23927832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Single Corner Rounded 33">
            <a:extLst>
              <a:ext uri="{FF2B5EF4-FFF2-40B4-BE49-F238E27FC236}">
                <a16:creationId xmlns:a16="http://schemas.microsoft.com/office/drawing/2014/main" id="{1049D9F6-89B1-895F-F742-86DF3CC10E20}"/>
              </a:ext>
            </a:extLst>
          </p:cNvPr>
          <p:cNvSpPr/>
          <p:nvPr/>
        </p:nvSpPr>
        <p:spPr bwMode="gray">
          <a:xfrm flipV="1">
            <a:off x="-1" y="-6"/>
            <a:ext cx="6600498" cy="5994401"/>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3" name="object 4">
            <a:extLst>
              <a:ext uri="{FF2B5EF4-FFF2-40B4-BE49-F238E27FC236}">
                <a16:creationId xmlns:a16="http://schemas.microsoft.com/office/drawing/2014/main" id="{81796760-BFE4-9FB6-7075-D817D38BAFD3}"/>
              </a:ext>
            </a:extLst>
          </p:cNvPr>
          <p:cNvSpPr txBox="1">
            <a:spLocks/>
          </p:cNvSpPr>
          <p:nvPr/>
        </p:nvSpPr>
        <p:spPr>
          <a:xfrm>
            <a:off x="504496" y="772710"/>
            <a:ext cx="4656083" cy="446917"/>
          </a:xfrm>
          <a:prstGeom prst="rect">
            <a:avLst/>
          </a:prstGeom>
        </p:spPr>
        <p:txBody>
          <a:bodyPr vert="horz" wrap="square" lIns="0" tIns="15875" rIns="0" bIns="0" rtlCol="0">
            <a:spAutoFit/>
          </a:bodyPr>
          <a:lstStyle>
            <a:lvl1pPr algn="l" defTabSz="914400" rtl="0" eaLnBrk="1" latinLnBrk="0" hangingPunct="1">
              <a:lnSpc>
                <a:spcPct val="90000"/>
              </a:lnSpc>
              <a:spcBef>
                <a:spcPct val="0"/>
              </a:spcBef>
              <a:buNone/>
              <a:defRPr sz="2200" b="0" kern="1200">
                <a:solidFill>
                  <a:schemeClr val="tx1"/>
                </a:solidFill>
                <a:latin typeface="+mj-lt"/>
                <a:ea typeface="+mj-ea"/>
                <a:cs typeface="+mj-cs"/>
              </a:defRPr>
            </a:lvl1pPr>
          </a:lstStyle>
          <a:p>
            <a:pPr marL="12700">
              <a:lnSpc>
                <a:spcPct val="100000"/>
              </a:lnSpc>
              <a:spcBef>
                <a:spcPts val="125"/>
              </a:spcBef>
            </a:pPr>
            <a:r>
              <a:rPr lang="en-US" sz="2800" b="1">
                <a:latin typeface="Enterprise Sans" pitchFamily="2" charset="0"/>
                <a:ea typeface="Enterprise Sans" pitchFamily="2" charset="0"/>
              </a:rPr>
              <a:t>How</a:t>
            </a:r>
            <a:r>
              <a:rPr lang="en-US" sz="2800" b="1" spc="-30">
                <a:latin typeface="Enterprise Sans" pitchFamily="2" charset="0"/>
                <a:ea typeface="Enterprise Sans" pitchFamily="2" charset="0"/>
              </a:rPr>
              <a:t> </a:t>
            </a:r>
            <a:r>
              <a:rPr lang="en-US" sz="2800" b="1">
                <a:latin typeface="Enterprise Sans" pitchFamily="2" charset="0"/>
                <a:ea typeface="Enterprise Sans" pitchFamily="2" charset="0"/>
              </a:rPr>
              <a:t>does</a:t>
            </a:r>
            <a:r>
              <a:rPr lang="en-US" sz="2800" b="1" spc="-25">
                <a:latin typeface="Enterprise Sans" pitchFamily="2" charset="0"/>
                <a:ea typeface="Enterprise Sans" pitchFamily="2" charset="0"/>
              </a:rPr>
              <a:t> </a:t>
            </a:r>
            <a:r>
              <a:rPr lang="en-US" sz="2800" b="1">
                <a:latin typeface="Enterprise Sans" pitchFamily="2" charset="0"/>
                <a:ea typeface="Enterprise Sans" pitchFamily="2" charset="0"/>
                <a:cs typeface="Arial"/>
              </a:rPr>
              <a:t>an</a:t>
            </a:r>
            <a:r>
              <a:rPr lang="en-US" sz="2800" b="1" spc="15">
                <a:latin typeface="Enterprise Sans" pitchFamily="2" charset="0"/>
                <a:ea typeface="Enterprise Sans" pitchFamily="2" charset="0"/>
              </a:rPr>
              <a:t> </a:t>
            </a:r>
            <a:r>
              <a:rPr lang="en-US" sz="2800" b="1" spc="-10">
                <a:latin typeface="Enterprise Sans" pitchFamily="2" charset="0"/>
                <a:ea typeface="Enterprise Sans" pitchFamily="2" charset="0"/>
              </a:rPr>
              <a:t>HRA</a:t>
            </a:r>
            <a:r>
              <a:rPr lang="en-US" sz="2800" b="1" spc="-140">
                <a:latin typeface="Enterprise Sans" pitchFamily="2" charset="0"/>
                <a:ea typeface="Enterprise Sans" pitchFamily="2" charset="0"/>
              </a:rPr>
              <a:t> </a:t>
            </a:r>
            <a:r>
              <a:rPr lang="en-US" sz="2800" b="1" spc="-20">
                <a:latin typeface="Enterprise Sans" pitchFamily="2" charset="0"/>
                <a:ea typeface="Enterprise Sans" pitchFamily="2" charset="0"/>
              </a:rPr>
              <a:t>work?</a:t>
            </a:r>
            <a:endParaRPr lang="en-US" sz="2800" b="1" spc="-20" dirty="0">
              <a:latin typeface="Enterprise Sans" pitchFamily="2" charset="0"/>
              <a:ea typeface="Enterprise Sans" pitchFamily="2" charset="0"/>
            </a:endParaRPr>
          </a:p>
        </p:txBody>
      </p:sp>
      <p:sp>
        <p:nvSpPr>
          <p:cNvPr id="4" name="object 14">
            <a:extLst>
              <a:ext uri="{FF2B5EF4-FFF2-40B4-BE49-F238E27FC236}">
                <a16:creationId xmlns:a16="http://schemas.microsoft.com/office/drawing/2014/main" id="{9C06AC32-6DE0-04CC-9F2B-41291158E383}"/>
              </a:ext>
            </a:extLst>
          </p:cNvPr>
          <p:cNvSpPr txBox="1"/>
          <p:nvPr/>
        </p:nvSpPr>
        <p:spPr>
          <a:xfrm>
            <a:off x="435292" y="3802316"/>
            <a:ext cx="4221480" cy="262251"/>
          </a:xfrm>
          <a:prstGeom prst="rect">
            <a:avLst/>
          </a:prstGeom>
        </p:spPr>
        <p:txBody>
          <a:bodyPr vert="horz" wrap="square" lIns="0" tIns="15875" rIns="0" bIns="0" rtlCol="0">
            <a:spAutoFit/>
          </a:bodyPr>
          <a:lstStyle/>
          <a:p>
            <a:pPr marL="12700">
              <a:lnSpc>
                <a:spcPct val="100000"/>
              </a:lnSpc>
              <a:spcBef>
                <a:spcPts val="125"/>
              </a:spcBef>
            </a:pPr>
            <a:r>
              <a:rPr sz="1600" b="1" dirty="0">
                <a:latin typeface="Enterprise Sans" pitchFamily="2" charset="0"/>
                <a:ea typeface="Enterprise Sans" pitchFamily="2" charset="0"/>
                <a:cs typeface="Arial"/>
              </a:rPr>
              <a:t>You</a:t>
            </a:r>
            <a:r>
              <a:rPr sz="1600" b="1" spc="55" dirty="0">
                <a:latin typeface="Enterprise Sans" pitchFamily="2" charset="0"/>
                <a:ea typeface="Enterprise Sans" pitchFamily="2" charset="0"/>
                <a:cs typeface="Arial"/>
              </a:rPr>
              <a:t> </a:t>
            </a:r>
            <a:r>
              <a:rPr sz="1600" b="1" dirty="0">
                <a:latin typeface="Enterprise Sans" pitchFamily="2" charset="0"/>
                <a:ea typeface="Enterprise Sans" pitchFamily="2" charset="0"/>
                <a:cs typeface="Arial"/>
              </a:rPr>
              <a:t>use</a:t>
            </a:r>
            <a:r>
              <a:rPr sz="1600" b="1" spc="-15" dirty="0">
                <a:latin typeface="Enterprise Sans" pitchFamily="2" charset="0"/>
                <a:ea typeface="Enterprise Sans" pitchFamily="2" charset="0"/>
                <a:cs typeface="Arial"/>
              </a:rPr>
              <a:t> </a:t>
            </a:r>
            <a:r>
              <a:rPr sz="1600" b="1" dirty="0">
                <a:latin typeface="Enterprise Sans" pitchFamily="2" charset="0"/>
                <a:ea typeface="Enterprise Sans" pitchFamily="2" charset="0"/>
                <a:cs typeface="Arial"/>
              </a:rPr>
              <a:t>your</a:t>
            </a:r>
            <a:r>
              <a:rPr sz="1600" b="1" spc="30" dirty="0">
                <a:latin typeface="Enterprise Sans" pitchFamily="2" charset="0"/>
                <a:ea typeface="Enterprise Sans" pitchFamily="2" charset="0"/>
                <a:cs typeface="Arial"/>
              </a:rPr>
              <a:t> </a:t>
            </a:r>
            <a:r>
              <a:rPr sz="1600" b="1" dirty="0">
                <a:latin typeface="Enterprise Sans" pitchFamily="2" charset="0"/>
                <a:ea typeface="Enterprise Sans" pitchFamily="2" charset="0"/>
                <a:cs typeface="Arial"/>
              </a:rPr>
              <a:t>account</a:t>
            </a:r>
            <a:r>
              <a:rPr sz="1600" b="1" spc="45" dirty="0">
                <a:latin typeface="Enterprise Sans" pitchFamily="2" charset="0"/>
                <a:ea typeface="Enterprise Sans" pitchFamily="2" charset="0"/>
                <a:cs typeface="Arial"/>
              </a:rPr>
              <a:t> </a:t>
            </a:r>
            <a:r>
              <a:rPr sz="1600" b="1" dirty="0">
                <a:latin typeface="Enterprise Sans" pitchFamily="2" charset="0"/>
                <a:ea typeface="Enterprise Sans" pitchFamily="2" charset="0"/>
                <a:cs typeface="Arial"/>
              </a:rPr>
              <a:t>for</a:t>
            </a:r>
            <a:r>
              <a:rPr sz="1600" b="1" spc="30" dirty="0">
                <a:latin typeface="Enterprise Sans" pitchFamily="2" charset="0"/>
                <a:ea typeface="Enterprise Sans" pitchFamily="2" charset="0"/>
                <a:cs typeface="Arial"/>
              </a:rPr>
              <a:t> </a:t>
            </a:r>
            <a:r>
              <a:rPr sz="1600" b="1" dirty="0">
                <a:latin typeface="Enterprise Sans" pitchFamily="2" charset="0"/>
                <a:ea typeface="Enterprise Sans" pitchFamily="2" charset="0"/>
                <a:cs typeface="Arial"/>
              </a:rPr>
              <a:t>eligible</a:t>
            </a:r>
            <a:r>
              <a:rPr sz="1600" b="1" spc="65" dirty="0">
                <a:latin typeface="Enterprise Sans" pitchFamily="2" charset="0"/>
                <a:ea typeface="Enterprise Sans" pitchFamily="2" charset="0"/>
                <a:cs typeface="Arial"/>
              </a:rPr>
              <a:t> </a:t>
            </a:r>
            <a:r>
              <a:rPr sz="1600" b="1" spc="-10" dirty="0">
                <a:latin typeface="Enterprise Sans" pitchFamily="2" charset="0"/>
                <a:ea typeface="Enterprise Sans" pitchFamily="2" charset="0"/>
                <a:cs typeface="Arial"/>
              </a:rPr>
              <a:t>expenses:</a:t>
            </a:r>
            <a:endParaRPr sz="1600" dirty="0">
              <a:latin typeface="Enterprise Sans" pitchFamily="2" charset="0"/>
              <a:ea typeface="Enterprise Sans" pitchFamily="2" charset="0"/>
              <a:cs typeface="Arial"/>
            </a:endParaRPr>
          </a:p>
        </p:txBody>
      </p:sp>
      <p:sp>
        <p:nvSpPr>
          <p:cNvPr id="5" name="object 15">
            <a:extLst>
              <a:ext uri="{FF2B5EF4-FFF2-40B4-BE49-F238E27FC236}">
                <a16:creationId xmlns:a16="http://schemas.microsoft.com/office/drawing/2014/main" id="{CB6C5CD6-8E7E-5EBB-A6EA-4E85FD56762A}"/>
              </a:ext>
            </a:extLst>
          </p:cNvPr>
          <p:cNvSpPr txBox="1"/>
          <p:nvPr/>
        </p:nvSpPr>
        <p:spPr>
          <a:xfrm>
            <a:off x="435292" y="4193476"/>
            <a:ext cx="5818363" cy="1424172"/>
          </a:xfrm>
          <a:prstGeom prst="rect">
            <a:avLst/>
          </a:prstGeom>
        </p:spPr>
        <p:txBody>
          <a:bodyPr vert="horz" wrap="square" lIns="0" tIns="4445" rIns="0" bIns="0" rtlCol="0">
            <a:spAutoFit/>
          </a:bodyPr>
          <a:lstStyle/>
          <a:p>
            <a:pPr marL="355600" marR="5080" indent="-343535">
              <a:lnSpc>
                <a:spcPct val="105000"/>
              </a:lnSpc>
              <a:spcBef>
                <a:spcPts val="35"/>
              </a:spcBef>
              <a:buAutoNum type="arabicPeriod"/>
              <a:tabLst>
                <a:tab pos="355600" algn="l"/>
              </a:tabLst>
            </a:pPr>
            <a:r>
              <a:rPr sz="1600" dirty="0">
                <a:latin typeface="Enterprise Sans" pitchFamily="2" charset="0"/>
                <a:ea typeface="Enterprise Sans" pitchFamily="2" charset="0"/>
                <a:cs typeface="Arial"/>
              </a:rPr>
              <a:t>Check</a:t>
            </a:r>
            <a:r>
              <a:rPr sz="1600" spc="8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your</a:t>
            </a:r>
            <a:r>
              <a:rPr sz="1600" spc="4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account</a:t>
            </a:r>
            <a:r>
              <a:rPr sz="1600" spc="5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balance</a:t>
            </a:r>
            <a:r>
              <a:rPr sz="1600" spc="-1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regularly</a:t>
            </a:r>
            <a:r>
              <a:rPr sz="1600" spc="8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to</a:t>
            </a:r>
            <a:r>
              <a:rPr sz="1600" spc="-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know</a:t>
            </a:r>
            <a:r>
              <a:rPr sz="1600" spc="3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how</a:t>
            </a:r>
            <a:r>
              <a:rPr sz="1600" spc="35" dirty="0">
                <a:latin typeface="Enterprise Sans" pitchFamily="2" charset="0"/>
                <a:ea typeface="Enterprise Sans" pitchFamily="2" charset="0"/>
                <a:cs typeface="Arial"/>
              </a:rPr>
              <a:t> </a:t>
            </a:r>
            <a:r>
              <a:rPr sz="1600" spc="-20" dirty="0">
                <a:latin typeface="Enterprise Sans" pitchFamily="2" charset="0"/>
                <a:ea typeface="Enterprise Sans" pitchFamily="2" charset="0"/>
                <a:cs typeface="Arial"/>
              </a:rPr>
              <a:t>much </a:t>
            </a:r>
            <a:r>
              <a:rPr sz="1600" dirty="0">
                <a:latin typeface="Enterprise Sans" pitchFamily="2" charset="0"/>
                <a:ea typeface="Enterprise Sans" pitchFamily="2" charset="0"/>
                <a:cs typeface="Arial"/>
              </a:rPr>
              <a:t>you</a:t>
            </a:r>
            <a:r>
              <a:rPr sz="1600" spc="4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have</a:t>
            </a:r>
            <a:r>
              <a:rPr sz="1600" spc="-2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available</a:t>
            </a:r>
            <a:r>
              <a:rPr sz="1600" spc="5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to</a:t>
            </a:r>
            <a:r>
              <a:rPr sz="1600" spc="-2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spend</a:t>
            </a:r>
            <a:r>
              <a:rPr sz="1600" spc="-2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on</a:t>
            </a:r>
            <a:r>
              <a:rPr sz="1600" spc="5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eligible</a:t>
            </a:r>
            <a:r>
              <a:rPr sz="1600" spc="-25" dirty="0">
                <a:latin typeface="Enterprise Sans" pitchFamily="2" charset="0"/>
                <a:ea typeface="Enterprise Sans" pitchFamily="2" charset="0"/>
                <a:cs typeface="Arial"/>
              </a:rPr>
              <a:t> </a:t>
            </a:r>
            <a:r>
              <a:rPr sz="1600" spc="-10" dirty="0">
                <a:latin typeface="Enterprise Sans" pitchFamily="2" charset="0"/>
                <a:ea typeface="Enterprise Sans" pitchFamily="2" charset="0"/>
                <a:cs typeface="Arial"/>
              </a:rPr>
              <a:t>expenses.</a:t>
            </a:r>
            <a:endParaRPr sz="1600" dirty="0">
              <a:latin typeface="Enterprise Sans" pitchFamily="2" charset="0"/>
              <a:ea typeface="Enterprise Sans" pitchFamily="2" charset="0"/>
              <a:cs typeface="Arial"/>
            </a:endParaRPr>
          </a:p>
          <a:p>
            <a:pPr marL="355600" marR="102235" indent="-343535">
              <a:lnSpc>
                <a:spcPct val="103000"/>
              </a:lnSpc>
              <a:spcBef>
                <a:spcPts val="1235"/>
              </a:spcBef>
              <a:buAutoNum type="arabicPeriod"/>
              <a:tabLst>
                <a:tab pos="355600" algn="l"/>
              </a:tabLst>
            </a:pPr>
            <a:r>
              <a:rPr sz="1600" dirty="0">
                <a:latin typeface="Enterprise Sans" pitchFamily="2" charset="0"/>
                <a:ea typeface="Enterprise Sans" pitchFamily="2" charset="0"/>
                <a:cs typeface="Arial"/>
              </a:rPr>
              <a:t>Pay</a:t>
            </a:r>
            <a:r>
              <a:rPr sz="1600" spc="1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for</a:t>
            </a:r>
            <a:r>
              <a:rPr sz="1600" spc="5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eligible expenses</a:t>
            </a:r>
            <a:r>
              <a:rPr sz="1600" spc="1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using your</a:t>
            </a:r>
            <a:r>
              <a:rPr sz="1600" spc="6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payment</a:t>
            </a:r>
            <a:r>
              <a:rPr sz="1600" spc="6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card</a:t>
            </a:r>
            <a:r>
              <a:rPr sz="1600" spc="7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or</a:t>
            </a:r>
            <a:r>
              <a:rPr sz="1600" spc="-25" dirty="0">
                <a:latin typeface="Enterprise Sans" pitchFamily="2" charset="0"/>
                <a:ea typeface="Enterprise Sans" pitchFamily="2" charset="0"/>
                <a:cs typeface="Arial"/>
              </a:rPr>
              <a:t> by </a:t>
            </a:r>
            <a:r>
              <a:rPr sz="1600" dirty="0">
                <a:latin typeface="Enterprise Sans" pitchFamily="2" charset="0"/>
                <a:ea typeface="Enterprise Sans" pitchFamily="2" charset="0"/>
                <a:cs typeface="Arial"/>
              </a:rPr>
              <a:t>using</a:t>
            </a:r>
            <a:r>
              <a:rPr sz="1600" spc="5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personal</a:t>
            </a:r>
            <a:r>
              <a:rPr sz="1600" spc="-2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funds</a:t>
            </a:r>
            <a:r>
              <a:rPr sz="1600" spc="7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and</a:t>
            </a:r>
            <a:r>
              <a:rPr sz="1600" spc="6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submitting</a:t>
            </a:r>
            <a:r>
              <a:rPr sz="1600" spc="5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a</a:t>
            </a:r>
            <a:r>
              <a:rPr sz="1600" spc="-2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claim.</a:t>
            </a:r>
            <a:r>
              <a:rPr sz="1600" spc="4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Or</a:t>
            </a:r>
            <a:r>
              <a:rPr sz="1600" spc="3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send</a:t>
            </a:r>
            <a:r>
              <a:rPr sz="1600" spc="55" dirty="0">
                <a:latin typeface="Enterprise Sans" pitchFamily="2" charset="0"/>
                <a:ea typeface="Enterprise Sans" pitchFamily="2" charset="0"/>
                <a:cs typeface="Arial"/>
              </a:rPr>
              <a:t> </a:t>
            </a:r>
            <a:r>
              <a:rPr sz="1600" spc="-50" dirty="0">
                <a:latin typeface="Enterprise Sans" pitchFamily="2" charset="0"/>
                <a:ea typeface="Enterprise Sans" pitchFamily="2" charset="0"/>
                <a:cs typeface="Arial"/>
              </a:rPr>
              <a:t>a </a:t>
            </a:r>
            <a:r>
              <a:rPr sz="1600" dirty="0">
                <a:latin typeface="Enterprise Sans" pitchFamily="2" charset="0"/>
                <a:ea typeface="Enterprise Sans" pitchFamily="2" charset="0"/>
                <a:cs typeface="Arial"/>
              </a:rPr>
              <a:t>payment</a:t>
            </a:r>
            <a:r>
              <a:rPr sz="1600" spc="6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directly</a:t>
            </a:r>
            <a:r>
              <a:rPr sz="1600" spc="1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to</a:t>
            </a:r>
            <a:r>
              <a:rPr sz="1600" spc="7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your</a:t>
            </a:r>
            <a:r>
              <a:rPr sz="1600" spc="5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provider</a:t>
            </a:r>
            <a:r>
              <a:rPr sz="1600" spc="5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from</a:t>
            </a:r>
            <a:r>
              <a:rPr sz="1600" spc="1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your</a:t>
            </a:r>
            <a:r>
              <a:rPr sz="1600" spc="50" dirty="0">
                <a:latin typeface="Enterprise Sans" pitchFamily="2" charset="0"/>
                <a:ea typeface="Enterprise Sans" pitchFamily="2" charset="0"/>
                <a:cs typeface="Arial"/>
              </a:rPr>
              <a:t> </a:t>
            </a:r>
            <a:r>
              <a:rPr sz="1600" spc="-10" dirty="0">
                <a:latin typeface="Enterprise Sans" pitchFamily="2" charset="0"/>
                <a:ea typeface="Enterprise Sans" pitchFamily="2" charset="0"/>
                <a:cs typeface="Arial"/>
              </a:rPr>
              <a:t>account.</a:t>
            </a:r>
            <a:endParaRPr sz="1600" dirty="0">
              <a:latin typeface="Enterprise Sans" pitchFamily="2" charset="0"/>
              <a:ea typeface="Enterprise Sans" pitchFamily="2" charset="0"/>
              <a:cs typeface="Arial"/>
            </a:endParaRPr>
          </a:p>
        </p:txBody>
      </p:sp>
      <p:sp>
        <p:nvSpPr>
          <p:cNvPr id="6" name="object 16">
            <a:extLst>
              <a:ext uri="{FF2B5EF4-FFF2-40B4-BE49-F238E27FC236}">
                <a16:creationId xmlns:a16="http://schemas.microsoft.com/office/drawing/2014/main" id="{DACFBF3F-F63E-1392-1352-F3511CF6ED80}"/>
              </a:ext>
            </a:extLst>
          </p:cNvPr>
          <p:cNvSpPr txBox="1"/>
          <p:nvPr/>
        </p:nvSpPr>
        <p:spPr>
          <a:xfrm>
            <a:off x="458469" y="1490916"/>
            <a:ext cx="5259159" cy="262251"/>
          </a:xfrm>
          <a:prstGeom prst="rect">
            <a:avLst/>
          </a:prstGeom>
        </p:spPr>
        <p:txBody>
          <a:bodyPr vert="horz" wrap="square" lIns="0" tIns="15875" rIns="0" bIns="0" rtlCol="0">
            <a:spAutoFit/>
          </a:bodyPr>
          <a:lstStyle/>
          <a:p>
            <a:pPr marL="12700">
              <a:lnSpc>
                <a:spcPct val="100000"/>
              </a:lnSpc>
              <a:spcBef>
                <a:spcPts val="125"/>
              </a:spcBef>
            </a:pPr>
            <a:r>
              <a:rPr sz="1600" b="1" dirty="0">
                <a:latin typeface="Enterprise Sans" pitchFamily="2" charset="0"/>
                <a:ea typeface="Enterprise Sans" pitchFamily="2" charset="0"/>
                <a:cs typeface="Arial"/>
              </a:rPr>
              <a:t>Your</a:t>
            </a:r>
            <a:r>
              <a:rPr sz="1600" b="1" spc="30" dirty="0">
                <a:latin typeface="Enterprise Sans" pitchFamily="2" charset="0"/>
                <a:ea typeface="Enterprise Sans" pitchFamily="2" charset="0"/>
                <a:cs typeface="Arial"/>
              </a:rPr>
              <a:t> </a:t>
            </a:r>
            <a:r>
              <a:rPr sz="1600" b="1" dirty="0">
                <a:latin typeface="Enterprise Sans" pitchFamily="2" charset="0"/>
                <a:ea typeface="Enterprise Sans" pitchFamily="2" charset="0"/>
                <a:cs typeface="Arial"/>
              </a:rPr>
              <a:t>employer</a:t>
            </a:r>
            <a:r>
              <a:rPr sz="1600" b="1" spc="35" dirty="0">
                <a:latin typeface="Enterprise Sans" pitchFamily="2" charset="0"/>
                <a:ea typeface="Enterprise Sans" pitchFamily="2" charset="0"/>
                <a:cs typeface="Arial"/>
              </a:rPr>
              <a:t> </a:t>
            </a:r>
            <a:r>
              <a:rPr sz="1600" b="1" dirty="0">
                <a:latin typeface="Enterprise Sans" pitchFamily="2" charset="0"/>
                <a:ea typeface="Enterprise Sans" pitchFamily="2" charset="0"/>
                <a:cs typeface="Arial"/>
              </a:rPr>
              <a:t>funds</a:t>
            </a:r>
            <a:r>
              <a:rPr sz="1600" b="1" spc="-5" dirty="0">
                <a:latin typeface="Enterprise Sans" pitchFamily="2" charset="0"/>
                <a:ea typeface="Enterprise Sans" pitchFamily="2" charset="0"/>
                <a:cs typeface="Arial"/>
              </a:rPr>
              <a:t> </a:t>
            </a:r>
            <a:r>
              <a:rPr sz="1600" b="1" dirty="0">
                <a:latin typeface="Enterprise Sans" pitchFamily="2" charset="0"/>
                <a:ea typeface="Enterprise Sans" pitchFamily="2" charset="0"/>
                <a:cs typeface="Arial"/>
              </a:rPr>
              <a:t>your</a:t>
            </a:r>
            <a:r>
              <a:rPr sz="1600" b="1" spc="30" dirty="0">
                <a:latin typeface="Enterprise Sans" pitchFamily="2" charset="0"/>
                <a:ea typeface="Enterprise Sans" pitchFamily="2" charset="0"/>
                <a:cs typeface="Arial"/>
              </a:rPr>
              <a:t> </a:t>
            </a:r>
            <a:r>
              <a:rPr sz="1600" b="1" dirty="0">
                <a:latin typeface="Enterprise Sans" pitchFamily="2" charset="0"/>
                <a:ea typeface="Enterprise Sans" pitchFamily="2" charset="0"/>
                <a:cs typeface="Arial"/>
              </a:rPr>
              <a:t>account</a:t>
            </a:r>
            <a:r>
              <a:rPr sz="1600" b="1" spc="50" dirty="0">
                <a:latin typeface="Enterprise Sans" pitchFamily="2" charset="0"/>
                <a:ea typeface="Enterprise Sans" pitchFamily="2" charset="0"/>
                <a:cs typeface="Arial"/>
              </a:rPr>
              <a:t> </a:t>
            </a:r>
            <a:r>
              <a:rPr sz="1600" b="1" dirty="0">
                <a:latin typeface="Enterprise Sans" pitchFamily="2" charset="0"/>
                <a:ea typeface="Enterprise Sans" pitchFamily="2" charset="0"/>
                <a:cs typeface="Arial"/>
              </a:rPr>
              <a:t>and</a:t>
            </a:r>
            <a:r>
              <a:rPr sz="1600" b="1" spc="-20" dirty="0">
                <a:latin typeface="Enterprise Sans" pitchFamily="2" charset="0"/>
                <a:ea typeface="Enterprise Sans" pitchFamily="2" charset="0"/>
                <a:cs typeface="Arial"/>
              </a:rPr>
              <a:t> </a:t>
            </a:r>
            <a:r>
              <a:rPr sz="1600" b="1" spc="-10" dirty="0">
                <a:latin typeface="Enterprise Sans" pitchFamily="2" charset="0"/>
                <a:ea typeface="Enterprise Sans" pitchFamily="2" charset="0"/>
                <a:cs typeface="Arial"/>
              </a:rPr>
              <a:t>determines:</a:t>
            </a:r>
            <a:endParaRPr sz="1600" dirty="0">
              <a:latin typeface="Enterprise Sans" pitchFamily="2" charset="0"/>
              <a:ea typeface="Enterprise Sans" pitchFamily="2" charset="0"/>
              <a:cs typeface="Arial"/>
            </a:endParaRPr>
          </a:p>
        </p:txBody>
      </p:sp>
      <p:sp>
        <p:nvSpPr>
          <p:cNvPr id="7" name="object 19">
            <a:extLst>
              <a:ext uri="{FF2B5EF4-FFF2-40B4-BE49-F238E27FC236}">
                <a16:creationId xmlns:a16="http://schemas.microsoft.com/office/drawing/2014/main" id="{7CB0D3B6-7F26-0F5E-A987-C48E7C8DCC8C}"/>
              </a:ext>
            </a:extLst>
          </p:cNvPr>
          <p:cNvSpPr txBox="1"/>
          <p:nvPr/>
        </p:nvSpPr>
        <p:spPr>
          <a:xfrm>
            <a:off x="1081799" y="1983803"/>
            <a:ext cx="3700408" cy="262251"/>
          </a:xfrm>
          <a:prstGeom prst="rect">
            <a:avLst/>
          </a:prstGeom>
        </p:spPr>
        <p:txBody>
          <a:bodyPr vert="horz" wrap="square" lIns="0" tIns="15875" rIns="0" bIns="0" rtlCol="0">
            <a:spAutoFit/>
          </a:bodyPr>
          <a:lstStyle/>
          <a:p>
            <a:pPr marL="12700">
              <a:lnSpc>
                <a:spcPct val="100000"/>
              </a:lnSpc>
              <a:spcBef>
                <a:spcPts val="125"/>
              </a:spcBef>
            </a:pPr>
            <a:r>
              <a:rPr sz="1600" dirty="0">
                <a:latin typeface="Enterprise Sans" pitchFamily="2" charset="0"/>
                <a:ea typeface="Enterprise Sans" pitchFamily="2" charset="0"/>
                <a:cs typeface="Arial"/>
              </a:rPr>
              <a:t>The</a:t>
            </a:r>
            <a:r>
              <a:rPr sz="1600" spc="2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annual</a:t>
            </a:r>
            <a:r>
              <a:rPr sz="1600" spc="3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contribution</a:t>
            </a:r>
            <a:r>
              <a:rPr sz="1600" spc="25" dirty="0">
                <a:latin typeface="Enterprise Sans" pitchFamily="2" charset="0"/>
                <a:ea typeface="Enterprise Sans" pitchFamily="2" charset="0"/>
                <a:cs typeface="Arial"/>
              </a:rPr>
              <a:t> </a:t>
            </a:r>
            <a:r>
              <a:rPr sz="1600" spc="-10" dirty="0">
                <a:latin typeface="Enterprise Sans" pitchFamily="2" charset="0"/>
                <a:ea typeface="Enterprise Sans" pitchFamily="2" charset="0"/>
                <a:cs typeface="Arial"/>
              </a:rPr>
              <a:t>amount</a:t>
            </a:r>
            <a:endParaRPr sz="1600" dirty="0">
              <a:latin typeface="Enterprise Sans" pitchFamily="2" charset="0"/>
              <a:ea typeface="Enterprise Sans" pitchFamily="2" charset="0"/>
              <a:cs typeface="Arial"/>
            </a:endParaRPr>
          </a:p>
        </p:txBody>
      </p:sp>
      <p:sp>
        <p:nvSpPr>
          <p:cNvPr id="8" name="object 22">
            <a:extLst>
              <a:ext uri="{FF2B5EF4-FFF2-40B4-BE49-F238E27FC236}">
                <a16:creationId xmlns:a16="http://schemas.microsoft.com/office/drawing/2014/main" id="{1249ADD4-6AFE-4B42-B897-B0945353E1F0}"/>
              </a:ext>
            </a:extLst>
          </p:cNvPr>
          <p:cNvSpPr txBox="1"/>
          <p:nvPr/>
        </p:nvSpPr>
        <p:spPr>
          <a:xfrm>
            <a:off x="1081799" y="2519581"/>
            <a:ext cx="3511222" cy="262251"/>
          </a:xfrm>
          <a:prstGeom prst="rect">
            <a:avLst/>
          </a:prstGeom>
        </p:spPr>
        <p:txBody>
          <a:bodyPr vert="horz" wrap="square" lIns="0" tIns="15875" rIns="0" bIns="0" rtlCol="0">
            <a:spAutoFit/>
          </a:bodyPr>
          <a:lstStyle/>
          <a:p>
            <a:pPr marL="12700">
              <a:lnSpc>
                <a:spcPct val="100000"/>
              </a:lnSpc>
              <a:spcBef>
                <a:spcPts val="125"/>
              </a:spcBef>
            </a:pPr>
            <a:r>
              <a:rPr sz="1600" dirty="0">
                <a:latin typeface="Enterprise Sans" pitchFamily="2" charset="0"/>
                <a:ea typeface="Enterprise Sans" pitchFamily="2" charset="0"/>
                <a:cs typeface="Arial"/>
              </a:rPr>
              <a:t>When</a:t>
            </a:r>
            <a:r>
              <a:rPr sz="1600" spc="7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funds</a:t>
            </a:r>
            <a:r>
              <a:rPr sz="1600" spc="1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are</a:t>
            </a:r>
            <a:r>
              <a:rPr sz="1600" spc="80" dirty="0">
                <a:latin typeface="Enterprise Sans" pitchFamily="2" charset="0"/>
                <a:ea typeface="Enterprise Sans" pitchFamily="2" charset="0"/>
                <a:cs typeface="Arial"/>
              </a:rPr>
              <a:t> </a:t>
            </a:r>
            <a:r>
              <a:rPr sz="1600" spc="-10" dirty="0">
                <a:latin typeface="Enterprise Sans" pitchFamily="2" charset="0"/>
                <a:ea typeface="Enterprise Sans" pitchFamily="2" charset="0"/>
                <a:cs typeface="Arial"/>
              </a:rPr>
              <a:t>available</a:t>
            </a:r>
            <a:endParaRPr sz="1600" dirty="0">
              <a:latin typeface="Enterprise Sans" pitchFamily="2" charset="0"/>
              <a:ea typeface="Enterprise Sans" pitchFamily="2" charset="0"/>
              <a:cs typeface="Arial"/>
            </a:endParaRPr>
          </a:p>
        </p:txBody>
      </p:sp>
      <p:sp>
        <p:nvSpPr>
          <p:cNvPr id="9" name="object 25">
            <a:extLst>
              <a:ext uri="{FF2B5EF4-FFF2-40B4-BE49-F238E27FC236}">
                <a16:creationId xmlns:a16="http://schemas.microsoft.com/office/drawing/2014/main" id="{DFA0978F-ADFD-9222-76AD-F0092051F139}"/>
              </a:ext>
            </a:extLst>
          </p:cNvPr>
          <p:cNvSpPr txBox="1"/>
          <p:nvPr/>
        </p:nvSpPr>
        <p:spPr>
          <a:xfrm>
            <a:off x="1071288" y="3118802"/>
            <a:ext cx="4057759" cy="262251"/>
          </a:xfrm>
          <a:prstGeom prst="rect">
            <a:avLst/>
          </a:prstGeom>
        </p:spPr>
        <p:txBody>
          <a:bodyPr vert="horz" wrap="square" lIns="0" tIns="15875" rIns="0" bIns="0" rtlCol="0">
            <a:spAutoFit/>
          </a:bodyPr>
          <a:lstStyle/>
          <a:p>
            <a:pPr marL="12700">
              <a:lnSpc>
                <a:spcPct val="100000"/>
              </a:lnSpc>
              <a:spcBef>
                <a:spcPts val="125"/>
              </a:spcBef>
            </a:pPr>
            <a:r>
              <a:rPr sz="1600" dirty="0">
                <a:latin typeface="Enterprise Sans" pitchFamily="2" charset="0"/>
                <a:ea typeface="Enterprise Sans" pitchFamily="2" charset="0"/>
                <a:cs typeface="Arial"/>
              </a:rPr>
              <a:t>If</a:t>
            </a:r>
            <a:r>
              <a:rPr sz="1600" spc="6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funds</a:t>
            </a:r>
            <a:r>
              <a:rPr sz="1600" spc="1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roll</a:t>
            </a:r>
            <a:r>
              <a:rPr sz="1600" spc="8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over</a:t>
            </a:r>
            <a:r>
              <a:rPr sz="1600" spc="-2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from</a:t>
            </a:r>
            <a:r>
              <a:rPr sz="1600" spc="9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year</a:t>
            </a:r>
            <a:r>
              <a:rPr sz="1600" spc="-2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to</a:t>
            </a:r>
            <a:r>
              <a:rPr sz="1600" spc="80" dirty="0">
                <a:latin typeface="Enterprise Sans" pitchFamily="2" charset="0"/>
                <a:ea typeface="Enterprise Sans" pitchFamily="2" charset="0"/>
                <a:cs typeface="Arial"/>
              </a:rPr>
              <a:t> </a:t>
            </a:r>
            <a:r>
              <a:rPr sz="1600" spc="-20" dirty="0">
                <a:latin typeface="Enterprise Sans" pitchFamily="2" charset="0"/>
                <a:ea typeface="Enterprise Sans" pitchFamily="2" charset="0"/>
                <a:cs typeface="Arial"/>
              </a:rPr>
              <a:t>year</a:t>
            </a:r>
            <a:endParaRPr sz="1600" dirty="0">
              <a:latin typeface="Enterprise Sans" pitchFamily="2" charset="0"/>
              <a:ea typeface="Enterprise Sans" pitchFamily="2" charset="0"/>
              <a:cs typeface="Arial"/>
            </a:endParaRPr>
          </a:p>
        </p:txBody>
      </p:sp>
      <p:sp>
        <p:nvSpPr>
          <p:cNvPr id="10" name="Oval 9">
            <a:extLst>
              <a:ext uri="{FF2B5EF4-FFF2-40B4-BE49-F238E27FC236}">
                <a16:creationId xmlns:a16="http://schemas.microsoft.com/office/drawing/2014/main" id="{B5AF42C5-BFF2-211E-A4ED-34C4B41AF765}"/>
              </a:ext>
            </a:extLst>
          </p:cNvPr>
          <p:cNvSpPr>
            <a:spLocks noChangeAspect="1"/>
          </p:cNvSpPr>
          <p:nvPr/>
        </p:nvSpPr>
        <p:spPr bwMode="gray">
          <a:xfrm>
            <a:off x="447055" y="1933904"/>
            <a:ext cx="369948" cy="369948"/>
          </a:xfrm>
          <a:prstGeom prst="ellipse">
            <a:avLst/>
          </a:prstGeom>
          <a:solidFill>
            <a:schemeClr val="tx1"/>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b="1" dirty="0">
                <a:solidFill>
                  <a:schemeClr val="bg1"/>
                </a:solidFill>
                <a:latin typeface="Enterprise Sans" pitchFamily="2" charset="0"/>
                <a:ea typeface="Enterprise Sans" pitchFamily="2" charset="0"/>
                <a:cs typeface="Arial" panose="020B0604020202020204" pitchFamily="34" charset="0"/>
              </a:rPr>
              <a:t>1</a:t>
            </a:r>
          </a:p>
        </p:txBody>
      </p:sp>
      <p:sp>
        <p:nvSpPr>
          <p:cNvPr id="11" name="Oval 10">
            <a:extLst>
              <a:ext uri="{FF2B5EF4-FFF2-40B4-BE49-F238E27FC236}">
                <a16:creationId xmlns:a16="http://schemas.microsoft.com/office/drawing/2014/main" id="{64ED55EA-DCAA-112F-44C2-9F22FC2398A1}"/>
              </a:ext>
            </a:extLst>
          </p:cNvPr>
          <p:cNvSpPr>
            <a:spLocks noChangeAspect="1"/>
          </p:cNvSpPr>
          <p:nvPr/>
        </p:nvSpPr>
        <p:spPr bwMode="gray">
          <a:xfrm>
            <a:off x="441799" y="2527738"/>
            <a:ext cx="369948" cy="369948"/>
          </a:xfrm>
          <a:prstGeom prst="ellipse">
            <a:avLst/>
          </a:prstGeom>
          <a:solidFill>
            <a:schemeClr val="tx1"/>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b="1" dirty="0">
                <a:solidFill>
                  <a:schemeClr val="bg1"/>
                </a:solidFill>
                <a:latin typeface="Enterprise Sans" pitchFamily="2" charset="0"/>
                <a:ea typeface="Enterprise Sans" pitchFamily="2" charset="0"/>
                <a:cs typeface="Arial" panose="020B0604020202020204" pitchFamily="34" charset="0"/>
              </a:rPr>
              <a:t>2</a:t>
            </a:r>
          </a:p>
        </p:txBody>
      </p:sp>
      <p:sp>
        <p:nvSpPr>
          <p:cNvPr id="12" name="Oval 11">
            <a:extLst>
              <a:ext uri="{FF2B5EF4-FFF2-40B4-BE49-F238E27FC236}">
                <a16:creationId xmlns:a16="http://schemas.microsoft.com/office/drawing/2014/main" id="{C2E630A2-BCAD-2F57-70A7-0233F218E2E1}"/>
              </a:ext>
            </a:extLst>
          </p:cNvPr>
          <p:cNvSpPr>
            <a:spLocks noChangeAspect="1"/>
          </p:cNvSpPr>
          <p:nvPr/>
        </p:nvSpPr>
        <p:spPr bwMode="gray">
          <a:xfrm>
            <a:off x="462820" y="3116317"/>
            <a:ext cx="369948" cy="369948"/>
          </a:xfrm>
          <a:prstGeom prst="ellipse">
            <a:avLst/>
          </a:prstGeom>
          <a:solidFill>
            <a:schemeClr val="tx1"/>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b="1" dirty="0">
                <a:solidFill>
                  <a:schemeClr val="bg1"/>
                </a:solidFill>
                <a:latin typeface="Enterprise Sans" pitchFamily="2" charset="0"/>
                <a:ea typeface="Enterprise Sans" pitchFamily="2" charset="0"/>
                <a:cs typeface="Arial" panose="020B0604020202020204" pitchFamily="34" charset="0"/>
              </a:rPr>
              <a:t>3</a:t>
            </a:r>
          </a:p>
        </p:txBody>
      </p:sp>
      <p:grpSp>
        <p:nvGrpSpPr>
          <p:cNvPr id="13" name="Group 12">
            <a:extLst>
              <a:ext uri="{FF2B5EF4-FFF2-40B4-BE49-F238E27FC236}">
                <a16:creationId xmlns:a16="http://schemas.microsoft.com/office/drawing/2014/main" id="{11E6FECC-11E0-E84F-CE41-9A93D43950DF}"/>
              </a:ext>
            </a:extLst>
          </p:cNvPr>
          <p:cNvGrpSpPr/>
          <p:nvPr/>
        </p:nvGrpSpPr>
        <p:grpSpPr>
          <a:xfrm>
            <a:off x="7202048" y="2264021"/>
            <a:ext cx="4653621" cy="3102508"/>
            <a:chOff x="7086434" y="1496766"/>
            <a:chExt cx="4333057" cy="3102508"/>
          </a:xfrm>
        </p:grpSpPr>
        <p:sp>
          <p:nvSpPr>
            <p:cNvPr id="14" name="object 5">
              <a:extLst>
                <a:ext uri="{FF2B5EF4-FFF2-40B4-BE49-F238E27FC236}">
                  <a16:creationId xmlns:a16="http://schemas.microsoft.com/office/drawing/2014/main" id="{AB1259F3-E0E2-6067-AC39-FCB64FAE5D3B}"/>
                </a:ext>
              </a:extLst>
            </p:cNvPr>
            <p:cNvSpPr txBox="1"/>
            <p:nvPr/>
          </p:nvSpPr>
          <p:spPr>
            <a:xfrm>
              <a:off x="7086434" y="1512532"/>
              <a:ext cx="2047056" cy="3086742"/>
            </a:xfrm>
            <a:prstGeom prst="rect">
              <a:avLst/>
            </a:prstGeom>
          </p:spPr>
          <p:txBody>
            <a:bodyPr vert="horz" wrap="square" lIns="0" tIns="90170" rIns="0" bIns="0" rtlCol="0">
              <a:spAutoFit/>
            </a:bodyPr>
            <a:lstStyle/>
            <a:p>
              <a:pPr marL="182245" indent="-169545">
                <a:lnSpc>
                  <a:spcPct val="100000"/>
                </a:lnSpc>
                <a:spcBef>
                  <a:spcPts val="975"/>
                </a:spcBef>
                <a:buChar char="•"/>
                <a:tabLst>
                  <a:tab pos="182245" algn="l"/>
                  <a:tab pos="2458720" algn="l"/>
                </a:tabLst>
              </a:pPr>
              <a:r>
                <a:rPr lang="en-US" sz="1600" spc="-10" dirty="0">
                  <a:solidFill>
                    <a:srgbClr val="4A4D4F"/>
                  </a:solidFill>
                  <a:latin typeface="Enterprise Sans" pitchFamily="2" charset="0"/>
                  <a:ea typeface="Enterprise Sans" pitchFamily="2" charset="0"/>
                  <a:cs typeface="Arial"/>
                </a:rPr>
                <a:t>Acupuncture</a:t>
              </a:r>
            </a:p>
            <a:p>
              <a:pPr marL="182245" indent="-169545">
                <a:lnSpc>
                  <a:spcPct val="100000"/>
                </a:lnSpc>
                <a:spcBef>
                  <a:spcPts val="975"/>
                </a:spcBef>
                <a:buChar char="•"/>
                <a:tabLst>
                  <a:tab pos="182245" algn="l"/>
                  <a:tab pos="2458720" algn="l"/>
                </a:tabLst>
              </a:pPr>
              <a:r>
                <a:rPr lang="en-US" sz="1600" dirty="0">
                  <a:solidFill>
                    <a:srgbClr val="4A4D4F"/>
                  </a:solidFill>
                  <a:latin typeface="Enterprise Sans" pitchFamily="2" charset="0"/>
                  <a:ea typeface="Enterprise Sans" pitchFamily="2" charset="0"/>
                  <a:cs typeface="Arial"/>
                </a:rPr>
                <a:t>Physical</a:t>
              </a:r>
              <a:r>
                <a:rPr lang="en-US" sz="1600" spc="-15" dirty="0">
                  <a:solidFill>
                    <a:srgbClr val="4A4D4F"/>
                  </a:solidFill>
                  <a:latin typeface="Enterprise Sans" pitchFamily="2" charset="0"/>
                  <a:ea typeface="Enterprise Sans" pitchFamily="2" charset="0"/>
                  <a:cs typeface="Arial"/>
                </a:rPr>
                <a:t> </a:t>
              </a:r>
              <a:r>
                <a:rPr lang="en-US" sz="1600" spc="-10" dirty="0">
                  <a:solidFill>
                    <a:srgbClr val="4A4D4F"/>
                  </a:solidFill>
                  <a:latin typeface="Enterprise Sans" pitchFamily="2" charset="0"/>
                  <a:ea typeface="Enterprise Sans" pitchFamily="2" charset="0"/>
                  <a:cs typeface="Arial"/>
                </a:rPr>
                <a:t>exams</a:t>
              </a:r>
              <a:endParaRPr lang="en-US" sz="1600" dirty="0">
                <a:latin typeface="Enterprise Sans" pitchFamily="2" charset="0"/>
                <a:ea typeface="Enterprise Sans" pitchFamily="2" charset="0"/>
                <a:cs typeface="Arial"/>
              </a:endParaRPr>
            </a:p>
            <a:p>
              <a:pPr marL="182245" indent="-169545">
                <a:lnSpc>
                  <a:spcPct val="100000"/>
                </a:lnSpc>
                <a:spcBef>
                  <a:spcPts val="1445"/>
                </a:spcBef>
                <a:buChar char="•"/>
                <a:tabLst>
                  <a:tab pos="182245" algn="l"/>
                  <a:tab pos="2458720" algn="l"/>
                </a:tabLst>
              </a:pPr>
              <a:r>
                <a:rPr sz="1600" dirty="0">
                  <a:solidFill>
                    <a:srgbClr val="4A4D4F"/>
                  </a:solidFill>
                  <a:latin typeface="Enterprise Sans" pitchFamily="2" charset="0"/>
                  <a:ea typeface="Enterprise Sans" pitchFamily="2" charset="0"/>
                  <a:cs typeface="Arial"/>
                </a:rPr>
                <a:t>Chiropractic</a:t>
              </a:r>
              <a:r>
                <a:rPr sz="1600" spc="95" dirty="0">
                  <a:solidFill>
                    <a:srgbClr val="4A4D4F"/>
                  </a:solidFill>
                  <a:latin typeface="Enterprise Sans" pitchFamily="2" charset="0"/>
                  <a:ea typeface="Enterprise Sans" pitchFamily="2" charset="0"/>
                  <a:cs typeface="Arial"/>
                </a:rPr>
                <a:t> </a:t>
              </a:r>
              <a:r>
                <a:rPr sz="1600" spc="-20" dirty="0">
                  <a:solidFill>
                    <a:srgbClr val="4A4D4F"/>
                  </a:solidFill>
                  <a:latin typeface="Enterprise Sans" pitchFamily="2" charset="0"/>
                  <a:ea typeface="Enterprise Sans" pitchFamily="2" charset="0"/>
                  <a:cs typeface="Arial"/>
                </a:rPr>
                <a:t>care</a:t>
              </a:r>
              <a:endParaRPr lang="en-US" sz="1600" spc="-20" dirty="0">
                <a:solidFill>
                  <a:srgbClr val="4A4D4F"/>
                </a:solidFill>
                <a:latin typeface="Enterprise Sans" pitchFamily="2" charset="0"/>
                <a:ea typeface="Enterprise Sans" pitchFamily="2" charset="0"/>
                <a:cs typeface="Arial"/>
              </a:endParaRPr>
            </a:p>
            <a:p>
              <a:pPr marL="182245" indent="-169545">
                <a:lnSpc>
                  <a:spcPct val="100000"/>
                </a:lnSpc>
                <a:spcBef>
                  <a:spcPts val="1445"/>
                </a:spcBef>
                <a:buChar char="•"/>
                <a:tabLst>
                  <a:tab pos="182245" algn="l"/>
                  <a:tab pos="2458720" algn="l"/>
                </a:tabLst>
              </a:pPr>
              <a:r>
                <a:rPr sz="1600" dirty="0">
                  <a:solidFill>
                    <a:srgbClr val="4A4D4F"/>
                  </a:solidFill>
                  <a:latin typeface="Enterprise Sans" pitchFamily="2" charset="0"/>
                  <a:ea typeface="Enterprise Sans" pitchFamily="2" charset="0"/>
                  <a:cs typeface="Arial"/>
                </a:rPr>
                <a:t>Physical</a:t>
              </a:r>
              <a:r>
                <a:rPr sz="1600" spc="-15" dirty="0">
                  <a:solidFill>
                    <a:srgbClr val="4A4D4F"/>
                  </a:solidFill>
                  <a:latin typeface="Enterprise Sans" pitchFamily="2" charset="0"/>
                  <a:ea typeface="Enterprise Sans" pitchFamily="2" charset="0"/>
                  <a:cs typeface="Arial"/>
                </a:rPr>
                <a:t> </a:t>
              </a:r>
              <a:r>
                <a:rPr sz="1600" spc="-10" dirty="0">
                  <a:solidFill>
                    <a:srgbClr val="4A4D4F"/>
                  </a:solidFill>
                  <a:latin typeface="Enterprise Sans" pitchFamily="2" charset="0"/>
                  <a:ea typeface="Enterprise Sans" pitchFamily="2" charset="0"/>
                  <a:cs typeface="Arial"/>
                </a:rPr>
                <a:t>therapy</a:t>
              </a:r>
              <a:endParaRPr lang="en-US" sz="1600" spc="-10" dirty="0">
                <a:solidFill>
                  <a:srgbClr val="4A4D4F"/>
                </a:solidFill>
                <a:latin typeface="Enterprise Sans" pitchFamily="2" charset="0"/>
                <a:ea typeface="Enterprise Sans" pitchFamily="2" charset="0"/>
                <a:cs typeface="Arial"/>
              </a:endParaRPr>
            </a:p>
            <a:p>
              <a:pPr marL="182245" indent="-169545">
                <a:lnSpc>
                  <a:spcPct val="100000"/>
                </a:lnSpc>
                <a:spcBef>
                  <a:spcPts val="1445"/>
                </a:spcBef>
                <a:buChar char="•"/>
                <a:tabLst>
                  <a:tab pos="182245" algn="l"/>
                  <a:tab pos="2458720" algn="l"/>
                </a:tabLst>
              </a:pPr>
              <a:r>
                <a:rPr lang="en-US" sz="1600" spc="-10" dirty="0">
                  <a:solidFill>
                    <a:srgbClr val="4A4D4F"/>
                  </a:solidFill>
                  <a:latin typeface="Enterprise Sans" pitchFamily="2" charset="0"/>
                  <a:ea typeface="Enterprise Sans" pitchFamily="2" charset="0"/>
                  <a:cs typeface="Arial"/>
                </a:rPr>
                <a:t>Orthodontia (non-cosmetic)</a:t>
              </a:r>
            </a:p>
            <a:p>
              <a:pPr marL="182245" indent="-169545">
                <a:lnSpc>
                  <a:spcPct val="100000"/>
                </a:lnSpc>
                <a:spcBef>
                  <a:spcPts val="1445"/>
                </a:spcBef>
                <a:buChar char="•"/>
                <a:tabLst>
                  <a:tab pos="182245" algn="l"/>
                  <a:tab pos="2458720" algn="l"/>
                </a:tabLst>
              </a:pPr>
              <a:r>
                <a:rPr lang="en-US" sz="1600" spc="-10" dirty="0">
                  <a:solidFill>
                    <a:srgbClr val="4A4D4F"/>
                  </a:solidFill>
                  <a:latin typeface="Enterprise Sans" pitchFamily="2" charset="0"/>
                  <a:ea typeface="Enterprise Sans" pitchFamily="2" charset="0"/>
                  <a:cs typeface="Arial"/>
                </a:rPr>
                <a:t>Nursing services</a:t>
              </a:r>
            </a:p>
            <a:p>
              <a:pPr marL="182245" indent="-169545">
                <a:lnSpc>
                  <a:spcPct val="100000"/>
                </a:lnSpc>
                <a:spcBef>
                  <a:spcPts val="1445"/>
                </a:spcBef>
                <a:buChar char="•"/>
                <a:tabLst>
                  <a:tab pos="182245" algn="l"/>
                  <a:tab pos="2458720" algn="l"/>
                </a:tabLst>
              </a:pPr>
              <a:r>
                <a:rPr lang="en-US" sz="1600" spc="-10" dirty="0">
                  <a:solidFill>
                    <a:srgbClr val="4A4D4F"/>
                  </a:solidFill>
                  <a:latin typeface="Enterprise Sans" pitchFamily="2" charset="0"/>
                  <a:ea typeface="Enterprise Sans" pitchFamily="2" charset="0"/>
                  <a:cs typeface="Arial"/>
                </a:rPr>
                <a:t>Flu shots</a:t>
              </a:r>
              <a:endParaRPr sz="1600" dirty="0">
                <a:latin typeface="Enterprise Sans" pitchFamily="2" charset="0"/>
                <a:ea typeface="Enterprise Sans" pitchFamily="2" charset="0"/>
                <a:cs typeface="Arial"/>
              </a:endParaRPr>
            </a:p>
          </p:txBody>
        </p:sp>
        <p:sp>
          <p:nvSpPr>
            <p:cNvPr id="15" name="object 5">
              <a:extLst>
                <a:ext uri="{FF2B5EF4-FFF2-40B4-BE49-F238E27FC236}">
                  <a16:creationId xmlns:a16="http://schemas.microsoft.com/office/drawing/2014/main" id="{46678B20-DEEE-C150-A44E-452CB4FFB644}"/>
                </a:ext>
              </a:extLst>
            </p:cNvPr>
            <p:cNvSpPr txBox="1"/>
            <p:nvPr/>
          </p:nvSpPr>
          <p:spPr>
            <a:xfrm>
              <a:off x="9372435" y="1496766"/>
              <a:ext cx="2047056" cy="3066224"/>
            </a:xfrm>
            <a:prstGeom prst="rect">
              <a:avLst/>
            </a:prstGeom>
          </p:spPr>
          <p:txBody>
            <a:bodyPr vert="horz" wrap="square" lIns="0" tIns="90170" rIns="0" bIns="0" rtlCol="0">
              <a:spAutoFit/>
            </a:bodyPr>
            <a:lstStyle/>
            <a:p>
              <a:pPr marL="182245" indent="-169545">
                <a:lnSpc>
                  <a:spcPct val="100000"/>
                </a:lnSpc>
                <a:spcBef>
                  <a:spcPts val="975"/>
                </a:spcBef>
                <a:buChar char="•"/>
                <a:tabLst>
                  <a:tab pos="182245" algn="l"/>
                  <a:tab pos="2458720" algn="l"/>
                </a:tabLst>
              </a:pPr>
              <a:r>
                <a:rPr lang="en-US" sz="1600" spc="-10" dirty="0">
                  <a:solidFill>
                    <a:srgbClr val="4A4D4F"/>
                  </a:solidFill>
                  <a:latin typeface="Enterprise Sans" pitchFamily="2" charset="0"/>
                  <a:ea typeface="Enterprise Sans" pitchFamily="2" charset="0"/>
                  <a:cs typeface="Arial"/>
                </a:rPr>
                <a:t>Prescription drugs and refills</a:t>
              </a:r>
            </a:p>
            <a:p>
              <a:pPr marL="182245" indent="-169545">
                <a:lnSpc>
                  <a:spcPct val="100000"/>
                </a:lnSpc>
                <a:spcBef>
                  <a:spcPts val="975"/>
                </a:spcBef>
                <a:buChar char="•"/>
                <a:tabLst>
                  <a:tab pos="182245" algn="l"/>
                  <a:tab pos="2458720" algn="l"/>
                </a:tabLst>
              </a:pPr>
              <a:r>
                <a:rPr lang="en-US" sz="1600" spc="-10" dirty="0">
                  <a:solidFill>
                    <a:srgbClr val="4A4D4F"/>
                  </a:solidFill>
                  <a:latin typeface="Enterprise Sans" pitchFamily="2" charset="0"/>
                  <a:ea typeface="Enterprise Sans" pitchFamily="2" charset="0"/>
                  <a:cs typeface="Arial"/>
                </a:rPr>
                <a:t>Psychiatric care</a:t>
              </a:r>
            </a:p>
            <a:p>
              <a:pPr marL="182245" indent="-169545">
                <a:lnSpc>
                  <a:spcPct val="100000"/>
                </a:lnSpc>
                <a:spcBef>
                  <a:spcPts val="975"/>
                </a:spcBef>
                <a:buChar char="•"/>
                <a:tabLst>
                  <a:tab pos="182245" algn="l"/>
                  <a:tab pos="2458720" algn="l"/>
                </a:tabLst>
              </a:pPr>
              <a:r>
                <a:rPr lang="en-US" sz="1600" spc="-10" dirty="0">
                  <a:solidFill>
                    <a:srgbClr val="4A4D4F"/>
                  </a:solidFill>
                  <a:latin typeface="Enterprise Sans" pitchFamily="2" charset="0"/>
                  <a:ea typeface="Enterprise Sans" pitchFamily="2" charset="0"/>
                  <a:cs typeface="Arial"/>
                </a:rPr>
                <a:t>Sunscreen (SPF 15+)</a:t>
              </a:r>
            </a:p>
            <a:p>
              <a:pPr marL="182245" indent="-169545">
                <a:lnSpc>
                  <a:spcPct val="100000"/>
                </a:lnSpc>
                <a:spcBef>
                  <a:spcPts val="975"/>
                </a:spcBef>
                <a:buChar char="•"/>
                <a:tabLst>
                  <a:tab pos="182245" algn="l"/>
                  <a:tab pos="2458720" algn="l"/>
                </a:tabLst>
              </a:pPr>
              <a:r>
                <a:rPr lang="en-US" sz="1600" spc="-10" dirty="0">
                  <a:solidFill>
                    <a:srgbClr val="4A4D4F"/>
                  </a:solidFill>
                  <a:latin typeface="Enterprise Sans" pitchFamily="2" charset="0"/>
                  <a:ea typeface="Enterprise Sans" pitchFamily="2" charset="0"/>
                  <a:cs typeface="Arial"/>
                </a:rPr>
                <a:t>Eye exams, glasses and contacts</a:t>
              </a:r>
            </a:p>
            <a:p>
              <a:pPr marL="182245" indent="-169545">
                <a:lnSpc>
                  <a:spcPct val="100000"/>
                </a:lnSpc>
                <a:spcBef>
                  <a:spcPts val="975"/>
                </a:spcBef>
                <a:buChar char="•"/>
                <a:tabLst>
                  <a:tab pos="182245" algn="l"/>
                  <a:tab pos="2458720" algn="l"/>
                </a:tabLst>
              </a:pPr>
              <a:r>
                <a:rPr lang="en-US" sz="1600" spc="-10" dirty="0">
                  <a:solidFill>
                    <a:srgbClr val="4A4D4F"/>
                  </a:solidFill>
                  <a:latin typeface="Enterprise Sans" pitchFamily="2" charset="0"/>
                  <a:ea typeface="Enterprise Sans" pitchFamily="2" charset="0"/>
                  <a:cs typeface="Arial"/>
                </a:rPr>
                <a:t>Wheelchairs, walkers, crutches and canes</a:t>
              </a:r>
            </a:p>
          </p:txBody>
        </p:sp>
      </p:grpSp>
      <p:sp>
        <p:nvSpPr>
          <p:cNvPr id="16" name="object 5">
            <a:extLst>
              <a:ext uri="{FF2B5EF4-FFF2-40B4-BE49-F238E27FC236}">
                <a16:creationId xmlns:a16="http://schemas.microsoft.com/office/drawing/2014/main" id="{46BC407D-355D-A0D2-E37E-E274B1FA1FD0}"/>
              </a:ext>
            </a:extLst>
          </p:cNvPr>
          <p:cNvSpPr txBox="1"/>
          <p:nvPr/>
        </p:nvSpPr>
        <p:spPr>
          <a:xfrm>
            <a:off x="7210095" y="1423193"/>
            <a:ext cx="4709825" cy="691215"/>
          </a:xfrm>
          <a:prstGeom prst="rect">
            <a:avLst/>
          </a:prstGeom>
        </p:spPr>
        <p:txBody>
          <a:bodyPr vert="horz" wrap="square" lIns="0" tIns="90170" rIns="0" bIns="0" rtlCol="0">
            <a:spAutoFit/>
          </a:bodyPr>
          <a:lstStyle/>
          <a:p>
            <a:pPr marL="12700">
              <a:lnSpc>
                <a:spcPct val="100000"/>
              </a:lnSpc>
              <a:spcBef>
                <a:spcPts val="710"/>
              </a:spcBef>
            </a:pPr>
            <a:r>
              <a:rPr b="1" dirty="0">
                <a:solidFill>
                  <a:srgbClr val="4A4D4F"/>
                </a:solidFill>
                <a:latin typeface="Enterprise Sans" pitchFamily="2" charset="0"/>
                <a:ea typeface="Enterprise Sans" pitchFamily="2" charset="0"/>
                <a:cs typeface="Arial"/>
              </a:rPr>
              <a:t>What’s</a:t>
            </a:r>
            <a:r>
              <a:rPr b="1" spc="110" dirty="0">
                <a:solidFill>
                  <a:srgbClr val="4A4D4F"/>
                </a:solidFill>
                <a:latin typeface="Enterprise Sans" pitchFamily="2" charset="0"/>
                <a:ea typeface="Enterprise Sans" pitchFamily="2" charset="0"/>
                <a:cs typeface="Arial"/>
              </a:rPr>
              <a:t> </a:t>
            </a:r>
            <a:r>
              <a:rPr b="1" dirty="0">
                <a:solidFill>
                  <a:srgbClr val="4A4D4F"/>
                </a:solidFill>
                <a:latin typeface="Enterprise Sans" pitchFamily="2" charset="0"/>
                <a:ea typeface="Enterprise Sans" pitchFamily="2" charset="0"/>
                <a:cs typeface="Arial"/>
              </a:rPr>
              <a:t>eligible</a:t>
            </a:r>
            <a:r>
              <a:rPr b="1" spc="110" dirty="0">
                <a:solidFill>
                  <a:srgbClr val="4A4D4F"/>
                </a:solidFill>
                <a:latin typeface="Enterprise Sans" pitchFamily="2" charset="0"/>
                <a:ea typeface="Enterprise Sans" pitchFamily="2" charset="0"/>
                <a:cs typeface="Arial"/>
              </a:rPr>
              <a:t> </a:t>
            </a:r>
            <a:r>
              <a:rPr b="1" dirty="0">
                <a:solidFill>
                  <a:srgbClr val="4A4D4F"/>
                </a:solidFill>
                <a:latin typeface="Enterprise Sans" pitchFamily="2" charset="0"/>
                <a:ea typeface="Enterprise Sans" pitchFamily="2" charset="0"/>
                <a:cs typeface="Arial"/>
              </a:rPr>
              <a:t>with</a:t>
            </a:r>
            <a:r>
              <a:rPr b="1" spc="100" dirty="0">
                <a:solidFill>
                  <a:srgbClr val="4A4D4F"/>
                </a:solidFill>
                <a:latin typeface="Enterprise Sans" pitchFamily="2" charset="0"/>
                <a:ea typeface="Enterprise Sans" pitchFamily="2" charset="0"/>
                <a:cs typeface="Arial"/>
              </a:rPr>
              <a:t> </a:t>
            </a:r>
            <a:r>
              <a:rPr b="1" dirty="0">
                <a:solidFill>
                  <a:srgbClr val="4A4D4F"/>
                </a:solidFill>
                <a:latin typeface="Enterprise Sans" pitchFamily="2" charset="0"/>
                <a:ea typeface="Enterprise Sans" pitchFamily="2" charset="0"/>
                <a:cs typeface="Arial"/>
              </a:rPr>
              <a:t>an</a:t>
            </a:r>
            <a:r>
              <a:rPr b="1" spc="100" dirty="0">
                <a:solidFill>
                  <a:srgbClr val="4A4D4F"/>
                </a:solidFill>
                <a:latin typeface="Enterprise Sans" pitchFamily="2" charset="0"/>
                <a:ea typeface="Enterprise Sans" pitchFamily="2" charset="0"/>
                <a:cs typeface="Arial"/>
              </a:rPr>
              <a:t> </a:t>
            </a:r>
            <a:r>
              <a:rPr b="1" spc="-20" dirty="0">
                <a:solidFill>
                  <a:srgbClr val="4A4D4F"/>
                </a:solidFill>
                <a:latin typeface="Enterprise Sans" pitchFamily="2" charset="0"/>
                <a:ea typeface="Enterprise Sans" pitchFamily="2" charset="0"/>
                <a:cs typeface="Arial"/>
              </a:rPr>
              <a:t>HRA?</a:t>
            </a:r>
            <a:endParaRPr dirty="0">
              <a:latin typeface="Enterprise Sans" pitchFamily="2" charset="0"/>
              <a:ea typeface="Enterprise Sans" pitchFamily="2" charset="0"/>
              <a:cs typeface="Arial"/>
            </a:endParaRPr>
          </a:p>
          <a:p>
            <a:pPr marL="12700">
              <a:lnSpc>
                <a:spcPct val="100000"/>
              </a:lnSpc>
              <a:spcBef>
                <a:spcPts val="615"/>
              </a:spcBef>
            </a:pPr>
            <a:r>
              <a:rPr sz="1600" dirty="0">
                <a:solidFill>
                  <a:srgbClr val="4A4D4F"/>
                </a:solidFill>
                <a:latin typeface="Enterprise Sans" pitchFamily="2" charset="0"/>
                <a:ea typeface="Enterprise Sans" pitchFamily="2" charset="0"/>
                <a:cs typeface="Arial"/>
              </a:rPr>
              <a:t>Some</a:t>
            </a:r>
            <a:r>
              <a:rPr sz="1600" spc="120" dirty="0">
                <a:solidFill>
                  <a:srgbClr val="4A4D4F"/>
                </a:solidFill>
                <a:latin typeface="Enterprise Sans" pitchFamily="2" charset="0"/>
                <a:ea typeface="Enterprise Sans" pitchFamily="2" charset="0"/>
                <a:cs typeface="Arial"/>
              </a:rPr>
              <a:t> </a:t>
            </a:r>
            <a:r>
              <a:rPr sz="1600" dirty="0">
                <a:solidFill>
                  <a:srgbClr val="4A4D4F"/>
                </a:solidFill>
                <a:latin typeface="Enterprise Sans" pitchFamily="2" charset="0"/>
                <a:ea typeface="Enterprise Sans" pitchFamily="2" charset="0"/>
                <a:cs typeface="Arial"/>
              </a:rPr>
              <a:t>qualified</a:t>
            </a:r>
            <a:r>
              <a:rPr sz="1600" spc="125" dirty="0">
                <a:solidFill>
                  <a:srgbClr val="4A4D4F"/>
                </a:solidFill>
                <a:latin typeface="Enterprise Sans" pitchFamily="2" charset="0"/>
                <a:ea typeface="Enterprise Sans" pitchFamily="2" charset="0"/>
                <a:cs typeface="Arial"/>
              </a:rPr>
              <a:t> </a:t>
            </a:r>
            <a:r>
              <a:rPr sz="1600" dirty="0">
                <a:solidFill>
                  <a:srgbClr val="4A4D4F"/>
                </a:solidFill>
                <a:latin typeface="Enterprise Sans" pitchFamily="2" charset="0"/>
                <a:ea typeface="Enterprise Sans" pitchFamily="2" charset="0"/>
                <a:cs typeface="Arial"/>
              </a:rPr>
              <a:t>health</a:t>
            </a:r>
            <a:r>
              <a:rPr sz="1600" spc="125" dirty="0">
                <a:solidFill>
                  <a:srgbClr val="4A4D4F"/>
                </a:solidFill>
                <a:latin typeface="Enterprise Sans" pitchFamily="2" charset="0"/>
                <a:ea typeface="Enterprise Sans" pitchFamily="2" charset="0"/>
                <a:cs typeface="Arial"/>
              </a:rPr>
              <a:t> </a:t>
            </a:r>
            <a:r>
              <a:rPr sz="1600" dirty="0">
                <a:solidFill>
                  <a:srgbClr val="4A4D4F"/>
                </a:solidFill>
                <a:latin typeface="Enterprise Sans" pitchFamily="2" charset="0"/>
                <a:ea typeface="Enterprise Sans" pitchFamily="2" charset="0"/>
                <a:cs typeface="Arial"/>
              </a:rPr>
              <a:t>care</a:t>
            </a:r>
            <a:r>
              <a:rPr sz="1600" spc="40" dirty="0">
                <a:solidFill>
                  <a:srgbClr val="4A4D4F"/>
                </a:solidFill>
                <a:latin typeface="Enterprise Sans" pitchFamily="2" charset="0"/>
                <a:ea typeface="Enterprise Sans" pitchFamily="2" charset="0"/>
                <a:cs typeface="Arial"/>
              </a:rPr>
              <a:t> </a:t>
            </a:r>
            <a:r>
              <a:rPr sz="1600" dirty="0">
                <a:solidFill>
                  <a:srgbClr val="4A4D4F"/>
                </a:solidFill>
                <a:latin typeface="Enterprise Sans" pitchFamily="2" charset="0"/>
                <a:ea typeface="Enterprise Sans" pitchFamily="2" charset="0"/>
                <a:cs typeface="Arial"/>
              </a:rPr>
              <a:t>expenses</a:t>
            </a:r>
            <a:r>
              <a:rPr sz="1600" spc="140" dirty="0">
                <a:solidFill>
                  <a:srgbClr val="4A4D4F"/>
                </a:solidFill>
                <a:latin typeface="Enterprise Sans" pitchFamily="2" charset="0"/>
                <a:ea typeface="Enterprise Sans" pitchFamily="2" charset="0"/>
                <a:cs typeface="Arial"/>
              </a:rPr>
              <a:t> </a:t>
            </a:r>
            <a:r>
              <a:rPr sz="1600" spc="-10" dirty="0">
                <a:solidFill>
                  <a:srgbClr val="4A4D4F"/>
                </a:solidFill>
                <a:latin typeface="Enterprise Sans" pitchFamily="2" charset="0"/>
                <a:ea typeface="Enterprise Sans" pitchFamily="2" charset="0"/>
                <a:cs typeface="Arial"/>
              </a:rPr>
              <a:t>include:</a:t>
            </a:r>
            <a:endParaRPr sz="1600" dirty="0">
              <a:latin typeface="Enterprise Sans" pitchFamily="2" charset="0"/>
              <a:ea typeface="Enterprise Sans" pitchFamily="2" charset="0"/>
              <a:cs typeface="Arial"/>
            </a:endParaRPr>
          </a:p>
        </p:txBody>
      </p:sp>
    </p:spTree>
    <p:extLst>
      <p:ext uri="{BB962C8B-B14F-4D97-AF65-F5344CB8AC3E}">
        <p14:creationId xmlns:p14="http://schemas.microsoft.com/office/powerpoint/2010/main" val="5374869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C7B42-282E-F3DA-0F4A-919D09BF65E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1DBBE81-E349-B4EE-4524-BD6DAC059606}"/>
              </a:ext>
            </a:extLst>
          </p:cNvPr>
          <p:cNvSpPr>
            <a:spLocks noGrp="1"/>
          </p:cNvSpPr>
          <p:nvPr>
            <p:ph type="title"/>
          </p:nvPr>
        </p:nvSpPr>
        <p:spPr>
          <a:xfrm>
            <a:off x="1752600" y="2948102"/>
            <a:ext cx="8686800" cy="761747"/>
          </a:xfrm>
        </p:spPr>
        <p:txBody>
          <a:bodyPr/>
          <a:lstStyle/>
          <a:p>
            <a:r>
              <a:rPr lang="en-US" dirty="0"/>
              <a:t>Commuter benefits</a:t>
            </a:r>
          </a:p>
        </p:txBody>
      </p:sp>
    </p:spTree>
    <p:extLst>
      <p:ext uri="{BB962C8B-B14F-4D97-AF65-F5344CB8AC3E}">
        <p14:creationId xmlns:p14="http://schemas.microsoft.com/office/powerpoint/2010/main" val="2220707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4">
            <a:extLst>
              <a:ext uri="{FF2B5EF4-FFF2-40B4-BE49-F238E27FC236}">
                <a16:creationId xmlns:a16="http://schemas.microsoft.com/office/drawing/2014/main" id="{47331E49-807F-261F-D682-A76647A46D18}"/>
              </a:ext>
            </a:extLst>
          </p:cNvPr>
          <p:cNvSpPr txBox="1">
            <a:spLocks/>
          </p:cNvSpPr>
          <p:nvPr/>
        </p:nvSpPr>
        <p:spPr>
          <a:xfrm>
            <a:off x="802169" y="539290"/>
            <a:ext cx="4326880" cy="891270"/>
          </a:xfrm>
          <a:prstGeom prst="rect">
            <a:avLst/>
          </a:prstGeom>
        </p:spPr>
        <p:txBody>
          <a:bodyPr vert="horz" wrap="square" lIns="0" tIns="16510" rIns="0" bIns="0" rtlCol="0">
            <a:spAutoFit/>
          </a:bodyPr>
          <a:lstStyle>
            <a:lvl1pPr algn="l" defTabSz="914400" rtl="0" eaLnBrk="1" latinLnBrk="0" hangingPunct="1">
              <a:lnSpc>
                <a:spcPct val="90000"/>
              </a:lnSpc>
              <a:spcBef>
                <a:spcPct val="0"/>
              </a:spcBef>
              <a:buNone/>
              <a:defRPr sz="2200" b="0" kern="1200">
                <a:solidFill>
                  <a:schemeClr val="tx1"/>
                </a:solidFill>
                <a:latin typeface="+mj-lt"/>
                <a:ea typeface="+mj-ea"/>
                <a:cs typeface="+mj-cs"/>
              </a:defRPr>
            </a:lvl1pPr>
          </a:lstStyle>
          <a:p>
            <a:pPr marL="12700">
              <a:lnSpc>
                <a:spcPct val="100000"/>
              </a:lnSpc>
              <a:spcBef>
                <a:spcPts val="130"/>
              </a:spcBef>
            </a:pPr>
            <a:r>
              <a:rPr lang="en-US" sz="2800" b="1" dirty="0">
                <a:latin typeface="Enterprise Sans" pitchFamily="2" charset="0"/>
                <a:ea typeface="Enterprise Sans" pitchFamily="2" charset="0"/>
              </a:rPr>
              <a:t>What</a:t>
            </a:r>
            <a:r>
              <a:rPr lang="en-US" sz="2800" b="1" spc="150" dirty="0">
                <a:latin typeface="Enterprise Sans" pitchFamily="2" charset="0"/>
                <a:ea typeface="Enterprise Sans" pitchFamily="2" charset="0"/>
              </a:rPr>
              <a:t> </a:t>
            </a:r>
            <a:r>
              <a:rPr lang="en-US" sz="2800" b="1" spc="-25" dirty="0">
                <a:latin typeface="Enterprise Sans" pitchFamily="2" charset="0"/>
                <a:ea typeface="Enterprise Sans" pitchFamily="2" charset="0"/>
              </a:rPr>
              <a:t>are</a:t>
            </a:r>
            <a:endParaRPr lang="en-US" sz="2800" b="1" dirty="0">
              <a:latin typeface="Enterprise Sans" pitchFamily="2" charset="0"/>
              <a:ea typeface="Enterprise Sans" pitchFamily="2" charset="0"/>
            </a:endParaRPr>
          </a:p>
          <a:p>
            <a:pPr marL="12700">
              <a:lnSpc>
                <a:spcPct val="100000"/>
              </a:lnSpc>
              <a:spcBef>
                <a:spcPts val="80"/>
              </a:spcBef>
            </a:pPr>
            <a:r>
              <a:rPr lang="en-US" sz="2800" b="1" dirty="0">
                <a:latin typeface="Enterprise Sans" pitchFamily="2" charset="0"/>
                <a:ea typeface="Enterprise Sans" pitchFamily="2" charset="0"/>
              </a:rPr>
              <a:t>commuter</a:t>
            </a:r>
            <a:r>
              <a:rPr lang="en-US" sz="2800" b="1" spc="170" dirty="0">
                <a:latin typeface="Enterprise Sans" pitchFamily="2" charset="0"/>
                <a:ea typeface="Enterprise Sans" pitchFamily="2" charset="0"/>
              </a:rPr>
              <a:t> </a:t>
            </a:r>
            <a:r>
              <a:rPr lang="en-US" sz="2800" b="1" spc="-10" dirty="0">
                <a:latin typeface="Enterprise Sans" pitchFamily="2" charset="0"/>
                <a:ea typeface="Enterprise Sans" pitchFamily="2" charset="0"/>
              </a:rPr>
              <a:t>benefits?</a:t>
            </a:r>
            <a:endParaRPr lang="en-US" sz="2800" b="1" dirty="0">
              <a:latin typeface="Enterprise Sans" pitchFamily="2" charset="0"/>
              <a:ea typeface="Enterprise Sans" pitchFamily="2" charset="0"/>
            </a:endParaRPr>
          </a:p>
        </p:txBody>
      </p:sp>
      <p:sp>
        <p:nvSpPr>
          <p:cNvPr id="3" name="Rectangle: Single Corner Rounded 33">
            <a:extLst>
              <a:ext uri="{FF2B5EF4-FFF2-40B4-BE49-F238E27FC236}">
                <a16:creationId xmlns:a16="http://schemas.microsoft.com/office/drawing/2014/main" id="{2C6701C2-13AA-F667-5289-C601877D5979}"/>
              </a:ext>
            </a:extLst>
          </p:cNvPr>
          <p:cNvSpPr/>
          <p:nvPr/>
        </p:nvSpPr>
        <p:spPr bwMode="gray">
          <a:xfrm flipH="1" flipV="1">
            <a:off x="6978868" y="-8"/>
            <a:ext cx="5213130" cy="5994401"/>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4" name="object 5">
            <a:extLst>
              <a:ext uri="{FF2B5EF4-FFF2-40B4-BE49-F238E27FC236}">
                <a16:creationId xmlns:a16="http://schemas.microsoft.com/office/drawing/2014/main" id="{43BC7EA6-C30A-AB6A-E194-53C843CBFBC0}"/>
              </a:ext>
            </a:extLst>
          </p:cNvPr>
          <p:cNvSpPr txBox="1"/>
          <p:nvPr/>
        </p:nvSpPr>
        <p:spPr>
          <a:xfrm>
            <a:off x="781148" y="1712369"/>
            <a:ext cx="5053330" cy="2075814"/>
          </a:xfrm>
          <a:prstGeom prst="rect">
            <a:avLst/>
          </a:prstGeom>
        </p:spPr>
        <p:txBody>
          <a:bodyPr vert="horz" wrap="square" lIns="0" tIns="12700" rIns="0" bIns="0" rtlCol="0">
            <a:spAutoFit/>
          </a:bodyPr>
          <a:lstStyle/>
          <a:p>
            <a:pPr marL="12700" marR="5080">
              <a:lnSpc>
                <a:spcPct val="111200"/>
              </a:lnSpc>
              <a:spcBef>
                <a:spcPts val="100"/>
              </a:spcBef>
            </a:pPr>
            <a:r>
              <a:rPr sz="1800" dirty="0">
                <a:solidFill>
                  <a:srgbClr val="4A4D4F"/>
                </a:solidFill>
                <a:latin typeface="Enterprise Sans" pitchFamily="2" charset="0"/>
                <a:ea typeface="Enterprise Sans" pitchFamily="2" charset="0"/>
                <a:cs typeface="Arial"/>
              </a:rPr>
              <a:t>Commuter</a:t>
            </a:r>
            <a:r>
              <a:rPr sz="1800" spc="-1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benefits</a:t>
            </a:r>
            <a:r>
              <a:rPr sz="1800" spc="-7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save</a:t>
            </a:r>
            <a:r>
              <a:rPr sz="1800" spc="-25"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you</a:t>
            </a:r>
            <a:r>
              <a:rPr sz="1800" spc="-2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money</a:t>
            </a:r>
            <a:r>
              <a:rPr sz="1800" spc="5"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on</a:t>
            </a:r>
            <a:r>
              <a:rPr sz="1800" spc="-25"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your</a:t>
            </a:r>
            <a:r>
              <a:rPr sz="1800" spc="-60" dirty="0">
                <a:solidFill>
                  <a:srgbClr val="4A4D4F"/>
                </a:solidFill>
                <a:latin typeface="Enterprise Sans" pitchFamily="2" charset="0"/>
                <a:ea typeface="Enterprise Sans" pitchFamily="2" charset="0"/>
                <a:cs typeface="Arial"/>
              </a:rPr>
              <a:t> </a:t>
            </a:r>
            <a:r>
              <a:rPr sz="1800" spc="-20" dirty="0">
                <a:solidFill>
                  <a:srgbClr val="4A4D4F"/>
                </a:solidFill>
                <a:latin typeface="Enterprise Sans" pitchFamily="2" charset="0"/>
                <a:ea typeface="Enterprise Sans" pitchFamily="2" charset="0"/>
                <a:cs typeface="Arial"/>
              </a:rPr>
              <a:t>work </a:t>
            </a:r>
            <a:r>
              <a:rPr sz="1800" dirty="0">
                <a:solidFill>
                  <a:srgbClr val="4A4D4F"/>
                </a:solidFill>
                <a:latin typeface="Enterprise Sans" pitchFamily="2" charset="0"/>
                <a:ea typeface="Enterprise Sans" pitchFamily="2" charset="0"/>
                <a:cs typeface="Arial"/>
              </a:rPr>
              <a:t>commute</a:t>
            </a:r>
            <a:r>
              <a:rPr sz="1800" spc="-25"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by</a:t>
            </a:r>
            <a:r>
              <a:rPr sz="1800" spc="-6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letting</a:t>
            </a:r>
            <a:r>
              <a:rPr sz="1800" spc="-15"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you</a:t>
            </a:r>
            <a:r>
              <a:rPr sz="1800" spc="-1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pay</a:t>
            </a:r>
            <a:r>
              <a:rPr sz="1800" spc="1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for</a:t>
            </a:r>
            <a:r>
              <a:rPr sz="1800" spc="-55"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transit</a:t>
            </a:r>
            <a:r>
              <a:rPr sz="1800" spc="-35" dirty="0">
                <a:solidFill>
                  <a:srgbClr val="4A4D4F"/>
                </a:solidFill>
                <a:latin typeface="Enterprise Sans" pitchFamily="2" charset="0"/>
                <a:ea typeface="Enterprise Sans" pitchFamily="2" charset="0"/>
                <a:cs typeface="Arial"/>
              </a:rPr>
              <a:t> </a:t>
            </a:r>
            <a:r>
              <a:rPr sz="1800" spc="-10" dirty="0">
                <a:solidFill>
                  <a:srgbClr val="4A4D4F"/>
                </a:solidFill>
                <a:latin typeface="Enterprise Sans" pitchFamily="2" charset="0"/>
                <a:ea typeface="Enterprise Sans" pitchFamily="2" charset="0"/>
                <a:cs typeface="Arial"/>
              </a:rPr>
              <a:t>expenses </a:t>
            </a:r>
            <a:r>
              <a:rPr sz="1800" dirty="0">
                <a:solidFill>
                  <a:srgbClr val="4A4D4F"/>
                </a:solidFill>
                <a:latin typeface="Enterprise Sans" pitchFamily="2" charset="0"/>
                <a:ea typeface="Enterprise Sans" pitchFamily="2" charset="0"/>
                <a:cs typeface="Arial"/>
              </a:rPr>
              <a:t>with</a:t>
            </a:r>
            <a:r>
              <a:rPr sz="1800" spc="-2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pre-tax</a:t>
            </a:r>
            <a:r>
              <a:rPr sz="1800" spc="5" dirty="0">
                <a:solidFill>
                  <a:srgbClr val="4A4D4F"/>
                </a:solidFill>
                <a:latin typeface="Enterprise Sans" pitchFamily="2" charset="0"/>
                <a:ea typeface="Enterprise Sans" pitchFamily="2" charset="0"/>
                <a:cs typeface="Arial"/>
              </a:rPr>
              <a:t> </a:t>
            </a:r>
            <a:r>
              <a:rPr sz="1800" spc="-10" dirty="0">
                <a:solidFill>
                  <a:srgbClr val="4A4D4F"/>
                </a:solidFill>
                <a:latin typeface="Enterprise Sans" pitchFamily="2" charset="0"/>
                <a:ea typeface="Enterprise Sans" pitchFamily="2" charset="0"/>
                <a:cs typeface="Arial"/>
              </a:rPr>
              <a:t>money.</a:t>
            </a:r>
            <a:endParaRPr sz="1800" dirty="0">
              <a:latin typeface="Enterprise Sans" pitchFamily="2" charset="0"/>
              <a:ea typeface="Enterprise Sans" pitchFamily="2" charset="0"/>
              <a:cs typeface="Arial"/>
            </a:endParaRPr>
          </a:p>
          <a:p>
            <a:pPr marL="12700" marR="96520">
              <a:lnSpc>
                <a:spcPct val="111200"/>
              </a:lnSpc>
              <a:spcBef>
                <a:spcPts val="1730"/>
              </a:spcBef>
            </a:pPr>
            <a:r>
              <a:rPr sz="1800" dirty="0">
                <a:solidFill>
                  <a:srgbClr val="4A4D4F"/>
                </a:solidFill>
                <a:latin typeface="Enterprise Sans" pitchFamily="2" charset="0"/>
                <a:ea typeface="Enterprise Sans" pitchFamily="2" charset="0"/>
                <a:cs typeface="Arial"/>
              </a:rPr>
              <a:t>From</a:t>
            </a:r>
            <a:r>
              <a:rPr sz="1800" spc="-2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subway</a:t>
            </a:r>
            <a:r>
              <a:rPr sz="1800" spc="-5"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passes</a:t>
            </a:r>
            <a:r>
              <a:rPr sz="1800" spc="-8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to</a:t>
            </a:r>
            <a:r>
              <a:rPr sz="1800" spc="-3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parking</a:t>
            </a:r>
            <a:r>
              <a:rPr sz="1800" spc="-35"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passes,</a:t>
            </a:r>
            <a:r>
              <a:rPr sz="1800" spc="15"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you</a:t>
            </a:r>
            <a:r>
              <a:rPr sz="1800" spc="-30" dirty="0">
                <a:solidFill>
                  <a:srgbClr val="4A4D4F"/>
                </a:solidFill>
                <a:latin typeface="Enterprise Sans" pitchFamily="2" charset="0"/>
                <a:ea typeface="Enterprise Sans" pitchFamily="2" charset="0"/>
                <a:cs typeface="Arial"/>
              </a:rPr>
              <a:t> </a:t>
            </a:r>
            <a:r>
              <a:rPr sz="1800" spc="-25" dirty="0">
                <a:solidFill>
                  <a:srgbClr val="4A4D4F"/>
                </a:solidFill>
                <a:latin typeface="Enterprise Sans" pitchFamily="2" charset="0"/>
                <a:ea typeface="Enterprise Sans" pitchFamily="2" charset="0"/>
                <a:cs typeface="Arial"/>
              </a:rPr>
              <a:t>can </a:t>
            </a:r>
            <a:r>
              <a:rPr sz="1800" dirty="0">
                <a:solidFill>
                  <a:srgbClr val="4A4D4F"/>
                </a:solidFill>
                <a:latin typeface="Enterprise Sans" pitchFamily="2" charset="0"/>
                <a:ea typeface="Enterprise Sans" pitchFamily="2" charset="0"/>
                <a:cs typeface="Arial"/>
              </a:rPr>
              <a:t>commute</a:t>
            </a:r>
            <a:r>
              <a:rPr sz="1800" spc="-2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from </a:t>
            </a:r>
            <a:r>
              <a:rPr sz="1800" spc="-10" dirty="0">
                <a:solidFill>
                  <a:srgbClr val="4A4D4F"/>
                </a:solidFill>
                <a:latin typeface="Enterprise Sans" pitchFamily="2" charset="0"/>
                <a:ea typeface="Enterprise Sans" pitchFamily="2" charset="0"/>
                <a:cs typeface="Arial"/>
              </a:rPr>
              <a:t>point</a:t>
            </a:r>
            <a:r>
              <a:rPr sz="1800" spc="-114"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A</a:t>
            </a:r>
            <a:r>
              <a:rPr sz="1800" spc="-13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to</a:t>
            </a:r>
            <a:r>
              <a:rPr sz="1800" spc="-2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B with</a:t>
            </a:r>
            <a:r>
              <a:rPr sz="1800" spc="-20"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more</a:t>
            </a:r>
            <a:r>
              <a:rPr sz="1800" spc="-25" dirty="0">
                <a:solidFill>
                  <a:srgbClr val="4A4D4F"/>
                </a:solidFill>
                <a:latin typeface="Enterprise Sans" pitchFamily="2" charset="0"/>
                <a:ea typeface="Enterprise Sans" pitchFamily="2" charset="0"/>
                <a:cs typeface="Arial"/>
              </a:rPr>
              <a:t> </a:t>
            </a:r>
            <a:r>
              <a:rPr sz="1800" dirty="0">
                <a:solidFill>
                  <a:srgbClr val="4A4D4F"/>
                </a:solidFill>
                <a:latin typeface="Enterprise Sans" pitchFamily="2" charset="0"/>
                <a:ea typeface="Enterprise Sans" pitchFamily="2" charset="0"/>
                <a:cs typeface="Arial"/>
              </a:rPr>
              <a:t>money</a:t>
            </a:r>
            <a:r>
              <a:rPr sz="1800" spc="5" dirty="0">
                <a:solidFill>
                  <a:srgbClr val="4A4D4F"/>
                </a:solidFill>
                <a:latin typeface="Enterprise Sans" pitchFamily="2" charset="0"/>
                <a:ea typeface="Enterprise Sans" pitchFamily="2" charset="0"/>
                <a:cs typeface="Arial"/>
              </a:rPr>
              <a:t> </a:t>
            </a:r>
            <a:r>
              <a:rPr sz="1800" spc="-25" dirty="0">
                <a:solidFill>
                  <a:srgbClr val="4A4D4F"/>
                </a:solidFill>
                <a:latin typeface="Enterprise Sans" pitchFamily="2" charset="0"/>
                <a:ea typeface="Enterprise Sans" pitchFamily="2" charset="0"/>
                <a:cs typeface="Arial"/>
              </a:rPr>
              <a:t>in </a:t>
            </a:r>
            <a:r>
              <a:rPr sz="1800" dirty="0">
                <a:solidFill>
                  <a:srgbClr val="4A4D4F"/>
                </a:solidFill>
                <a:latin typeface="Enterprise Sans" pitchFamily="2" charset="0"/>
                <a:ea typeface="Enterprise Sans" pitchFamily="2" charset="0"/>
                <a:cs typeface="Arial"/>
              </a:rPr>
              <a:t>your</a:t>
            </a:r>
            <a:r>
              <a:rPr sz="1800" spc="-50" dirty="0">
                <a:solidFill>
                  <a:srgbClr val="4A4D4F"/>
                </a:solidFill>
                <a:latin typeface="Enterprise Sans" pitchFamily="2" charset="0"/>
                <a:ea typeface="Enterprise Sans" pitchFamily="2" charset="0"/>
                <a:cs typeface="Arial"/>
              </a:rPr>
              <a:t> </a:t>
            </a:r>
            <a:r>
              <a:rPr sz="1800" spc="-10" dirty="0">
                <a:solidFill>
                  <a:srgbClr val="4A4D4F"/>
                </a:solidFill>
                <a:latin typeface="Enterprise Sans" pitchFamily="2" charset="0"/>
                <a:ea typeface="Enterprise Sans" pitchFamily="2" charset="0"/>
                <a:cs typeface="Arial"/>
              </a:rPr>
              <a:t>pockets.</a:t>
            </a:r>
            <a:endParaRPr sz="1800" dirty="0">
              <a:latin typeface="Enterprise Sans" pitchFamily="2" charset="0"/>
              <a:ea typeface="Enterprise Sans" pitchFamily="2" charset="0"/>
              <a:cs typeface="Arial"/>
            </a:endParaRPr>
          </a:p>
        </p:txBody>
      </p:sp>
      <p:sp>
        <p:nvSpPr>
          <p:cNvPr id="5" name="object 6">
            <a:extLst>
              <a:ext uri="{FF2B5EF4-FFF2-40B4-BE49-F238E27FC236}">
                <a16:creationId xmlns:a16="http://schemas.microsoft.com/office/drawing/2014/main" id="{32D69AA5-B0AF-3E58-E512-2E350F32AD6E}"/>
              </a:ext>
            </a:extLst>
          </p:cNvPr>
          <p:cNvSpPr txBox="1"/>
          <p:nvPr/>
        </p:nvSpPr>
        <p:spPr>
          <a:xfrm>
            <a:off x="299217" y="3484834"/>
            <a:ext cx="6585058" cy="2149306"/>
          </a:xfrm>
          <a:prstGeom prst="rect">
            <a:avLst/>
          </a:prstGeom>
        </p:spPr>
        <p:txBody>
          <a:bodyPr vert="horz" wrap="square" lIns="0" tIns="0" rIns="0" bIns="0" rtlCol="0">
            <a:spAutoFit/>
          </a:bodyPr>
          <a:lstStyle/>
          <a:p>
            <a:pPr>
              <a:lnSpc>
                <a:spcPct val="100000"/>
              </a:lnSpc>
            </a:pPr>
            <a:endParaRPr sz="2000" dirty="0">
              <a:latin typeface="Enterprise Sans" pitchFamily="2" charset="0"/>
              <a:ea typeface="Enterprise Sans" pitchFamily="2" charset="0"/>
              <a:cs typeface="Times New Roman"/>
            </a:endParaRPr>
          </a:p>
          <a:p>
            <a:pPr>
              <a:lnSpc>
                <a:spcPct val="100000"/>
              </a:lnSpc>
            </a:pPr>
            <a:endParaRPr sz="2000" dirty="0">
              <a:latin typeface="Enterprise Sans" pitchFamily="2" charset="0"/>
              <a:ea typeface="Enterprise Sans" pitchFamily="2" charset="0"/>
              <a:cs typeface="Times New Roman"/>
            </a:endParaRPr>
          </a:p>
          <a:p>
            <a:pPr marL="464820">
              <a:lnSpc>
                <a:spcPct val="100000"/>
              </a:lnSpc>
              <a:spcBef>
                <a:spcPts val="5"/>
              </a:spcBef>
            </a:pPr>
            <a:r>
              <a:rPr sz="2000" b="1" dirty="0">
                <a:latin typeface="Enterprise Sans" pitchFamily="2" charset="0"/>
                <a:ea typeface="Enterprise Sans" pitchFamily="2" charset="0"/>
                <a:cs typeface="Arial"/>
              </a:rPr>
              <a:t>How</a:t>
            </a:r>
            <a:r>
              <a:rPr sz="2000" b="1" spc="-50" dirty="0">
                <a:latin typeface="Enterprise Sans" pitchFamily="2" charset="0"/>
                <a:ea typeface="Enterprise Sans" pitchFamily="2" charset="0"/>
                <a:cs typeface="Arial"/>
              </a:rPr>
              <a:t> </a:t>
            </a:r>
            <a:r>
              <a:rPr sz="2000" b="1" dirty="0">
                <a:latin typeface="Enterprise Sans" pitchFamily="2" charset="0"/>
                <a:ea typeface="Enterprise Sans" pitchFamily="2" charset="0"/>
                <a:cs typeface="Arial"/>
              </a:rPr>
              <a:t>commuter</a:t>
            </a:r>
            <a:r>
              <a:rPr sz="2000" b="1" spc="-15" dirty="0">
                <a:latin typeface="Enterprise Sans" pitchFamily="2" charset="0"/>
                <a:ea typeface="Enterprise Sans" pitchFamily="2" charset="0"/>
                <a:cs typeface="Arial"/>
              </a:rPr>
              <a:t> </a:t>
            </a:r>
            <a:r>
              <a:rPr sz="2000" b="1" dirty="0">
                <a:latin typeface="Enterprise Sans" pitchFamily="2" charset="0"/>
                <a:ea typeface="Enterprise Sans" pitchFamily="2" charset="0"/>
                <a:cs typeface="Arial"/>
              </a:rPr>
              <a:t>benefits</a:t>
            </a:r>
            <a:r>
              <a:rPr sz="2000" b="1" spc="-15" dirty="0">
                <a:latin typeface="Enterprise Sans" pitchFamily="2" charset="0"/>
                <a:ea typeface="Enterprise Sans" pitchFamily="2" charset="0"/>
                <a:cs typeface="Arial"/>
              </a:rPr>
              <a:t> </a:t>
            </a:r>
            <a:r>
              <a:rPr sz="2000" b="1" spc="-10" dirty="0">
                <a:latin typeface="Enterprise Sans" pitchFamily="2" charset="0"/>
                <a:ea typeface="Enterprise Sans" pitchFamily="2" charset="0"/>
                <a:cs typeface="Arial"/>
              </a:rPr>
              <a:t>work:</a:t>
            </a:r>
            <a:endParaRPr sz="2000" dirty="0">
              <a:latin typeface="Enterprise Sans" pitchFamily="2" charset="0"/>
              <a:ea typeface="Enterprise Sans" pitchFamily="2" charset="0"/>
              <a:cs typeface="Arial"/>
            </a:endParaRPr>
          </a:p>
          <a:p>
            <a:pPr marL="692785" indent="-227965">
              <a:lnSpc>
                <a:spcPct val="100000"/>
              </a:lnSpc>
              <a:spcBef>
                <a:spcPts val="1320"/>
              </a:spcBef>
              <a:buChar char="•"/>
              <a:tabLst>
                <a:tab pos="692785" algn="l"/>
              </a:tabLst>
            </a:pPr>
            <a:r>
              <a:rPr sz="1600" dirty="0">
                <a:latin typeface="Enterprise Sans" pitchFamily="2" charset="0"/>
                <a:ea typeface="Enterprise Sans" pitchFamily="2" charset="0"/>
                <a:cs typeface="Arial"/>
              </a:rPr>
              <a:t>Use</a:t>
            </a:r>
            <a:r>
              <a:rPr sz="1600" spc="1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your</a:t>
            </a:r>
            <a:r>
              <a:rPr sz="1600" spc="7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payment</a:t>
            </a:r>
            <a:r>
              <a:rPr sz="1600" spc="8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card</a:t>
            </a:r>
            <a:r>
              <a:rPr sz="1600" spc="9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to</a:t>
            </a:r>
            <a:r>
              <a:rPr sz="1600" spc="1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pay</a:t>
            </a:r>
            <a:r>
              <a:rPr sz="1600" spc="2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for</a:t>
            </a:r>
            <a:r>
              <a:rPr sz="1600" spc="-2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transit</a:t>
            </a:r>
            <a:r>
              <a:rPr sz="1600" spc="80" dirty="0">
                <a:latin typeface="Enterprise Sans" pitchFamily="2" charset="0"/>
                <a:ea typeface="Enterprise Sans" pitchFamily="2" charset="0"/>
                <a:cs typeface="Arial"/>
              </a:rPr>
              <a:t> </a:t>
            </a:r>
            <a:r>
              <a:rPr sz="1600" spc="-10" dirty="0">
                <a:latin typeface="Enterprise Sans" pitchFamily="2" charset="0"/>
                <a:ea typeface="Enterprise Sans" pitchFamily="2" charset="0"/>
                <a:cs typeface="Arial"/>
              </a:rPr>
              <a:t>expenses.</a:t>
            </a:r>
            <a:endParaRPr sz="1600" dirty="0">
              <a:latin typeface="Enterprise Sans" pitchFamily="2" charset="0"/>
              <a:ea typeface="Enterprise Sans" pitchFamily="2" charset="0"/>
              <a:cs typeface="Arial"/>
            </a:endParaRPr>
          </a:p>
          <a:p>
            <a:pPr marL="692785" indent="-227965">
              <a:lnSpc>
                <a:spcPct val="100000"/>
              </a:lnSpc>
              <a:spcBef>
                <a:spcPts val="1220"/>
              </a:spcBef>
              <a:buChar char="•"/>
              <a:tabLst>
                <a:tab pos="692785" algn="l"/>
              </a:tabLst>
            </a:pPr>
            <a:r>
              <a:rPr sz="1600" dirty="0">
                <a:latin typeface="Enterprise Sans" pitchFamily="2" charset="0"/>
                <a:ea typeface="Enterprise Sans" pitchFamily="2" charset="0"/>
                <a:cs typeface="Arial"/>
              </a:rPr>
              <a:t>Purchase</a:t>
            </a:r>
            <a:r>
              <a:rPr sz="1600" spc="6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a</a:t>
            </a:r>
            <a:r>
              <a:rPr sz="1600" spc="-1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transit</a:t>
            </a:r>
            <a:r>
              <a:rPr sz="1600" spc="-3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pass</a:t>
            </a:r>
            <a:r>
              <a:rPr sz="1600" spc="8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(mailed</a:t>
            </a:r>
            <a:r>
              <a:rPr sz="1600" spc="6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to</a:t>
            </a:r>
            <a:r>
              <a:rPr sz="1600" spc="6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you</a:t>
            </a:r>
            <a:r>
              <a:rPr sz="1600" spc="6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each</a:t>
            </a:r>
            <a:r>
              <a:rPr sz="1600" spc="-10" dirty="0">
                <a:latin typeface="Enterprise Sans" pitchFamily="2" charset="0"/>
                <a:ea typeface="Enterprise Sans" pitchFamily="2" charset="0"/>
                <a:cs typeface="Arial"/>
              </a:rPr>
              <a:t> month).</a:t>
            </a:r>
            <a:endParaRPr sz="1600" dirty="0">
              <a:latin typeface="Enterprise Sans" pitchFamily="2" charset="0"/>
              <a:ea typeface="Enterprise Sans" pitchFamily="2" charset="0"/>
              <a:cs typeface="Arial"/>
            </a:endParaRPr>
          </a:p>
          <a:p>
            <a:pPr marL="692785" indent="-227965">
              <a:lnSpc>
                <a:spcPct val="100000"/>
              </a:lnSpc>
              <a:spcBef>
                <a:spcPts val="1295"/>
              </a:spcBef>
              <a:buChar char="•"/>
              <a:tabLst>
                <a:tab pos="692785" algn="l"/>
              </a:tabLst>
            </a:pPr>
            <a:r>
              <a:rPr sz="1600" dirty="0">
                <a:latin typeface="Enterprise Sans" pitchFamily="2" charset="0"/>
                <a:ea typeface="Enterprise Sans" pitchFamily="2" charset="0"/>
                <a:cs typeface="Arial"/>
              </a:rPr>
              <a:t>Receive</a:t>
            </a:r>
            <a:r>
              <a:rPr sz="1600" spc="5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a</a:t>
            </a:r>
            <a:r>
              <a:rPr sz="1600" spc="-2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voucher</a:t>
            </a:r>
            <a:r>
              <a:rPr sz="1600" spc="3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to</a:t>
            </a:r>
            <a:r>
              <a:rPr sz="1600" spc="5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purchase</a:t>
            </a:r>
            <a:r>
              <a:rPr sz="1600" spc="60"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a</a:t>
            </a:r>
            <a:r>
              <a:rPr sz="1600" spc="55" dirty="0">
                <a:latin typeface="Enterprise Sans" pitchFamily="2" charset="0"/>
                <a:ea typeface="Enterprise Sans" pitchFamily="2" charset="0"/>
                <a:cs typeface="Arial"/>
              </a:rPr>
              <a:t> </a:t>
            </a:r>
            <a:r>
              <a:rPr sz="1600" dirty="0">
                <a:latin typeface="Enterprise Sans" pitchFamily="2" charset="0"/>
                <a:ea typeface="Enterprise Sans" pitchFamily="2" charset="0"/>
                <a:cs typeface="Arial"/>
              </a:rPr>
              <a:t>transit</a:t>
            </a:r>
            <a:r>
              <a:rPr sz="1600" spc="40" dirty="0">
                <a:latin typeface="Enterprise Sans" pitchFamily="2" charset="0"/>
                <a:ea typeface="Enterprise Sans" pitchFamily="2" charset="0"/>
                <a:cs typeface="Arial"/>
              </a:rPr>
              <a:t> </a:t>
            </a:r>
            <a:r>
              <a:rPr sz="1600" spc="-10" dirty="0">
                <a:latin typeface="Enterprise Sans" pitchFamily="2" charset="0"/>
                <a:ea typeface="Enterprise Sans" pitchFamily="2" charset="0"/>
                <a:cs typeface="Arial"/>
              </a:rPr>
              <a:t>pass.</a:t>
            </a:r>
            <a:endParaRPr sz="1600" dirty="0">
              <a:latin typeface="Enterprise Sans" pitchFamily="2" charset="0"/>
              <a:ea typeface="Enterprise Sans" pitchFamily="2" charset="0"/>
              <a:cs typeface="Arial"/>
            </a:endParaRPr>
          </a:p>
        </p:txBody>
      </p:sp>
      <p:cxnSp>
        <p:nvCxnSpPr>
          <p:cNvPr id="6" name="Straight Connector 5">
            <a:extLst>
              <a:ext uri="{FF2B5EF4-FFF2-40B4-BE49-F238E27FC236}">
                <a16:creationId xmlns:a16="http://schemas.microsoft.com/office/drawing/2014/main" id="{1C1FE518-D11E-1DBC-DCED-21CFAB3B02C6}"/>
              </a:ext>
            </a:extLst>
          </p:cNvPr>
          <p:cNvCxnSpPr>
            <a:cxnSpLocks/>
          </p:cNvCxnSpPr>
          <p:nvPr/>
        </p:nvCxnSpPr>
        <p:spPr bwMode="gray">
          <a:xfrm flipH="1">
            <a:off x="8061434" y="3520968"/>
            <a:ext cx="3017672" cy="0"/>
          </a:xfrm>
          <a:prstGeom prst="line">
            <a:avLst/>
          </a:prstGeom>
          <a:ln w="31750" cap="rnd">
            <a:solidFill>
              <a:schemeClr val="tx2"/>
            </a:solidFill>
            <a:prstDash val="sysDot"/>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13" name="object 9">
            <a:extLst>
              <a:ext uri="{FF2B5EF4-FFF2-40B4-BE49-F238E27FC236}">
                <a16:creationId xmlns:a16="http://schemas.microsoft.com/office/drawing/2014/main" id="{DAA0087D-DA0A-7AE7-360F-EDF5CA8F2986}"/>
              </a:ext>
            </a:extLst>
          </p:cNvPr>
          <p:cNvSpPr txBox="1"/>
          <p:nvPr/>
        </p:nvSpPr>
        <p:spPr>
          <a:xfrm>
            <a:off x="8064970" y="1173578"/>
            <a:ext cx="3433347" cy="1924886"/>
          </a:xfrm>
          <a:prstGeom prst="rect">
            <a:avLst/>
          </a:prstGeom>
        </p:spPr>
        <p:txBody>
          <a:bodyPr vert="horz" wrap="square" lIns="0" tIns="90170" rIns="0" bIns="0" rtlCol="0">
            <a:spAutoFit/>
          </a:bodyPr>
          <a:lstStyle/>
          <a:p>
            <a:pPr marL="12700">
              <a:lnSpc>
                <a:spcPct val="100000"/>
              </a:lnSpc>
              <a:spcBef>
                <a:spcPts val="710"/>
              </a:spcBef>
              <a:tabLst>
                <a:tab pos="2511425" algn="l"/>
              </a:tabLst>
            </a:pPr>
            <a:r>
              <a:rPr sz="2000" b="1" dirty="0">
                <a:latin typeface="Enterprise Sans" pitchFamily="2" charset="0"/>
                <a:ea typeface="Enterprise Sans" pitchFamily="2" charset="0"/>
                <a:cs typeface="Arial"/>
              </a:rPr>
              <a:t>Eligible</a:t>
            </a:r>
            <a:r>
              <a:rPr lang="en-US" sz="2000" b="1" spc="145" dirty="0">
                <a:latin typeface="Enterprise Sans" pitchFamily="2" charset="0"/>
                <a:ea typeface="Enterprise Sans" pitchFamily="2" charset="0"/>
                <a:cs typeface="Arial"/>
              </a:rPr>
              <a:t> </a:t>
            </a:r>
            <a:r>
              <a:rPr lang="en-US" sz="2000" b="1" spc="-10" dirty="0">
                <a:latin typeface="Enterprise Sans" pitchFamily="2" charset="0"/>
                <a:ea typeface="Enterprise Sans" pitchFamily="2" charset="0"/>
                <a:cs typeface="Arial"/>
              </a:rPr>
              <a:t>transit expenses:</a:t>
            </a:r>
          </a:p>
          <a:p>
            <a:pPr marL="298450" indent="-285750">
              <a:lnSpc>
                <a:spcPct val="100000"/>
              </a:lnSpc>
              <a:spcBef>
                <a:spcPts val="710"/>
              </a:spcBef>
              <a:buFont typeface="Arial" panose="020B0604020202020204" pitchFamily="34" charset="0"/>
              <a:buChar char="•"/>
              <a:tabLst>
                <a:tab pos="2511425" algn="l"/>
              </a:tabLst>
            </a:pPr>
            <a:r>
              <a:rPr sz="1400" spc="-10" dirty="0">
                <a:latin typeface="Enterprise Sans" pitchFamily="2" charset="0"/>
                <a:ea typeface="Enterprise Sans" pitchFamily="2" charset="0"/>
                <a:cs typeface="Arial"/>
              </a:rPr>
              <a:t>Buse</a:t>
            </a:r>
            <a:r>
              <a:rPr lang="en-US" sz="1400" spc="-10" dirty="0">
                <a:latin typeface="Enterprise Sans" pitchFamily="2" charset="0"/>
                <a:ea typeface="Enterprise Sans" pitchFamily="2" charset="0"/>
                <a:cs typeface="Arial"/>
              </a:rPr>
              <a:t>s</a:t>
            </a:r>
          </a:p>
          <a:p>
            <a:pPr marL="298450" indent="-285750">
              <a:lnSpc>
                <a:spcPct val="100000"/>
              </a:lnSpc>
              <a:spcBef>
                <a:spcPts val="710"/>
              </a:spcBef>
              <a:buFont typeface="Arial" panose="020B0604020202020204" pitchFamily="34" charset="0"/>
              <a:buChar char="•"/>
              <a:tabLst>
                <a:tab pos="2511425" algn="l"/>
              </a:tabLst>
            </a:pPr>
            <a:r>
              <a:rPr sz="1400" spc="-10" dirty="0">
                <a:latin typeface="Enterprise Sans" pitchFamily="2" charset="0"/>
                <a:ea typeface="Enterprise Sans" pitchFamily="2" charset="0"/>
                <a:cs typeface="Arial"/>
              </a:rPr>
              <a:t>Ferri</a:t>
            </a:r>
            <a:r>
              <a:rPr lang="en-US" sz="1400" spc="-10" dirty="0">
                <a:latin typeface="Enterprise Sans" pitchFamily="2" charset="0"/>
                <a:ea typeface="Enterprise Sans" pitchFamily="2" charset="0"/>
                <a:cs typeface="Arial"/>
              </a:rPr>
              <a:t>es</a:t>
            </a:r>
            <a:endParaRPr sz="1400" dirty="0">
              <a:latin typeface="Enterprise Sans" pitchFamily="2" charset="0"/>
              <a:ea typeface="Enterprise Sans" pitchFamily="2" charset="0"/>
              <a:cs typeface="Arial"/>
            </a:endParaRPr>
          </a:p>
          <a:p>
            <a:pPr marL="241300" indent="-228600">
              <a:lnSpc>
                <a:spcPct val="100000"/>
              </a:lnSpc>
              <a:spcBef>
                <a:spcPts val="690"/>
              </a:spcBef>
              <a:buChar char="•"/>
              <a:tabLst>
                <a:tab pos="241300" algn="l"/>
                <a:tab pos="2511425" algn="l"/>
                <a:tab pos="2740660" algn="l"/>
              </a:tabLst>
            </a:pPr>
            <a:r>
              <a:rPr sz="1400" dirty="0">
                <a:latin typeface="Enterprise Sans" pitchFamily="2" charset="0"/>
                <a:ea typeface="Enterprise Sans" pitchFamily="2" charset="0"/>
                <a:cs typeface="Arial"/>
              </a:rPr>
              <a:t>Trains</a:t>
            </a:r>
            <a:r>
              <a:rPr sz="1400" spc="-1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and</a:t>
            </a:r>
            <a:r>
              <a:rPr sz="1400" spc="-20" dirty="0">
                <a:latin typeface="Enterprise Sans" pitchFamily="2" charset="0"/>
                <a:ea typeface="Enterprise Sans" pitchFamily="2" charset="0"/>
                <a:cs typeface="Arial"/>
              </a:rPr>
              <a:t> </a:t>
            </a:r>
            <a:r>
              <a:rPr sz="1400" spc="-10" dirty="0">
                <a:latin typeface="Enterprise Sans" pitchFamily="2" charset="0"/>
                <a:ea typeface="Enterprise Sans" pitchFamily="2" charset="0"/>
                <a:cs typeface="Arial"/>
              </a:rPr>
              <a:t>subway</a:t>
            </a:r>
            <a:r>
              <a:rPr lang="en-US" sz="1400" spc="-10" dirty="0">
                <a:latin typeface="Enterprise Sans" pitchFamily="2" charset="0"/>
                <a:ea typeface="Enterprise Sans" pitchFamily="2" charset="0"/>
                <a:cs typeface="Arial"/>
              </a:rPr>
              <a:t>s</a:t>
            </a:r>
          </a:p>
          <a:p>
            <a:pPr marL="241300" indent="-228600">
              <a:lnSpc>
                <a:spcPct val="100000"/>
              </a:lnSpc>
              <a:spcBef>
                <a:spcPts val="690"/>
              </a:spcBef>
              <a:buChar char="•"/>
              <a:tabLst>
                <a:tab pos="241300" algn="l"/>
                <a:tab pos="2511425" algn="l"/>
                <a:tab pos="2740660" algn="l"/>
              </a:tabLst>
            </a:pPr>
            <a:r>
              <a:rPr sz="1400" spc="-10" dirty="0">
                <a:latin typeface="Enterprise Sans" pitchFamily="2" charset="0"/>
                <a:ea typeface="Enterprise Sans" pitchFamily="2" charset="0"/>
                <a:cs typeface="Arial"/>
              </a:rPr>
              <a:t>Vanpools</a:t>
            </a:r>
            <a:endParaRPr lang="en-US" sz="1400" spc="-10" dirty="0">
              <a:latin typeface="Enterprise Sans" pitchFamily="2" charset="0"/>
              <a:ea typeface="Enterprise Sans" pitchFamily="2" charset="0"/>
              <a:cs typeface="Arial"/>
            </a:endParaRPr>
          </a:p>
          <a:p>
            <a:pPr marL="241300" indent="-228600">
              <a:lnSpc>
                <a:spcPct val="100000"/>
              </a:lnSpc>
              <a:spcBef>
                <a:spcPts val="690"/>
              </a:spcBef>
              <a:buChar char="•"/>
              <a:tabLst>
                <a:tab pos="241300" algn="l"/>
                <a:tab pos="2511425" algn="l"/>
                <a:tab pos="2740660" algn="l"/>
              </a:tabLst>
            </a:pPr>
            <a:r>
              <a:rPr lang="en-US" sz="1400" spc="-10" dirty="0">
                <a:latin typeface="Enterprise Sans" pitchFamily="2" charset="0"/>
                <a:ea typeface="Enterprise Sans" pitchFamily="2" charset="0"/>
                <a:cs typeface="Arial"/>
              </a:rPr>
              <a:t>Commuter highway vehicles</a:t>
            </a:r>
            <a:endParaRPr sz="1400" dirty="0">
              <a:latin typeface="Enterprise Sans" pitchFamily="2" charset="0"/>
              <a:ea typeface="Enterprise Sans" pitchFamily="2" charset="0"/>
              <a:cs typeface="Arial"/>
            </a:endParaRPr>
          </a:p>
        </p:txBody>
      </p:sp>
      <p:sp>
        <p:nvSpPr>
          <p:cNvPr id="14" name="object 9">
            <a:extLst>
              <a:ext uri="{FF2B5EF4-FFF2-40B4-BE49-F238E27FC236}">
                <a16:creationId xmlns:a16="http://schemas.microsoft.com/office/drawing/2014/main" id="{8FA6E5E6-AE07-B37F-D45C-687F07694B62}"/>
              </a:ext>
            </a:extLst>
          </p:cNvPr>
          <p:cNvSpPr txBox="1"/>
          <p:nvPr/>
        </p:nvSpPr>
        <p:spPr>
          <a:xfrm>
            <a:off x="8007164" y="3879992"/>
            <a:ext cx="3880036" cy="1440138"/>
          </a:xfrm>
          <a:prstGeom prst="rect">
            <a:avLst/>
          </a:prstGeom>
        </p:spPr>
        <p:txBody>
          <a:bodyPr vert="horz" wrap="square" lIns="0" tIns="90170" rIns="0" bIns="0" rtlCol="0">
            <a:spAutoFit/>
          </a:bodyPr>
          <a:lstStyle/>
          <a:p>
            <a:pPr marL="12700">
              <a:lnSpc>
                <a:spcPct val="100000"/>
              </a:lnSpc>
              <a:spcBef>
                <a:spcPts val="710"/>
              </a:spcBef>
              <a:tabLst>
                <a:tab pos="2511425" algn="l"/>
              </a:tabLst>
            </a:pPr>
            <a:r>
              <a:rPr sz="2000" b="1" spc="-10" dirty="0">
                <a:latin typeface="Enterprise Sans" pitchFamily="2" charset="0"/>
                <a:ea typeface="Enterprise Sans" pitchFamily="2" charset="0"/>
                <a:cs typeface="Arial"/>
              </a:rPr>
              <a:t>Eligible</a:t>
            </a:r>
            <a:r>
              <a:rPr lang="en-US" sz="2000" b="1" spc="-10" dirty="0">
                <a:latin typeface="Enterprise Sans" pitchFamily="2" charset="0"/>
                <a:ea typeface="Enterprise Sans" pitchFamily="2" charset="0"/>
                <a:cs typeface="Arial"/>
              </a:rPr>
              <a:t> parking expenses</a:t>
            </a:r>
            <a:r>
              <a:rPr sz="2000" b="1" spc="-10" dirty="0">
                <a:latin typeface="Enterprise Sans" pitchFamily="2" charset="0"/>
                <a:ea typeface="Enterprise Sans" pitchFamily="2" charset="0"/>
                <a:cs typeface="Arial"/>
              </a:rPr>
              <a:t>:</a:t>
            </a:r>
            <a:r>
              <a:rPr sz="1550" b="1" dirty="0">
                <a:latin typeface="Enterprise Sans" pitchFamily="2" charset="0"/>
                <a:ea typeface="Enterprise Sans" pitchFamily="2" charset="0"/>
                <a:cs typeface="Arial"/>
              </a:rPr>
              <a:t>	</a:t>
            </a:r>
            <a:endParaRPr lang="en-US" sz="1550" b="1" dirty="0">
              <a:latin typeface="Enterprise Sans" pitchFamily="2" charset="0"/>
              <a:ea typeface="Enterprise Sans" pitchFamily="2" charset="0"/>
              <a:cs typeface="Arial"/>
            </a:endParaRPr>
          </a:p>
          <a:p>
            <a:pPr marL="298450" indent="-285750">
              <a:lnSpc>
                <a:spcPct val="100000"/>
              </a:lnSpc>
              <a:spcBef>
                <a:spcPts val="710"/>
              </a:spcBef>
              <a:buFont typeface="Arial" panose="020B0604020202020204" pitchFamily="34" charset="0"/>
              <a:buChar char="•"/>
              <a:tabLst>
                <a:tab pos="2511425" algn="l"/>
              </a:tabLst>
            </a:pPr>
            <a:r>
              <a:rPr lang="en-US" sz="1400" spc="-10" dirty="0">
                <a:latin typeface="Enterprise Sans" pitchFamily="2" charset="0"/>
                <a:ea typeface="Enterprise Sans" pitchFamily="2" charset="0"/>
                <a:cs typeface="Arial"/>
              </a:rPr>
              <a:t>Parking at or near your place of employment</a:t>
            </a:r>
          </a:p>
          <a:p>
            <a:pPr marL="298450" indent="-285750">
              <a:lnSpc>
                <a:spcPct val="100000"/>
              </a:lnSpc>
              <a:spcBef>
                <a:spcPts val="710"/>
              </a:spcBef>
              <a:buFont typeface="Arial" panose="020B0604020202020204" pitchFamily="34" charset="0"/>
              <a:buChar char="•"/>
              <a:tabLst>
                <a:tab pos="2511425" algn="l"/>
              </a:tabLst>
            </a:pPr>
            <a:r>
              <a:rPr lang="en-US" sz="1400" spc="-10" dirty="0">
                <a:latin typeface="Enterprise Sans" pitchFamily="2" charset="0"/>
                <a:ea typeface="Enterprise Sans" pitchFamily="2" charset="0"/>
                <a:cs typeface="Arial"/>
              </a:rPr>
              <a:t>Parking at a location from which you commute to work</a:t>
            </a:r>
          </a:p>
        </p:txBody>
      </p:sp>
    </p:spTree>
    <p:extLst>
      <p:ext uri="{BB962C8B-B14F-4D97-AF65-F5344CB8AC3E}">
        <p14:creationId xmlns:p14="http://schemas.microsoft.com/office/powerpoint/2010/main" val="1144012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31F251-0EA0-B157-0057-634B96A068B0}"/>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EA1E4D05-076C-1798-FE15-2CE8CE1B273E}"/>
              </a:ext>
            </a:extLst>
          </p:cNvPr>
          <p:cNvSpPr/>
          <p:nvPr/>
        </p:nvSpPr>
        <p:spPr>
          <a:xfrm>
            <a:off x="0" y="0"/>
            <a:ext cx="12192000" cy="6106510"/>
          </a:xfrm>
          <a:custGeom>
            <a:avLst/>
            <a:gdLst/>
            <a:ahLst/>
            <a:cxnLst/>
            <a:rect l="l" t="t" r="r" b="b"/>
            <a:pathLst>
              <a:path w="12192000" h="5991225">
                <a:moveTo>
                  <a:pt x="12192000" y="0"/>
                </a:moveTo>
                <a:lnTo>
                  <a:pt x="0" y="0"/>
                </a:lnTo>
                <a:lnTo>
                  <a:pt x="0" y="5991225"/>
                </a:lnTo>
                <a:lnTo>
                  <a:pt x="12192000" y="5991225"/>
                </a:lnTo>
                <a:lnTo>
                  <a:pt x="12192000" y="0"/>
                </a:lnTo>
                <a:close/>
              </a:path>
            </a:pathLst>
          </a:custGeom>
          <a:solidFill>
            <a:schemeClr val="bg2"/>
          </a:solidFill>
        </p:spPr>
        <p:txBody>
          <a:bodyPr wrap="square" lIns="0" tIns="0" rIns="0" bIns="0" rtlCol="0"/>
          <a:lstStyle/>
          <a:p>
            <a:endParaRPr dirty="0">
              <a:latin typeface="Enterprise Sans" pitchFamily="2" charset="0"/>
              <a:ea typeface="Enterprise Sans" pitchFamily="2" charset="0"/>
            </a:endParaRPr>
          </a:p>
        </p:txBody>
      </p:sp>
      <p:sp>
        <p:nvSpPr>
          <p:cNvPr id="3" name="object 4">
            <a:extLst>
              <a:ext uri="{FF2B5EF4-FFF2-40B4-BE49-F238E27FC236}">
                <a16:creationId xmlns:a16="http://schemas.microsoft.com/office/drawing/2014/main" id="{B17BA3BB-F9A3-B2FD-15B4-39879B044249}"/>
              </a:ext>
            </a:extLst>
          </p:cNvPr>
          <p:cNvSpPr txBox="1"/>
          <p:nvPr/>
        </p:nvSpPr>
        <p:spPr>
          <a:xfrm>
            <a:off x="444817" y="5769609"/>
            <a:ext cx="5861390" cy="139141"/>
          </a:xfrm>
          <a:prstGeom prst="rect">
            <a:avLst/>
          </a:prstGeom>
        </p:spPr>
        <p:txBody>
          <a:bodyPr vert="horz" wrap="square" lIns="0" tIns="15875" rIns="0" bIns="0" rtlCol="0">
            <a:spAutoFit/>
          </a:bodyPr>
          <a:lstStyle/>
          <a:p>
            <a:pPr marL="12700">
              <a:lnSpc>
                <a:spcPct val="100000"/>
              </a:lnSpc>
              <a:spcBef>
                <a:spcPts val="125"/>
              </a:spcBef>
            </a:pPr>
            <a:r>
              <a:rPr sz="800" spc="-10" dirty="0">
                <a:latin typeface="Enterprise Sans" pitchFamily="2" charset="0"/>
                <a:ea typeface="Enterprise Sans" pitchFamily="2" charset="0"/>
                <a:cs typeface="Arial"/>
              </a:rPr>
              <a:t>*Assuming</a:t>
            </a:r>
            <a:r>
              <a:rPr sz="800" spc="-1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22%</a:t>
            </a:r>
            <a:r>
              <a:rPr sz="800" spc="1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federal</a:t>
            </a:r>
            <a:r>
              <a:rPr sz="800" spc="35" dirty="0">
                <a:latin typeface="Enterprise Sans" pitchFamily="2" charset="0"/>
                <a:ea typeface="Enterprise Sans" pitchFamily="2" charset="0"/>
                <a:cs typeface="Arial"/>
              </a:rPr>
              <a:t> </a:t>
            </a:r>
            <a:r>
              <a:rPr sz="800" spc="-10" dirty="0">
                <a:latin typeface="Enterprise Sans" pitchFamily="2" charset="0"/>
                <a:ea typeface="Enterprise Sans" pitchFamily="2" charset="0"/>
                <a:cs typeface="Arial"/>
              </a:rPr>
              <a:t>income </a:t>
            </a:r>
            <a:r>
              <a:rPr sz="800" dirty="0">
                <a:latin typeface="Enterprise Sans" pitchFamily="2" charset="0"/>
                <a:ea typeface="Enterprise Sans" pitchFamily="2" charset="0"/>
                <a:cs typeface="Arial"/>
              </a:rPr>
              <a:t>tax</a:t>
            </a:r>
            <a:r>
              <a:rPr sz="800" spc="-3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and</a:t>
            </a:r>
            <a:r>
              <a:rPr sz="800" spc="-1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7.65%</a:t>
            </a:r>
            <a:r>
              <a:rPr sz="800" spc="1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FICA.</a:t>
            </a:r>
            <a:r>
              <a:rPr sz="800" spc="-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Results</a:t>
            </a:r>
            <a:r>
              <a:rPr sz="800" spc="-40"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and</a:t>
            </a:r>
            <a:r>
              <a:rPr sz="800" spc="-10"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amount</a:t>
            </a:r>
            <a:r>
              <a:rPr sz="800" spc="-5" dirty="0">
                <a:latin typeface="Enterprise Sans" pitchFamily="2" charset="0"/>
                <a:ea typeface="Enterprise Sans" pitchFamily="2" charset="0"/>
                <a:cs typeface="Arial"/>
              </a:rPr>
              <a:t> </a:t>
            </a:r>
            <a:r>
              <a:rPr sz="800" spc="-10" dirty="0">
                <a:latin typeface="Enterprise Sans" pitchFamily="2" charset="0"/>
                <a:ea typeface="Enterprise Sans" pitchFamily="2" charset="0"/>
                <a:cs typeface="Arial"/>
              </a:rPr>
              <a:t>will</a:t>
            </a:r>
            <a:r>
              <a:rPr sz="800" spc="-3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vary</a:t>
            </a:r>
            <a:r>
              <a:rPr sz="800" spc="30" dirty="0">
                <a:latin typeface="Enterprise Sans" pitchFamily="2" charset="0"/>
                <a:ea typeface="Enterprise Sans" pitchFamily="2" charset="0"/>
                <a:cs typeface="Arial"/>
              </a:rPr>
              <a:t> </a:t>
            </a:r>
            <a:r>
              <a:rPr sz="800" spc="-10" dirty="0">
                <a:latin typeface="Enterprise Sans" pitchFamily="2" charset="0"/>
                <a:ea typeface="Enterprise Sans" pitchFamily="2" charset="0"/>
                <a:cs typeface="Arial"/>
              </a:rPr>
              <a:t>depending </a:t>
            </a:r>
            <a:r>
              <a:rPr sz="800" dirty="0">
                <a:latin typeface="Enterprise Sans" pitchFamily="2" charset="0"/>
                <a:ea typeface="Enterprise Sans" pitchFamily="2" charset="0"/>
                <a:cs typeface="Arial"/>
              </a:rPr>
              <a:t>on</a:t>
            </a:r>
            <a:r>
              <a:rPr sz="800" spc="-15" dirty="0">
                <a:latin typeface="Enterprise Sans" pitchFamily="2" charset="0"/>
                <a:ea typeface="Enterprise Sans" pitchFamily="2" charset="0"/>
                <a:cs typeface="Arial"/>
              </a:rPr>
              <a:t> </a:t>
            </a:r>
            <a:r>
              <a:rPr sz="800" dirty="0">
                <a:latin typeface="Enterprise Sans" pitchFamily="2" charset="0"/>
                <a:ea typeface="Enterprise Sans" pitchFamily="2" charset="0"/>
                <a:cs typeface="Arial"/>
              </a:rPr>
              <a:t>your</a:t>
            </a:r>
            <a:r>
              <a:rPr sz="800" spc="25" dirty="0">
                <a:latin typeface="Enterprise Sans" pitchFamily="2" charset="0"/>
                <a:ea typeface="Enterprise Sans" pitchFamily="2" charset="0"/>
                <a:cs typeface="Arial"/>
              </a:rPr>
              <a:t> </a:t>
            </a:r>
            <a:r>
              <a:rPr sz="800" spc="-10" dirty="0">
                <a:latin typeface="Enterprise Sans" pitchFamily="2" charset="0"/>
                <a:ea typeface="Enterprise Sans" pitchFamily="2" charset="0"/>
                <a:cs typeface="Arial"/>
              </a:rPr>
              <a:t>circumstances.</a:t>
            </a:r>
            <a:endParaRPr sz="800" dirty="0">
              <a:latin typeface="Enterprise Sans" pitchFamily="2" charset="0"/>
              <a:ea typeface="Enterprise Sans" pitchFamily="2" charset="0"/>
              <a:cs typeface="Arial"/>
            </a:endParaRPr>
          </a:p>
        </p:txBody>
      </p:sp>
      <p:sp>
        <p:nvSpPr>
          <p:cNvPr id="5" name="object 6">
            <a:extLst>
              <a:ext uri="{FF2B5EF4-FFF2-40B4-BE49-F238E27FC236}">
                <a16:creationId xmlns:a16="http://schemas.microsoft.com/office/drawing/2014/main" id="{E02448A4-6313-6A32-BB48-9957146AE83B}"/>
              </a:ext>
            </a:extLst>
          </p:cNvPr>
          <p:cNvSpPr txBox="1">
            <a:spLocks/>
          </p:cNvSpPr>
          <p:nvPr/>
        </p:nvSpPr>
        <p:spPr>
          <a:xfrm>
            <a:off x="444817" y="744156"/>
            <a:ext cx="5379085" cy="391795"/>
          </a:xfrm>
          <a:prstGeom prst="rect">
            <a:avLst/>
          </a:prstGeom>
        </p:spPr>
        <p:txBody>
          <a:bodyPr vert="horz" wrap="square" lIns="0" tIns="12700" rIns="0" bIns="0" rtlCol="0">
            <a:spAutoFit/>
          </a:bodyPr>
          <a:lstStyle>
            <a:lvl1pPr algn="l" defTabSz="914400" rtl="0" eaLnBrk="1" latinLnBrk="0" hangingPunct="1">
              <a:lnSpc>
                <a:spcPct val="90000"/>
              </a:lnSpc>
              <a:spcBef>
                <a:spcPct val="0"/>
              </a:spcBef>
              <a:buNone/>
              <a:defRPr sz="2200" b="0" kern="1200">
                <a:solidFill>
                  <a:schemeClr val="tx1"/>
                </a:solidFill>
                <a:latin typeface="+mj-lt"/>
                <a:ea typeface="+mj-ea"/>
                <a:cs typeface="+mj-cs"/>
              </a:defRPr>
            </a:lvl1pPr>
          </a:lstStyle>
          <a:p>
            <a:pPr marL="12700">
              <a:lnSpc>
                <a:spcPct val="100000"/>
              </a:lnSpc>
              <a:spcBef>
                <a:spcPts val="100"/>
              </a:spcBef>
            </a:pPr>
            <a:r>
              <a:rPr lang="en-US" sz="2400" b="1">
                <a:latin typeface="Enterprise Sans" pitchFamily="2" charset="0"/>
                <a:ea typeface="Enterprise Sans" pitchFamily="2" charset="0"/>
              </a:rPr>
              <a:t>An</a:t>
            </a:r>
            <a:r>
              <a:rPr lang="en-US" sz="2400" b="1" spc="-30">
                <a:latin typeface="Enterprise Sans" pitchFamily="2" charset="0"/>
                <a:ea typeface="Enterprise Sans" pitchFamily="2" charset="0"/>
              </a:rPr>
              <a:t> </a:t>
            </a:r>
            <a:r>
              <a:rPr lang="en-US" sz="2400" b="1">
                <a:latin typeface="Enterprise Sans" pitchFamily="2" charset="0"/>
                <a:ea typeface="Enterprise Sans" pitchFamily="2" charset="0"/>
              </a:rPr>
              <a:t>example</a:t>
            </a:r>
            <a:r>
              <a:rPr lang="en-US" sz="2400" b="1" spc="-30">
                <a:latin typeface="Enterprise Sans" pitchFamily="2" charset="0"/>
                <a:ea typeface="Enterprise Sans" pitchFamily="2" charset="0"/>
              </a:rPr>
              <a:t> </a:t>
            </a:r>
            <a:r>
              <a:rPr lang="en-US" sz="2400" b="1">
                <a:latin typeface="Enterprise Sans" pitchFamily="2" charset="0"/>
                <a:ea typeface="Enterprise Sans" pitchFamily="2" charset="0"/>
              </a:rPr>
              <a:t>of</a:t>
            </a:r>
            <a:r>
              <a:rPr lang="en-US" sz="2400" b="1" spc="-35">
                <a:latin typeface="Enterprise Sans" pitchFamily="2" charset="0"/>
                <a:ea typeface="Enterprise Sans" pitchFamily="2" charset="0"/>
              </a:rPr>
              <a:t> </a:t>
            </a:r>
            <a:r>
              <a:rPr lang="en-US" sz="2400" b="1">
                <a:latin typeface="Enterprise Sans" pitchFamily="2" charset="0"/>
                <a:ea typeface="Enterprise Sans" pitchFamily="2" charset="0"/>
              </a:rPr>
              <a:t>FSA</a:t>
            </a:r>
            <a:r>
              <a:rPr lang="en-US" sz="2400" b="1" spc="-55">
                <a:latin typeface="Enterprise Sans" pitchFamily="2" charset="0"/>
                <a:ea typeface="Enterprise Sans" pitchFamily="2" charset="0"/>
              </a:rPr>
              <a:t> </a:t>
            </a:r>
            <a:r>
              <a:rPr lang="en-US" sz="2400" b="1">
                <a:latin typeface="Enterprise Sans" pitchFamily="2" charset="0"/>
                <a:ea typeface="Enterprise Sans" pitchFamily="2" charset="0"/>
              </a:rPr>
              <a:t>savings</a:t>
            </a:r>
            <a:r>
              <a:rPr lang="en-US" sz="2400" b="1" spc="-100">
                <a:latin typeface="Enterprise Sans" pitchFamily="2" charset="0"/>
                <a:ea typeface="Enterprise Sans" pitchFamily="2" charset="0"/>
              </a:rPr>
              <a:t> </a:t>
            </a:r>
            <a:r>
              <a:rPr lang="en-US" sz="2400" b="1" spc="-10">
                <a:latin typeface="Enterprise Sans" pitchFamily="2" charset="0"/>
                <a:ea typeface="Enterprise Sans" pitchFamily="2" charset="0"/>
              </a:rPr>
              <a:t>potential</a:t>
            </a:r>
            <a:endParaRPr lang="en-US" sz="2400" b="1" dirty="0">
              <a:latin typeface="Enterprise Sans" pitchFamily="2" charset="0"/>
              <a:ea typeface="Enterprise Sans" pitchFamily="2" charset="0"/>
            </a:endParaRPr>
          </a:p>
        </p:txBody>
      </p:sp>
      <p:sp>
        <p:nvSpPr>
          <p:cNvPr id="7" name="object 8">
            <a:extLst>
              <a:ext uri="{FF2B5EF4-FFF2-40B4-BE49-F238E27FC236}">
                <a16:creationId xmlns:a16="http://schemas.microsoft.com/office/drawing/2014/main" id="{0650E88D-63DC-F4FC-3DAA-E840BA7AAD10}"/>
              </a:ext>
            </a:extLst>
          </p:cNvPr>
          <p:cNvSpPr/>
          <p:nvPr/>
        </p:nvSpPr>
        <p:spPr>
          <a:xfrm>
            <a:off x="8096250" y="1819275"/>
            <a:ext cx="3209925" cy="3219450"/>
          </a:xfrm>
          <a:custGeom>
            <a:avLst/>
            <a:gdLst/>
            <a:ahLst/>
            <a:cxnLst/>
            <a:rect l="l" t="t" r="r" b="b"/>
            <a:pathLst>
              <a:path w="3209925" h="3219450">
                <a:moveTo>
                  <a:pt x="1605026" y="0"/>
                </a:moveTo>
                <a:lnTo>
                  <a:pt x="1556843" y="711"/>
                </a:lnTo>
                <a:lnTo>
                  <a:pt x="1509013" y="2832"/>
                </a:lnTo>
                <a:lnTo>
                  <a:pt x="1461556" y="6343"/>
                </a:lnTo>
                <a:lnTo>
                  <a:pt x="1414492" y="11223"/>
                </a:lnTo>
                <a:lnTo>
                  <a:pt x="1367840" y="17454"/>
                </a:lnTo>
                <a:lnTo>
                  <a:pt x="1321620" y="25014"/>
                </a:lnTo>
                <a:lnTo>
                  <a:pt x="1275853" y="33884"/>
                </a:lnTo>
                <a:lnTo>
                  <a:pt x="1230558" y="44045"/>
                </a:lnTo>
                <a:lnTo>
                  <a:pt x="1185754" y="55475"/>
                </a:lnTo>
                <a:lnTo>
                  <a:pt x="1141462" y="68156"/>
                </a:lnTo>
                <a:lnTo>
                  <a:pt x="1097702" y="82067"/>
                </a:lnTo>
                <a:lnTo>
                  <a:pt x="1054493" y="97188"/>
                </a:lnTo>
                <a:lnTo>
                  <a:pt x="1011856" y="113500"/>
                </a:lnTo>
                <a:lnTo>
                  <a:pt x="969810" y="130983"/>
                </a:lnTo>
                <a:lnTo>
                  <a:pt x="928375" y="149616"/>
                </a:lnTo>
                <a:lnTo>
                  <a:pt x="887570" y="169379"/>
                </a:lnTo>
                <a:lnTo>
                  <a:pt x="847417" y="190254"/>
                </a:lnTo>
                <a:lnTo>
                  <a:pt x="807934" y="212219"/>
                </a:lnTo>
                <a:lnTo>
                  <a:pt x="769142" y="235256"/>
                </a:lnTo>
                <a:lnTo>
                  <a:pt x="731059" y="259343"/>
                </a:lnTo>
                <a:lnTo>
                  <a:pt x="693707" y="284461"/>
                </a:lnTo>
                <a:lnTo>
                  <a:pt x="657106" y="310591"/>
                </a:lnTo>
                <a:lnTo>
                  <a:pt x="621274" y="337711"/>
                </a:lnTo>
                <a:lnTo>
                  <a:pt x="586231" y="365803"/>
                </a:lnTo>
                <a:lnTo>
                  <a:pt x="551999" y="394847"/>
                </a:lnTo>
                <a:lnTo>
                  <a:pt x="518596" y="424822"/>
                </a:lnTo>
                <a:lnTo>
                  <a:pt x="486042" y="455708"/>
                </a:lnTo>
                <a:lnTo>
                  <a:pt x="454358" y="487486"/>
                </a:lnTo>
                <a:lnTo>
                  <a:pt x="423562" y="520136"/>
                </a:lnTo>
                <a:lnTo>
                  <a:pt x="393676" y="553637"/>
                </a:lnTo>
                <a:lnTo>
                  <a:pt x="364718" y="587971"/>
                </a:lnTo>
                <a:lnTo>
                  <a:pt x="336709" y="623116"/>
                </a:lnTo>
                <a:lnTo>
                  <a:pt x="309668" y="659053"/>
                </a:lnTo>
                <a:lnTo>
                  <a:pt x="283616" y="695763"/>
                </a:lnTo>
                <a:lnTo>
                  <a:pt x="258572" y="733224"/>
                </a:lnTo>
                <a:lnTo>
                  <a:pt x="234556" y="771418"/>
                </a:lnTo>
                <a:lnTo>
                  <a:pt x="211588" y="810324"/>
                </a:lnTo>
                <a:lnTo>
                  <a:pt x="189688" y="849922"/>
                </a:lnTo>
                <a:lnTo>
                  <a:pt x="168875" y="890193"/>
                </a:lnTo>
                <a:lnTo>
                  <a:pt x="149170" y="931117"/>
                </a:lnTo>
                <a:lnTo>
                  <a:pt x="130592" y="972673"/>
                </a:lnTo>
                <a:lnTo>
                  <a:pt x="113162" y="1014841"/>
                </a:lnTo>
                <a:lnTo>
                  <a:pt x="96898" y="1057603"/>
                </a:lnTo>
                <a:lnTo>
                  <a:pt x="81822" y="1100937"/>
                </a:lnTo>
                <a:lnTo>
                  <a:pt x="67952" y="1144824"/>
                </a:lnTo>
                <a:lnTo>
                  <a:pt x="55309" y="1189245"/>
                </a:lnTo>
                <a:lnTo>
                  <a:pt x="43913" y="1234178"/>
                </a:lnTo>
                <a:lnTo>
                  <a:pt x="33783" y="1279604"/>
                </a:lnTo>
                <a:lnTo>
                  <a:pt x="24939" y="1325504"/>
                </a:lnTo>
                <a:lnTo>
                  <a:pt x="17401" y="1371857"/>
                </a:lnTo>
                <a:lnTo>
                  <a:pt x="11190" y="1418644"/>
                </a:lnTo>
                <a:lnTo>
                  <a:pt x="6324" y="1465843"/>
                </a:lnTo>
                <a:lnTo>
                  <a:pt x="2824" y="1513437"/>
                </a:lnTo>
                <a:lnTo>
                  <a:pt x="709" y="1561404"/>
                </a:lnTo>
                <a:lnTo>
                  <a:pt x="0" y="1609725"/>
                </a:lnTo>
                <a:lnTo>
                  <a:pt x="709" y="1658045"/>
                </a:lnTo>
                <a:lnTo>
                  <a:pt x="2824" y="1706012"/>
                </a:lnTo>
                <a:lnTo>
                  <a:pt x="6324" y="1753606"/>
                </a:lnTo>
                <a:lnTo>
                  <a:pt x="11190" y="1800805"/>
                </a:lnTo>
                <a:lnTo>
                  <a:pt x="17401" y="1847592"/>
                </a:lnTo>
                <a:lnTo>
                  <a:pt x="24939" y="1893945"/>
                </a:lnTo>
                <a:lnTo>
                  <a:pt x="33783" y="1939845"/>
                </a:lnTo>
                <a:lnTo>
                  <a:pt x="43913" y="1985271"/>
                </a:lnTo>
                <a:lnTo>
                  <a:pt x="55309" y="2030204"/>
                </a:lnTo>
                <a:lnTo>
                  <a:pt x="67952" y="2074625"/>
                </a:lnTo>
                <a:lnTo>
                  <a:pt x="81822" y="2118512"/>
                </a:lnTo>
                <a:lnTo>
                  <a:pt x="96898" y="2161846"/>
                </a:lnTo>
                <a:lnTo>
                  <a:pt x="113162" y="2204608"/>
                </a:lnTo>
                <a:lnTo>
                  <a:pt x="130592" y="2246776"/>
                </a:lnTo>
                <a:lnTo>
                  <a:pt x="149170" y="2288332"/>
                </a:lnTo>
                <a:lnTo>
                  <a:pt x="168875" y="2329256"/>
                </a:lnTo>
                <a:lnTo>
                  <a:pt x="189688" y="2369527"/>
                </a:lnTo>
                <a:lnTo>
                  <a:pt x="211588" y="2409125"/>
                </a:lnTo>
                <a:lnTo>
                  <a:pt x="234556" y="2448031"/>
                </a:lnTo>
                <a:lnTo>
                  <a:pt x="258572" y="2486225"/>
                </a:lnTo>
                <a:lnTo>
                  <a:pt x="283616" y="2523686"/>
                </a:lnTo>
                <a:lnTo>
                  <a:pt x="309668" y="2560396"/>
                </a:lnTo>
                <a:lnTo>
                  <a:pt x="336709" y="2596333"/>
                </a:lnTo>
                <a:lnTo>
                  <a:pt x="364718" y="2631478"/>
                </a:lnTo>
                <a:lnTo>
                  <a:pt x="393676" y="2665812"/>
                </a:lnTo>
                <a:lnTo>
                  <a:pt x="423562" y="2699313"/>
                </a:lnTo>
                <a:lnTo>
                  <a:pt x="454358" y="2731963"/>
                </a:lnTo>
                <a:lnTo>
                  <a:pt x="486042" y="2763741"/>
                </a:lnTo>
                <a:lnTo>
                  <a:pt x="518596" y="2794627"/>
                </a:lnTo>
                <a:lnTo>
                  <a:pt x="551999" y="2824602"/>
                </a:lnTo>
                <a:lnTo>
                  <a:pt x="586231" y="2853646"/>
                </a:lnTo>
                <a:lnTo>
                  <a:pt x="621274" y="2881738"/>
                </a:lnTo>
                <a:lnTo>
                  <a:pt x="657106" y="2908858"/>
                </a:lnTo>
                <a:lnTo>
                  <a:pt x="693707" y="2934988"/>
                </a:lnTo>
                <a:lnTo>
                  <a:pt x="731059" y="2960106"/>
                </a:lnTo>
                <a:lnTo>
                  <a:pt x="769142" y="2984193"/>
                </a:lnTo>
                <a:lnTo>
                  <a:pt x="807934" y="3007230"/>
                </a:lnTo>
                <a:lnTo>
                  <a:pt x="847417" y="3029195"/>
                </a:lnTo>
                <a:lnTo>
                  <a:pt x="887570" y="3050070"/>
                </a:lnTo>
                <a:lnTo>
                  <a:pt x="928375" y="3069833"/>
                </a:lnTo>
                <a:lnTo>
                  <a:pt x="969810" y="3088466"/>
                </a:lnTo>
                <a:lnTo>
                  <a:pt x="1011856" y="3105949"/>
                </a:lnTo>
                <a:lnTo>
                  <a:pt x="1054493" y="3122261"/>
                </a:lnTo>
                <a:lnTo>
                  <a:pt x="1097702" y="3137382"/>
                </a:lnTo>
                <a:lnTo>
                  <a:pt x="1141462" y="3151293"/>
                </a:lnTo>
                <a:lnTo>
                  <a:pt x="1185754" y="3163974"/>
                </a:lnTo>
                <a:lnTo>
                  <a:pt x="1230558" y="3175404"/>
                </a:lnTo>
                <a:lnTo>
                  <a:pt x="1275853" y="3185565"/>
                </a:lnTo>
                <a:lnTo>
                  <a:pt x="1321620" y="3194435"/>
                </a:lnTo>
                <a:lnTo>
                  <a:pt x="1367840" y="3201995"/>
                </a:lnTo>
                <a:lnTo>
                  <a:pt x="1414492" y="3208226"/>
                </a:lnTo>
                <a:lnTo>
                  <a:pt x="1461556" y="3213106"/>
                </a:lnTo>
                <a:lnTo>
                  <a:pt x="1509013" y="3216617"/>
                </a:lnTo>
                <a:lnTo>
                  <a:pt x="1556843" y="3218738"/>
                </a:lnTo>
                <a:lnTo>
                  <a:pt x="1605026" y="3219450"/>
                </a:lnTo>
                <a:lnTo>
                  <a:pt x="1653201" y="3218738"/>
                </a:lnTo>
                <a:lnTo>
                  <a:pt x="1701024" y="3216617"/>
                </a:lnTo>
                <a:lnTo>
                  <a:pt x="1748475" y="3213106"/>
                </a:lnTo>
                <a:lnTo>
                  <a:pt x="1795533" y="3208226"/>
                </a:lnTo>
                <a:lnTo>
                  <a:pt x="1842179" y="3201995"/>
                </a:lnTo>
                <a:lnTo>
                  <a:pt x="1888393" y="3194435"/>
                </a:lnTo>
                <a:lnTo>
                  <a:pt x="1934155" y="3185565"/>
                </a:lnTo>
                <a:lnTo>
                  <a:pt x="1979446" y="3175404"/>
                </a:lnTo>
                <a:lnTo>
                  <a:pt x="2024244" y="3163974"/>
                </a:lnTo>
                <a:lnTo>
                  <a:pt x="2068531" y="3151293"/>
                </a:lnTo>
                <a:lnTo>
                  <a:pt x="2112287" y="3137382"/>
                </a:lnTo>
                <a:lnTo>
                  <a:pt x="2155491" y="3122261"/>
                </a:lnTo>
                <a:lnTo>
                  <a:pt x="2198125" y="3105949"/>
                </a:lnTo>
                <a:lnTo>
                  <a:pt x="2240167" y="3088466"/>
                </a:lnTo>
                <a:lnTo>
                  <a:pt x="2281598" y="3069833"/>
                </a:lnTo>
                <a:lnTo>
                  <a:pt x="2322399" y="3050070"/>
                </a:lnTo>
                <a:lnTo>
                  <a:pt x="2362549" y="3029195"/>
                </a:lnTo>
                <a:lnTo>
                  <a:pt x="2402029" y="3007230"/>
                </a:lnTo>
                <a:lnTo>
                  <a:pt x="2440818" y="2984193"/>
                </a:lnTo>
                <a:lnTo>
                  <a:pt x="2478897" y="2960106"/>
                </a:lnTo>
                <a:lnTo>
                  <a:pt x="2516247" y="2934988"/>
                </a:lnTo>
                <a:lnTo>
                  <a:pt x="2552846" y="2908858"/>
                </a:lnTo>
                <a:lnTo>
                  <a:pt x="2588675" y="2881738"/>
                </a:lnTo>
                <a:lnTo>
                  <a:pt x="2623715" y="2853646"/>
                </a:lnTo>
                <a:lnTo>
                  <a:pt x="2657946" y="2824602"/>
                </a:lnTo>
                <a:lnTo>
                  <a:pt x="2691347" y="2794627"/>
                </a:lnTo>
                <a:lnTo>
                  <a:pt x="2723899" y="2763741"/>
                </a:lnTo>
                <a:lnTo>
                  <a:pt x="2755581" y="2731963"/>
                </a:lnTo>
                <a:lnTo>
                  <a:pt x="2786375" y="2699313"/>
                </a:lnTo>
                <a:lnTo>
                  <a:pt x="2816260" y="2665812"/>
                </a:lnTo>
                <a:lnTo>
                  <a:pt x="2845217" y="2631478"/>
                </a:lnTo>
                <a:lnTo>
                  <a:pt x="2873225" y="2596333"/>
                </a:lnTo>
                <a:lnTo>
                  <a:pt x="2900264" y="2560396"/>
                </a:lnTo>
                <a:lnTo>
                  <a:pt x="2926315" y="2523686"/>
                </a:lnTo>
                <a:lnTo>
                  <a:pt x="2951358" y="2486225"/>
                </a:lnTo>
                <a:lnTo>
                  <a:pt x="2975373" y="2448031"/>
                </a:lnTo>
                <a:lnTo>
                  <a:pt x="2998341" y="2409125"/>
                </a:lnTo>
                <a:lnTo>
                  <a:pt x="3020240" y="2369527"/>
                </a:lnTo>
                <a:lnTo>
                  <a:pt x="3041052" y="2329256"/>
                </a:lnTo>
                <a:lnTo>
                  <a:pt x="3060757" y="2288332"/>
                </a:lnTo>
                <a:lnTo>
                  <a:pt x="3079334" y="2246776"/>
                </a:lnTo>
                <a:lnTo>
                  <a:pt x="3096764" y="2204608"/>
                </a:lnTo>
                <a:lnTo>
                  <a:pt x="3113027" y="2161846"/>
                </a:lnTo>
                <a:lnTo>
                  <a:pt x="3128103" y="2118512"/>
                </a:lnTo>
                <a:lnTo>
                  <a:pt x="3141972" y="2074625"/>
                </a:lnTo>
                <a:lnTo>
                  <a:pt x="3154615" y="2030204"/>
                </a:lnTo>
                <a:lnTo>
                  <a:pt x="3166011" y="1985271"/>
                </a:lnTo>
                <a:lnTo>
                  <a:pt x="3176141" y="1939845"/>
                </a:lnTo>
                <a:lnTo>
                  <a:pt x="3184985" y="1893945"/>
                </a:lnTo>
                <a:lnTo>
                  <a:pt x="3192523" y="1847592"/>
                </a:lnTo>
                <a:lnTo>
                  <a:pt x="3198734" y="1800805"/>
                </a:lnTo>
                <a:lnTo>
                  <a:pt x="3203600" y="1753606"/>
                </a:lnTo>
                <a:lnTo>
                  <a:pt x="3207100" y="1706012"/>
                </a:lnTo>
                <a:lnTo>
                  <a:pt x="3209215" y="1658045"/>
                </a:lnTo>
                <a:lnTo>
                  <a:pt x="3209925" y="1609725"/>
                </a:lnTo>
                <a:lnTo>
                  <a:pt x="3209215" y="1561404"/>
                </a:lnTo>
                <a:lnTo>
                  <a:pt x="3207100" y="1513437"/>
                </a:lnTo>
                <a:lnTo>
                  <a:pt x="3203600" y="1465843"/>
                </a:lnTo>
                <a:lnTo>
                  <a:pt x="3198734" y="1418644"/>
                </a:lnTo>
                <a:lnTo>
                  <a:pt x="3192523" y="1371857"/>
                </a:lnTo>
                <a:lnTo>
                  <a:pt x="3184985" y="1325504"/>
                </a:lnTo>
                <a:lnTo>
                  <a:pt x="3176141" y="1279604"/>
                </a:lnTo>
                <a:lnTo>
                  <a:pt x="3166011" y="1234178"/>
                </a:lnTo>
                <a:lnTo>
                  <a:pt x="3154615" y="1189245"/>
                </a:lnTo>
                <a:lnTo>
                  <a:pt x="3141972" y="1144824"/>
                </a:lnTo>
                <a:lnTo>
                  <a:pt x="3128103" y="1100937"/>
                </a:lnTo>
                <a:lnTo>
                  <a:pt x="3113027" y="1057603"/>
                </a:lnTo>
                <a:lnTo>
                  <a:pt x="3096764" y="1014841"/>
                </a:lnTo>
                <a:lnTo>
                  <a:pt x="3079334" y="972673"/>
                </a:lnTo>
                <a:lnTo>
                  <a:pt x="3060757" y="931117"/>
                </a:lnTo>
                <a:lnTo>
                  <a:pt x="3041052" y="890193"/>
                </a:lnTo>
                <a:lnTo>
                  <a:pt x="3020240" y="849922"/>
                </a:lnTo>
                <a:lnTo>
                  <a:pt x="2998341" y="810324"/>
                </a:lnTo>
                <a:lnTo>
                  <a:pt x="2975373" y="771418"/>
                </a:lnTo>
                <a:lnTo>
                  <a:pt x="2951358" y="733224"/>
                </a:lnTo>
                <a:lnTo>
                  <a:pt x="2926315" y="695763"/>
                </a:lnTo>
                <a:lnTo>
                  <a:pt x="2900264" y="659053"/>
                </a:lnTo>
                <a:lnTo>
                  <a:pt x="2873225" y="623116"/>
                </a:lnTo>
                <a:lnTo>
                  <a:pt x="2845217" y="587971"/>
                </a:lnTo>
                <a:lnTo>
                  <a:pt x="2816260" y="553637"/>
                </a:lnTo>
                <a:lnTo>
                  <a:pt x="2786375" y="520136"/>
                </a:lnTo>
                <a:lnTo>
                  <a:pt x="2755581" y="487486"/>
                </a:lnTo>
                <a:lnTo>
                  <a:pt x="2723899" y="455708"/>
                </a:lnTo>
                <a:lnTo>
                  <a:pt x="2691347" y="424822"/>
                </a:lnTo>
                <a:lnTo>
                  <a:pt x="2657946" y="394847"/>
                </a:lnTo>
                <a:lnTo>
                  <a:pt x="2623715" y="365803"/>
                </a:lnTo>
                <a:lnTo>
                  <a:pt x="2588675" y="337711"/>
                </a:lnTo>
                <a:lnTo>
                  <a:pt x="2552846" y="310591"/>
                </a:lnTo>
                <a:lnTo>
                  <a:pt x="2516247" y="284461"/>
                </a:lnTo>
                <a:lnTo>
                  <a:pt x="2478897" y="259343"/>
                </a:lnTo>
                <a:lnTo>
                  <a:pt x="2440818" y="235256"/>
                </a:lnTo>
                <a:lnTo>
                  <a:pt x="2402029" y="212219"/>
                </a:lnTo>
                <a:lnTo>
                  <a:pt x="2362549" y="190254"/>
                </a:lnTo>
                <a:lnTo>
                  <a:pt x="2322399" y="169379"/>
                </a:lnTo>
                <a:lnTo>
                  <a:pt x="2281598" y="149616"/>
                </a:lnTo>
                <a:lnTo>
                  <a:pt x="2240167" y="130983"/>
                </a:lnTo>
                <a:lnTo>
                  <a:pt x="2198125" y="113500"/>
                </a:lnTo>
                <a:lnTo>
                  <a:pt x="2155491" y="97188"/>
                </a:lnTo>
                <a:lnTo>
                  <a:pt x="2112287" y="82067"/>
                </a:lnTo>
                <a:lnTo>
                  <a:pt x="2068531" y="68156"/>
                </a:lnTo>
                <a:lnTo>
                  <a:pt x="2024244" y="55475"/>
                </a:lnTo>
                <a:lnTo>
                  <a:pt x="1979446" y="44045"/>
                </a:lnTo>
                <a:lnTo>
                  <a:pt x="1934155" y="33884"/>
                </a:lnTo>
                <a:lnTo>
                  <a:pt x="1888393" y="25014"/>
                </a:lnTo>
                <a:lnTo>
                  <a:pt x="1842179" y="17454"/>
                </a:lnTo>
                <a:lnTo>
                  <a:pt x="1795533" y="11223"/>
                </a:lnTo>
                <a:lnTo>
                  <a:pt x="1748475" y="6343"/>
                </a:lnTo>
                <a:lnTo>
                  <a:pt x="1701024" y="2832"/>
                </a:lnTo>
                <a:lnTo>
                  <a:pt x="1653201" y="711"/>
                </a:lnTo>
                <a:lnTo>
                  <a:pt x="1605026" y="0"/>
                </a:lnTo>
                <a:close/>
              </a:path>
            </a:pathLst>
          </a:custGeom>
          <a:solidFill>
            <a:srgbClr val="FFFFFF"/>
          </a:solidFill>
        </p:spPr>
        <p:txBody>
          <a:bodyPr wrap="square" lIns="0" tIns="0" rIns="0" bIns="0" rtlCol="0"/>
          <a:lstStyle/>
          <a:p>
            <a:endParaRPr dirty="0"/>
          </a:p>
        </p:txBody>
      </p:sp>
      <p:sp>
        <p:nvSpPr>
          <p:cNvPr id="10" name="object 11">
            <a:extLst>
              <a:ext uri="{FF2B5EF4-FFF2-40B4-BE49-F238E27FC236}">
                <a16:creationId xmlns:a16="http://schemas.microsoft.com/office/drawing/2014/main" id="{1FBD9E80-7EB1-1C13-F811-F0A3B6BD0427}"/>
              </a:ext>
            </a:extLst>
          </p:cNvPr>
          <p:cNvSpPr txBox="1"/>
          <p:nvPr/>
        </p:nvSpPr>
        <p:spPr>
          <a:xfrm>
            <a:off x="444817" y="1093708"/>
            <a:ext cx="7756525" cy="1130300"/>
          </a:xfrm>
          <a:prstGeom prst="rect">
            <a:avLst/>
          </a:prstGeom>
        </p:spPr>
        <p:txBody>
          <a:bodyPr vert="horz" wrap="square" lIns="0" tIns="104775" rIns="0" bIns="0" rtlCol="0">
            <a:spAutoFit/>
          </a:bodyPr>
          <a:lstStyle/>
          <a:p>
            <a:pPr marL="12700" algn="just">
              <a:lnSpc>
                <a:spcPct val="100000"/>
              </a:lnSpc>
              <a:spcBef>
                <a:spcPts val="825"/>
              </a:spcBef>
            </a:pPr>
            <a:r>
              <a:rPr sz="1550" b="1" dirty="0">
                <a:latin typeface="Arial"/>
                <a:cs typeface="Arial"/>
              </a:rPr>
              <a:t>Here’s</a:t>
            </a:r>
            <a:r>
              <a:rPr sz="1550" b="1" spc="80" dirty="0">
                <a:latin typeface="Arial"/>
                <a:cs typeface="Arial"/>
              </a:rPr>
              <a:t> </a:t>
            </a:r>
            <a:r>
              <a:rPr sz="1550" b="1" dirty="0">
                <a:latin typeface="Arial"/>
                <a:cs typeface="Arial"/>
              </a:rPr>
              <a:t>how</a:t>
            </a:r>
            <a:r>
              <a:rPr sz="1550" b="1" spc="114" dirty="0">
                <a:latin typeface="Arial"/>
                <a:cs typeface="Arial"/>
              </a:rPr>
              <a:t> </a:t>
            </a:r>
            <a:r>
              <a:rPr sz="1550" b="1" dirty="0">
                <a:latin typeface="Arial"/>
                <a:cs typeface="Arial"/>
              </a:rPr>
              <a:t>you</a:t>
            </a:r>
            <a:r>
              <a:rPr sz="1550" b="1" spc="75" dirty="0">
                <a:latin typeface="Arial"/>
                <a:cs typeface="Arial"/>
              </a:rPr>
              <a:t> </a:t>
            </a:r>
            <a:r>
              <a:rPr sz="1550" b="1" dirty="0">
                <a:latin typeface="Arial"/>
                <a:cs typeface="Arial"/>
              </a:rPr>
              <a:t>can</a:t>
            </a:r>
            <a:r>
              <a:rPr sz="1550" b="1" spc="70" dirty="0">
                <a:latin typeface="Arial"/>
                <a:cs typeface="Arial"/>
              </a:rPr>
              <a:t> </a:t>
            </a:r>
            <a:r>
              <a:rPr sz="1550" b="1" dirty="0">
                <a:latin typeface="Arial"/>
                <a:cs typeface="Arial"/>
              </a:rPr>
              <a:t>save</a:t>
            </a:r>
            <a:r>
              <a:rPr sz="1550" b="1" spc="85" dirty="0">
                <a:latin typeface="Arial"/>
                <a:cs typeface="Arial"/>
              </a:rPr>
              <a:t> </a:t>
            </a:r>
            <a:r>
              <a:rPr sz="1550" b="1" dirty="0">
                <a:latin typeface="Arial"/>
                <a:cs typeface="Arial"/>
              </a:rPr>
              <a:t>on</a:t>
            </a:r>
            <a:r>
              <a:rPr sz="1550" b="1" spc="70" dirty="0">
                <a:latin typeface="Arial"/>
                <a:cs typeface="Arial"/>
              </a:rPr>
              <a:t> </a:t>
            </a:r>
            <a:r>
              <a:rPr sz="1550" b="1" spc="-20" dirty="0">
                <a:latin typeface="Arial"/>
                <a:cs typeface="Arial"/>
              </a:rPr>
              <a:t>taxes</a:t>
            </a:r>
            <a:endParaRPr sz="1550" dirty="0">
              <a:latin typeface="Arial"/>
              <a:cs typeface="Arial"/>
            </a:endParaRPr>
          </a:p>
          <a:p>
            <a:pPr marL="12700" marR="5080" algn="just">
              <a:lnSpc>
                <a:spcPct val="111800"/>
              </a:lnSpc>
              <a:spcBef>
                <a:spcPts val="470"/>
              </a:spcBef>
            </a:pPr>
            <a:r>
              <a:rPr sz="1400" dirty="0">
                <a:latin typeface="Arial"/>
                <a:cs typeface="Arial"/>
              </a:rPr>
              <a:t>Let’s</a:t>
            </a:r>
            <a:r>
              <a:rPr sz="1400" spc="-10" dirty="0">
                <a:latin typeface="Arial"/>
                <a:cs typeface="Arial"/>
              </a:rPr>
              <a:t> </a:t>
            </a:r>
            <a:r>
              <a:rPr sz="1400" dirty="0">
                <a:latin typeface="Arial"/>
                <a:cs typeface="Arial"/>
              </a:rPr>
              <a:t>say</a:t>
            </a:r>
            <a:r>
              <a:rPr sz="1400" spc="-10" dirty="0">
                <a:latin typeface="Arial"/>
                <a:cs typeface="Arial"/>
              </a:rPr>
              <a:t> </a:t>
            </a:r>
            <a:r>
              <a:rPr sz="1400" dirty="0">
                <a:latin typeface="Arial"/>
                <a:cs typeface="Arial"/>
              </a:rPr>
              <a:t>you</a:t>
            </a:r>
            <a:r>
              <a:rPr sz="1400" spc="-15" dirty="0">
                <a:latin typeface="Arial"/>
                <a:cs typeface="Arial"/>
              </a:rPr>
              <a:t> </a:t>
            </a:r>
            <a:r>
              <a:rPr sz="1400" dirty="0">
                <a:latin typeface="Arial"/>
                <a:cs typeface="Arial"/>
              </a:rPr>
              <a:t>spend</a:t>
            </a:r>
            <a:r>
              <a:rPr sz="1400" spc="-15" dirty="0">
                <a:latin typeface="Arial"/>
                <a:cs typeface="Arial"/>
              </a:rPr>
              <a:t> </a:t>
            </a:r>
            <a:r>
              <a:rPr sz="1400" dirty="0">
                <a:latin typeface="Arial"/>
                <a:cs typeface="Arial"/>
              </a:rPr>
              <a:t>$300/month</a:t>
            </a:r>
            <a:r>
              <a:rPr sz="1400" spc="-85" dirty="0">
                <a:latin typeface="Arial"/>
                <a:cs typeface="Arial"/>
              </a:rPr>
              <a:t> </a:t>
            </a:r>
            <a:r>
              <a:rPr sz="1400" dirty="0">
                <a:latin typeface="Arial"/>
                <a:cs typeface="Arial"/>
              </a:rPr>
              <a:t>for</a:t>
            </a:r>
            <a:r>
              <a:rPr sz="1400" spc="-65" dirty="0">
                <a:latin typeface="Arial"/>
                <a:cs typeface="Arial"/>
              </a:rPr>
              <a:t> </a:t>
            </a:r>
            <a:r>
              <a:rPr sz="1400" dirty="0">
                <a:latin typeface="Arial"/>
                <a:cs typeface="Arial"/>
              </a:rPr>
              <a:t>commuter</a:t>
            </a:r>
            <a:r>
              <a:rPr sz="1400" spc="5" dirty="0">
                <a:latin typeface="Arial"/>
                <a:cs typeface="Arial"/>
              </a:rPr>
              <a:t> </a:t>
            </a:r>
            <a:r>
              <a:rPr sz="1400" dirty="0">
                <a:latin typeface="Arial"/>
                <a:cs typeface="Arial"/>
              </a:rPr>
              <a:t>expenses,</a:t>
            </a:r>
            <a:r>
              <a:rPr sz="1400" spc="5" dirty="0">
                <a:latin typeface="Arial"/>
                <a:cs typeface="Arial"/>
              </a:rPr>
              <a:t> </a:t>
            </a:r>
            <a:r>
              <a:rPr sz="1400" dirty="0">
                <a:latin typeface="Arial"/>
                <a:cs typeface="Arial"/>
              </a:rPr>
              <a:t>totaling</a:t>
            </a:r>
            <a:r>
              <a:rPr sz="1400" spc="-15" dirty="0">
                <a:latin typeface="Arial"/>
                <a:cs typeface="Arial"/>
              </a:rPr>
              <a:t> </a:t>
            </a:r>
            <a:r>
              <a:rPr sz="1400" spc="-10" dirty="0">
                <a:latin typeface="Arial"/>
                <a:cs typeface="Arial"/>
              </a:rPr>
              <a:t>$1,068/year.</a:t>
            </a:r>
            <a:r>
              <a:rPr sz="1400" spc="-60" dirty="0">
                <a:latin typeface="Arial"/>
                <a:cs typeface="Arial"/>
              </a:rPr>
              <a:t> </a:t>
            </a:r>
            <a:r>
              <a:rPr sz="1400" dirty="0">
                <a:latin typeface="Arial"/>
                <a:cs typeface="Arial"/>
              </a:rPr>
              <a:t>By</a:t>
            </a:r>
            <a:r>
              <a:rPr sz="1400" spc="-80" dirty="0">
                <a:latin typeface="Arial"/>
                <a:cs typeface="Arial"/>
              </a:rPr>
              <a:t> </a:t>
            </a:r>
            <a:r>
              <a:rPr sz="1400" dirty="0">
                <a:latin typeface="Arial"/>
                <a:cs typeface="Arial"/>
              </a:rPr>
              <a:t>contributing</a:t>
            </a:r>
            <a:r>
              <a:rPr sz="1400" spc="-15" dirty="0">
                <a:latin typeface="Arial"/>
                <a:cs typeface="Arial"/>
              </a:rPr>
              <a:t> </a:t>
            </a:r>
            <a:r>
              <a:rPr sz="1400" spc="-20" dirty="0">
                <a:latin typeface="Arial"/>
                <a:cs typeface="Arial"/>
              </a:rPr>
              <a:t>that </a:t>
            </a:r>
            <a:r>
              <a:rPr sz="1400" dirty="0">
                <a:latin typeface="Arial"/>
                <a:cs typeface="Arial"/>
              </a:rPr>
              <a:t>amount</a:t>
            </a:r>
            <a:r>
              <a:rPr sz="1400" spc="-50" dirty="0">
                <a:latin typeface="Arial"/>
                <a:cs typeface="Arial"/>
              </a:rPr>
              <a:t> </a:t>
            </a:r>
            <a:r>
              <a:rPr sz="1400" dirty="0">
                <a:latin typeface="Arial"/>
                <a:cs typeface="Arial"/>
              </a:rPr>
              <a:t>to your</a:t>
            </a:r>
            <a:r>
              <a:rPr sz="1400" spc="-55" dirty="0">
                <a:latin typeface="Arial"/>
                <a:cs typeface="Arial"/>
              </a:rPr>
              <a:t> </a:t>
            </a:r>
            <a:r>
              <a:rPr sz="1400" dirty="0">
                <a:latin typeface="Arial"/>
                <a:cs typeface="Arial"/>
              </a:rPr>
              <a:t>non-taxable</a:t>
            </a:r>
            <a:r>
              <a:rPr sz="1400" spc="-70" dirty="0">
                <a:latin typeface="Arial"/>
                <a:cs typeface="Arial"/>
              </a:rPr>
              <a:t> </a:t>
            </a:r>
            <a:r>
              <a:rPr sz="1400" dirty="0">
                <a:latin typeface="Arial"/>
                <a:cs typeface="Arial"/>
              </a:rPr>
              <a:t>commuter</a:t>
            </a:r>
            <a:r>
              <a:rPr sz="1400" spc="-55" dirty="0">
                <a:latin typeface="Arial"/>
                <a:cs typeface="Arial"/>
              </a:rPr>
              <a:t> </a:t>
            </a:r>
            <a:r>
              <a:rPr sz="1400" dirty="0">
                <a:latin typeface="Arial"/>
                <a:cs typeface="Arial"/>
              </a:rPr>
              <a:t>expense</a:t>
            </a:r>
            <a:r>
              <a:rPr sz="1400" spc="-5" dirty="0">
                <a:latin typeface="Arial"/>
                <a:cs typeface="Arial"/>
              </a:rPr>
              <a:t> </a:t>
            </a:r>
            <a:r>
              <a:rPr sz="1400" dirty="0">
                <a:latin typeface="Arial"/>
                <a:cs typeface="Arial"/>
              </a:rPr>
              <a:t>account,</a:t>
            </a:r>
            <a:r>
              <a:rPr sz="1400" spc="-50" dirty="0">
                <a:latin typeface="Arial"/>
                <a:cs typeface="Arial"/>
              </a:rPr>
              <a:t> </a:t>
            </a:r>
            <a:r>
              <a:rPr sz="1400" dirty="0">
                <a:latin typeface="Arial"/>
                <a:cs typeface="Arial"/>
              </a:rPr>
              <a:t>you</a:t>
            </a:r>
            <a:r>
              <a:rPr sz="1400" spc="-70" dirty="0">
                <a:latin typeface="Arial"/>
                <a:cs typeface="Arial"/>
              </a:rPr>
              <a:t> </a:t>
            </a:r>
            <a:r>
              <a:rPr sz="1400" dirty="0">
                <a:latin typeface="Arial"/>
                <a:cs typeface="Arial"/>
              </a:rPr>
              <a:t>will</a:t>
            </a:r>
            <a:r>
              <a:rPr sz="1400" spc="20" dirty="0">
                <a:latin typeface="Arial"/>
                <a:cs typeface="Arial"/>
              </a:rPr>
              <a:t> </a:t>
            </a:r>
            <a:r>
              <a:rPr sz="1400" b="1" dirty="0">
                <a:latin typeface="Arial"/>
                <a:cs typeface="Arial"/>
              </a:rPr>
              <a:t>save</a:t>
            </a:r>
            <a:r>
              <a:rPr sz="1400" b="1" spc="-5" dirty="0">
                <a:latin typeface="Arial"/>
                <a:cs typeface="Arial"/>
              </a:rPr>
              <a:t> </a:t>
            </a:r>
            <a:r>
              <a:rPr sz="1400" b="1" dirty="0">
                <a:latin typeface="Arial"/>
                <a:cs typeface="Arial"/>
              </a:rPr>
              <a:t>$316</a:t>
            </a:r>
            <a:r>
              <a:rPr sz="1400" b="1" spc="-65" dirty="0">
                <a:latin typeface="Arial"/>
                <a:cs typeface="Arial"/>
              </a:rPr>
              <a:t> </a:t>
            </a:r>
            <a:r>
              <a:rPr sz="1400" dirty="0">
                <a:latin typeface="Arial"/>
                <a:cs typeface="Arial"/>
              </a:rPr>
              <a:t>in income taxes</a:t>
            </a:r>
            <a:r>
              <a:rPr sz="1400" spc="5" dirty="0">
                <a:latin typeface="Arial"/>
                <a:cs typeface="Arial"/>
              </a:rPr>
              <a:t> </a:t>
            </a:r>
            <a:r>
              <a:rPr sz="1400" dirty="0">
                <a:latin typeface="Arial"/>
                <a:cs typeface="Arial"/>
              </a:rPr>
              <a:t>at</a:t>
            </a:r>
            <a:r>
              <a:rPr sz="1400" spc="-45" dirty="0">
                <a:latin typeface="Arial"/>
                <a:cs typeface="Arial"/>
              </a:rPr>
              <a:t> </a:t>
            </a:r>
            <a:r>
              <a:rPr sz="1400" spc="-25" dirty="0">
                <a:latin typeface="Arial"/>
                <a:cs typeface="Arial"/>
              </a:rPr>
              <a:t>the </a:t>
            </a:r>
            <a:r>
              <a:rPr sz="1400" dirty="0">
                <a:latin typeface="Arial"/>
                <a:cs typeface="Arial"/>
              </a:rPr>
              <a:t>end</a:t>
            </a:r>
            <a:r>
              <a:rPr sz="1400" spc="-50" dirty="0">
                <a:latin typeface="Arial"/>
                <a:cs typeface="Arial"/>
              </a:rPr>
              <a:t> </a:t>
            </a:r>
            <a:r>
              <a:rPr sz="1400" dirty="0">
                <a:latin typeface="Arial"/>
                <a:cs typeface="Arial"/>
              </a:rPr>
              <a:t>of</a:t>
            </a:r>
            <a:r>
              <a:rPr sz="1400" spc="-20" dirty="0">
                <a:latin typeface="Arial"/>
                <a:cs typeface="Arial"/>
              </a:rPr>
              <a:t> </a:t>
            </a:r>
            <a:r>
              <a:rPr sz="1400" dirty="0">
                <a:latin typeface="Arial"/>
                <a:cs typeface="Arial"/>
              </a:rPr>
              <a:t>the</a:t>
            </a:r>
            <a:r>
              <a:rPr sz="1400" spc="30" dirty="0">
                <a:latin typeface="Arial"/>
                <a:cs typeface="Arial"/>
              </a:rPr>
              <a:t> </a:t>
            </a:r>
            <a:r>
              <a:rPr sz="1400" spc="-20" dirty="0">
                <a:latin typeface="Arial"/>
                <a:cs typeface="Arial"/>
              </a:rPr>
              <a:t>year.</a:t>
            </a:r>
            <a:endParaRPr sz="1400" dirty="0">
              <a:latin typeface="Arial"/>
              <a:cs typeface="Arial"/>
            </a:endParaRPr>
          </a:p>
        </p:txBody>
      </p:sp>
      <p:graphicFrame>
        <p:nvGraphicFramePr>
          <p:cNvPr id="11" name="object 5">
            <a:extLst>
              <a:ext uri="{FF2B5EF4-FFF2-40B4-BE49-F238E27FC236}">
                <a16:creationId xmlns:a16="http://schemas.microsoft.com/office/drawing/2014/main" id="{6994EEA2-F7E0-71FB-2CF0-95A147F51FB1}"/>
              </a:ext>
            </a:extLst>
          </p:cNvPr>
          <p:cNvGraphicFramePr>
            <a:graphicFrameLocks noGrp="1"/>
          </p:cNvGraphicFramePr>
          <p:nvPr>
            <p:extLst>
              <p:ext uri="{D42A27DB-BD31-4B8C-83A1-F6EECF244321}">
                <p14:modId xmlns:p14="http://schemas.microsoft.com/office/powerpoint/2010/main" val="31190748"/>
              </p:ext>
            </p:extLst>
          </p:nvPr>
        </p:nvGraphicFramePr>
        <p:xfrm>
          <a:off x="457200" y="2316988"/>
          <a:ext cx="7430767" cy="2881629"/>
        </p:xfrm>
        <a:graphic>
          <a:graphicData uri="http://schemas.openxmlformats.org/drawingml/2006/table">
            <a:tbl>
              <a:tblPr firstRow="1" bandRow="1">
                <a:tableStyleId>{2D5ABB26-0587-4C30-8999-92F81FD0307C}</a:tableStyleId>
              </a:tblPr>
              <a:tblGrid>
                <a:gridCol w="3838575">
                  <a:extLst>
                    <a:ext uri="{9D8B030D-6E8A-4147-A177-3AD203B41FA5}">
                      <a16:colId xmlns:a16="http://schemas.microsoft.com/office/drawing/2014/main" val="20000"/>
                    </a:ext>
                  </a:extLst>
                </a:gridCol>
                <a:gridCol w="771525">
                  <a:extLst>
                    <a:ext uri="{9D8B030D-6E8A-4147-A177-3AD203B41FA5}">
                      <a16:colId xmlns:a16="http://schemas.microsoft.com/office/drawing/2014/main" val="20001"/>
                    </a:ext>
                  </a:extLst>
                </a:gridCol>
                <a:gridCol w="900429">
                  <a:extLst>
                    <a:ext uri="{9D8B030D-6E8A-4147-A177-3AD203B41FA5}">
                      <a16:colId xmlns:a16="http://schemas.microsoft.com/office/drawing/2014/main" val="20002"/>
                    </a:ext>
                  </a:extLst>
                </a:gridCol>
                <a:gridCol w="929004">
                  <a:extLst>
                    <a:ext uri="{9D8B030D-6E8A-4147-A177-3AD203B41FA5}">
                      <a16:colId xmlns:a16="http://schemas.microsoft.com/office/drawing/2014/main" val="20003"/>
                    </a:ext>
                  </a:extLst>
                </a:gridCol>
                <a:gridCol w="991234">
                  <a:extLst>
                    <a:ext uri="{9D8B030D-6E8A-4147-A177-3AD203B41FA5}">
                      <a16:colId xmlns:a16="http://schemas.microsoft.com/office/drawing/2014/main" val="20004"/>
                    </a:ext>
                  </a:extLst>
                </a:gridCol>
              </a:tblGrid>
              <a:tr h="518159">
                <a:tc>
                  <a:txBody>
                    <a:bodyPr/>
                    <a:lstStyle/>
                    <a:p>
                      <a:pPr>
                        <a:lnSpc>
                          <a:spcPct val="100000"/>
                        </a:lnSpc>
                      </a:pPr>
                      <a:endParaRPr sz="1200" dirty="0">
                        <a:solidFill>
                          <a:sysClr val="windowText" lastClr="000000"/>
                        </a:solidFill>
                        <a:latin typeface="Enterprise Sans" pitchFamily="2" charset="0"/>
                        <a:ea typeface="Enterprise Sans" pitchFamily="2" charset="0"/>
                        <a:cs typeface="Times New Roman"/>
                      </a:endParaRPr>
                    </a:p>
                  </a:txBody>
                  <a:tcPr marL="0" marR="0" marT="0" marB="0">
                    <a:lnR w="12700">
                      <a:solidFill>
                        <a:srgbClr val="002577"/>
                      </a:solidFill>
                      <a:prstDash val="solid"/>
                    </a:lnR>
                    <a:lnB w="12700" cap="flat" cmpd="sng" algn="ctr">
                      <a:solidFill>
                        <a:schemeClr val="tx1"/>
                      </a:solidFill>
                      <a:prstDash val="solid"/>
                      <a:round/>
                      <a:headEnd type="none" w="med" len="med"/>
                      <a:tailEnd type="none" w="med" len="med"/>
                    </a:lnB>
                    <a:solidFill>
                      <a:schemeClr val="bg2"/>
                    </a:solidFill>
                  </a:tcPr>
                </a:tc>
                <a:tc gridSpan="2">
                  <a:txBody>
                    <a:bodyPr/>
                    <a:lstStyle/>
                    <a:p>
                      <a:pPr marL="6985" algn="ctr">
                        <a:lnSpc>
                          <a:spcPct val="100000"/>
                        </a:lnSpc>
                        <a:spcBef>
                          <a:spcPts val="695"/>
                        </a:spcBef>
                      </a:pPr>
                      <a:r>
                        <a:rPr sz="1100" b="1" spc="-10" dirty="0">
                          <a:solidFill>
                            <a:sysClr val="windowText" lastClr="000000"/>
                          </a:solidFill>
                          <a:latin typeface="Enterprise Sans" pitchFamily="2" charset="0"/>
                          <a:ea typeface="Enterprise Sans" pitchFamily="2" charset="0"/>
                          <a:cs typeface="Arial"/>
                        </a:rPr>
                        <a:t>Enrolled</a:t>
                      </a:r>
                      <a:r>
                        <a:rPr sz="1100" b="1" spc="-95" dirty="0">
                          <a:solidFill>
                            <a:sysClr val="windowText" lastClr="000000"/>
                          </a:solidFill>
                          <a:latin typeface="Enterprise Sans" pitchFamily="2" charset="0"/>
                          <a:ea typeface="Enterprise Sans" pitchFamily="2" charset="0"/>
                          <a:cs typeface="Arial"/>
                        </a:rPr>
                        <a:t> </a:t>
                      </a:r>
                      <a:r>
                        <a:rPr sz="1100" b="1" dirty="0">
                          <a:solidFill>
                            <a:sysClr val="windowText" lastClr="000000"/>
                          </a:solidFill>
                          <a:latin typeface="Enterprise Sans" pitchFamily="2" charset="0"/>
                          <a:ea typeface="Enterprise Sans" pitchFamily="2" charset="0"/>
                          <a:cs typeface="Arial"/>
                        </a:rPr>
                        <a:t>in</a:t>
                      </a:r>
                      <a:r>
                        <a:rPr sz="1100" b="1" spc="-15" dirty="0">
                          <a:solidFill>
                            <a:sysClr val="windowText" lastClr="000000"/>
                          </a:solidFill>
                          <a:latin typeface="Enterprise Sans" pitchFamily="2" charset="0"/>
                          <a:ea typeface="Enterprise Sans" pitchFamily="2" charset="0"/>
                          <a:cs typeface="Arial"/>
                        </a:rPr>
                        <a:t> </a:t>
                      </a:r>
                      <a:r>
                        <a:rPr sz="1100" b="1" spc="-10" dirty="0">
                          <a:solidFill>
                            <a:sysClr val="windowText" lastClr="000000"/>
                          </a:solidFill>
                          <a:latin typeface="Enterprise Sans" pitchFamily="2" charset="0"/>
                          <a:ea typeface="Enterprise Sans" pitchFamily="2" charset="0"/>
                          <a:cs typeface="Arial"/>
                        </a:rPr>
                        <a:t>commuter</a:t>
                      </a:r>
                      <a:endParaRPr sz="1100" dirty="0">
                        <a:solidFill>
                          <a:sysClr val="windowText" lastClr="000000"/>
                        </a:solidFill>
                        <a:latin typeface="Enterprise Sans" pitchFamily="2" charset="0"/>
                        <a:ea typeface="Enterprise Sans" pitchFamily="2" charset="0"/>
                        <a:cs typeface="Arial"/>
                      </a:endParaRPr>
                    </a:p>
                    <a:p>
                      <a:pPr marL="5080" algn="ctr">
                        <a:lnSpc>
                          <a:spcPct val="100000"/>
                        </a:lnSpc>
                        <a:spcBef>
                          <a:spcPts val="30"/>
                        </a:spcBef>
                      </a:pPr>
                      <a:r>
                        <a:rPr sz="1100" b="1" spc="-10" dirty="0">
                          <a:solidFill>
                            <a:sysClr val="windowText" lastClr="000000"/>
                          </a:solidFill>
                          <a:latin typeface="Enterprise Sans" pitchFamily="2" charset="0"/>
                          <a:ea typeface="Enterprise Sans" pitchFamily="2" charset="0"/>
                          <a:cs typeface="Arial"/>
                        </a:rPr>
                        <a:t>expense</a:t>
                      </a:r>
                      <a:r>
                        <a:rPr sz="1100" b="1" spc="-30" dirty="0">
                          <a:solidFill>
                            <a:sysClr val="windowText" lastClr="000000"/>
                          </a:solidFill>
                          <a:latin typeface="Enterprise Sans" pitchFamily="2" charset="0"/>
                          <a:ea typeface="Enterprise Sans" pitchFamily="2" charset="0"/>
                          <a:cs typeface="Arial"/>
                        </a:rPr>
                        <a:t> </a:t>
                      </a:r>
                      <a:r>
                        <a:rPr sz="1100" b="1" spc="-10" dirty="0">
                          <a:solidFill>
                            <a:sysClr val="windowText" lastClr="000000"/>
                          </a:solidFill>
                          <a:latin typeface="Enterprise Sans" pitchFamily="2" charset="0"/>
                          <a:ea typeface="Enterprise Sans" pitchFamily="2" charset="0"/>
                          <a:cs typeface="Arial"/>
                        </a:rPr>
                        <a:t>account</a:t>
                      </a:r>
                      <a:endParaRPr sz="1100" dirty="0">
                        <a:solidFill>
                          <a:sysClr val="windowText" lastClr="000000"/>
                        </a:solidFill>
                        <a:latin typeface="Enterprise Sans" pitchFamily="2" charset="0"/>
                        <a:ea typeface="Enterprise Sans" pitchFamily="2" charset="0"/>
                        <a:cs typeface="Arial"/>
                      </a:endParaRPr>
                    </a:p>
                  </a:txBody>
                  <a:tcPr marL="0" marR="0" marT="88265" marB="0">
                    <a:lnL w="12700">
                      <a:solidFill>
                        <a:srgbClr val="002577"/>
                      </a:solidFill>
                      <a:prstDash val="solid"/>
                    </a:lnL>
                    <a:lnR w="12700">
                      <a:solidFill>
                        <a:srgbClr val="002577"/>
                      </a:solidFill>
                      <a:prstDash val="solid"/>
                    </a:lnR>
                    <a:lnB w="12700" cap="flat" cmpd="sng" algn="ctr">
                      <a:solidFill>
                        <a:schemeClr val="tx1"/>
                      </a:solidFill>
                      <a:prstDash val="solid"/>
                      <a:round/>
                      <a:headEnd type="none" w="med" len="med"/>
                      <a:tailEnd type="none" w="med" len="med"/>
                    </a:lnB>
                    <a:solidFill>
                      <a:schemeClr val="bg2"/>
                    </a:solidFill>
                  </a:tcPr>
                </a:tc>
                <a:tc hMerge="1">
                  <a:txBody>
                    <a:bodyPr/>
                    <a:lstStyle/>
                    <a:p>
                      <a:endParaRPr/>
                    </a:p>
                  </a:txBody>
                  <a:tcPr marL="0" marR="0" marT="0" marB="0"/>
                </a:tc>
                <a:tc gridSpan="2">
                  <a:txBody>
                    <a:bodyPr/>
                    <a:lstStyle/>
                    <a:p>
                      <a:pPr marL="16510" algn="ctr">
                        <a:lnSpc>
                          <a:spcPct val="100000"/>
                        </a:lnSpc>
                        <a:spcBef>
                          <a:spcPts val="695"/>
                        </a:spcBef>
                      </a:pPr>
                      <a:r>
                        <a:rPr sz="1100" b="1" dirty="0">
                          <a:solidFill>
                            <a:sysClr val="windowText" lastClr="000000"/>
                          </a:solidFill>
                          <a:latin typeface="Enterprise Sans" pitchFamily="2" charset="0"/>
                          <a:ea typeface="Enterprise Sans" pitchFamily="2" charset="0"/>
                          <a:cs typeface="Arial"/>
                        </a:rPr>
                        <a:t>Not</a:t>
                      </a:r>
                      <a:r>
                        <a:rPr sz="1100" b="1" spc="-60" dirty="0">
                          <a:solidFill>
                            <a:sysClr val="windowText" lastClr="000000"/>
                          </a:solidFill>
                          <a:latin typeface="Enterprise Sans" pitchFamily="2" charset="0"/>
                          <a:ea typeface="Enterprise Sans" pitchFamily="2" charset="0"/>
                          <a:cs typeface="Arial"/>
                        </a:rPr>
                        <a:t> </a:t>
                      </a:r>
                      <a:r>
                        <a:rPr sz="1100" b="1" spc="-10" dirty="0">
                          <a:solidFill>
                            <a:sysClr val="windowText" lastClr="000000"/>
                          </a:solidFill>
                          <a:latin typeface="Enterprise Sans" pitchFamily="2" charset="0"/>
                          <a:ea typeface="Enterprise Sans" pitchFamily="2" charset="0"/>
                          <a:cs typeface="Arial"/>
                        </a:rPr>
                        <a:t>enrolled</a:t>
                      </a:r>
                      <a:r>
                        <a:rPr sz="1100" b="1" spc="-45" dirty="0">
                          <a:solidFill>
                            <a:sysClr val="windowText" lastClr="000000"/>
                          </a:solidFill>
                          <a:latin typeface="Enterprise Sans" pitchFamily="2" charset="0"/>
                          <a:ea typeface="Enterprise Sans" pitchFamily="2" charset="0"/>
                          <a:cs typeface="Arial"/>
                        </a:rPr>
                        <a:t> </a:t>
                      </a:r>
                      <a:r>
                        <a:rPr sz="1100" b="1" dirty="0">
                          <a:solidFill>
                            <a:sysClr val="windowText" lastClr="000000"/>
                          </a:solidFill>
                          <a:latin typeface="Enterprise Sans" pitchFamily="2" charset="0"/>
                          <a:ea typeface="Enterprise Sans" pitchFamily="2" charset="0"/>
                          <a:cs typeface="Arial"/>
                        </a:rPr>
                        <a:t>in</a:t>
                      </a:r>
                      <a:r>
                        <a:rPr sz="1100" b="1" spc="-95" dirty="0">
                          <a:solidFill>
                            <a:sysClr val="windowText" lastClr="000000"/>
                          </a:solidFill>
                          <a:latin typeface="Enterprise Sans" pitchFamily="2" charset="0"/>
                          <a:ea typeface="Enterprise Sans" pitchFamily="2" charset="0"/>
                          <a:cs typeface="Arial"/>
                        </a:rPr>
                        <a:t> </a:t>
                      </a:r>
                      <a:r>
                        <a:rPr sz="1100" b="1" spc="-10" dirty="0">
                          <a:solidFill>
                            <a:sysClr val="windowText" lastClr="000000"/>
                          </a:solidFill>
                          <a:latin typeface="Enterprise Sans" pitchFamily="2" charset="0"/>
                          <a:ea typeface="Enterprise Sans" pitchFamily="2" charset="0"/>
                          <a:cs typeface="Arial"/>
                        </a:rPr>
                        <a:t>commuter</a:t>
                      </a:r>
                      <a:endParaRPr sz="1100" dirty="0">
                        <a:solidFill>
                          <a:sysClr val="windowText" lastClr="000000"/>
                        </a:solidFill>
                        <a:latin typeface="Enterprise Sans" pitchFamily="2" charset="0"/>
                        <a:ea typeface="Enterprise Sans" pitchFamily="2" charset="0"/>
                        <a:cs typeface="Arial"/>
                      </a:endParaRPr>
                    </a:p>
                    <a:p>
                      <a:pPr marL="11430" algn="ctr">
                        <a:lnSpc>
                          <a:spcPct val="100000"/>
                        </a:lnSpc>
                        <a:spcBef>
                          <a:spcPts val="30"/>
                        </a:spcBef>
                      </a:pPr>
                      <a:r>
                        <a:rPr sz="1100" b="1" spc="-10" dirty="0">
                          <a:solidFill>
                            <a:sysClr val="windowText" lastClr="000000"/>
                          </a:solidFill>
                          <a:latin typeface="Enterprise Sans" pitchFamily="2" charset="0"/>
                          <a:ea typeface="Enterprise Sans" pitchFamily="2" charset="0"/>
                          <a:cs typeface="Arial"/>
                        </a:rPr>
                        <a:t>expense account</a:t>
                      </a:r>
                      <a:endParaRPr sz="1100" dirty="0">
                        <a:solidFill>
                          <a:sysClr val="windowText" lastClr="000000"/>
                        </a:solidFill>
                        <a:latin typeface="Enterprise Sans" pitchFamily="2" charset="0"/>
                        <a:ea typeface="Enterprise Sans" pitchFamily="2" charset="0"/>
                        <a:cs typeface="Arial"/>
                      </a:endParaRPr>
                    </a:p>
                  </a:txBody>
                  <a:tcPr marL="0" marR="0" marT="88265" marB="0">
                    <a:lnL w="12700">
                      <a:solidFill>
                        <a:srgbClr val="002577"/>
                      </a:solidFill>
                      <a:prstDash val="solid"/>
                    </a:lnL>
                    <a:lnB w="12700" cap="flat" cmpd="sng" algn="ctr">
                      <a:solidFill>
                        <a:schemeClr val="tx1"/>
                      </a:solidFill>
                      <a:prstDash val="solid"/>
                      <a:round/>
                      <a:headEnd type="none" w="med" len="med"/>
                      <a:tailEnd type="none" w="med" len="med"/>
                    </a:lnB>
                    <a:solidFill>
                      <a:schemeClr val="bg2"/>
                    </a:solidFill>
                  </a:tcPr>
                </a:tc>
                <a:tc hMerge="1">
                  <a:txBody>
                    <a:bodyPr/>
                    <a:lstStyle/>
                    <a:p>
                      <a:endParaRPr/>
                    </a:p>
                  </a:txBody>
                  <a:tcPr marL="0" marR="0" marT="0" marB="0"/>
                </a:tc>
                <a:extLst>
                  <a:ext uri="{0D108BD9-81ED-4DB2-BD59-A6C34878D82A}">
                    <a16:rowId xmlns:a16="http://schemas.microsoft.com/office/drawing/2014/main" val="10000"/>
                  </a:ext>
                </a:extLst>
              </a:tr>
              <a:tr h="422275">
                <a:tc>
                  <a:txBody>
                    <a:bodyPr/>
                    <a:lstStyle/>
                    <a:p>
                      <a:pPr>
                        <a:lnSpc>
                          <a:spcPct val="100000"/>
                        </a:lnSpc>
                        <a:spcBef>
                          <a:spcPts val="975"/>
                        </a:spcBef>
                      </a:pPr>
                      <a:r>
                        <a:rPr sz="1200" dirty="0">
                          <a:solidFill>
                            <a:sysClr val="windowText" lastClr="000000"/>
                          </a:solidFill>
                          <a:latin typeface="Enterprise Sans" pitchFamily="2" charset="0"/>
                          <a:ea typeface="Enterprise Sans" pitchFamily="2" charset="0"/>
                          <a:cs typeface="Arial"/>
                        </a:rPr>
                        <a:t>Annual</a:t>
                      </a:r>
                      <a:r>
                        <a:rPr sz="1200" spc="-40" dirty="0">
                          <a:solidFill>
                            <a:sysClr val="windowText" lastClr="000000"/>
                          </a:solidFill>
                          <a:latin typeface="Enterprise Sans" pitchFamily="2" charset="0"/>
                          <a:ea typeface="Enterprise Sans" pitchFamily="2" charset="0"/>
                          <a:cs typeface="Arial"/>
                        </a:rPr>
                        <a:t> </a:t>
                      </a:r>
                      <a:r>
                        <a:rPr sz="1200" spc="-25" dirty="0">
                          <a:solidFill>
                            <a:sysClr val="windowText" lastClr="000000"/>
                          </a:solidFill>
                          <a:latin typeface="Enterprise Sans" pitchFamily="2" charset="0"/>
                          <a:ea typeface="Enterprise Sans" pitchFamily="2" charset="0"/>
                          <a:cs typeface="Arial"/>
                        </a:rPr>
                        <a:t>pay</a:t>
                      </a:r>
                      <a:endParaRPr sz="1200" dirty="0">
                        <a:solidFill>
                          <a:sysClr val="windowText" lastClr="000000"/>
                        </a:solidFill>
                        <a:latin typeface="Enterprise Sans" pitchFamily="2" charset="0"/>
                        <a:ea typeface="Enterprise Sans" pitchFamily="2" charset="0"/>
                        <a:cs typeface="Arial"/>
                      </a:endParaRPr>
                    </a:p>
                  </a:txBody>
                  <a:tcPr marL="0" marR="0" marT="123825" marB="0">
                    <a:lnR w="12700">
                      <a:solidFill>
                        <a:srgbClr val="002577"/>
                      </a:solidFill>
                      <a:prstDash val="solid"/>
                    </a:lnR>
                    <a:lnT w="12700" cap="flat" cmpd="sng" algn="ctr">
                      <a:solidFill>
                        <a:schemeClr val="tx1"/>
                      </a:solidFill>
                      <a:prstDash val="solid"/>
                      <a:round/>
                      <a:headEnd type="none" w="med" len="med"/>
                      <a:tailEnd type="none" w="med" len="med"/>
                    </a:lnT>
                    <a:lnB w="6350">
                      <a:solidFill>
                        <a:srgbClr val="002577"/>
                      </a:solidFill>
                      <a:prstDash val="solid"/>
                    </a:lnB>
                    <a:solidFill>
                      <a:schemeClr val="bg2"/>
                    </a:solidFill>
                  </a:tcPr>
                </a:tc>
                <a:tc gridSpan="2">
                  <a:txBody>
                    <a:bodyPr/>
                    <a:lstStyle/>
                    <a:p>
                      <a:pPr marL="565785">
                        <a:lnSpc>
                          <a:spcPct val="100000"/>
                        </a:lnSpc>
                        <a:spcBef>
                          <a:spcPts val="975"/>
                        </a:spcBef>
                      </a:pPr>
                      <a:r>
                        <a:rPr sz="1200" spc="-10" dirty="0">
                          <a:solidFill>
                            <a:sysClr val="windowText" lastClr="000000"/>
                          </a:solidFill>
                          <a:latin typeface="Enterprise Sans" pitchFamily="2" charset="0"/>
                          <a:ea typeface="Enterprise Sans" pitchFamily="2" charset="0"/>
                          <a:cs typeface="Arial"/>
                        </a:rPr>
                        <a:t>$55,000</a:t>
                      </a:r>
                      <a:endParaRPr sz="1200" dirty="0">
                        <a:solidFill>
                          <a:sysClr val="windowText" lastClr="000000"/>
                        </a:solidFill>
                        <a:latin typeface="Enterprise Sans" pitchFamily="2" charset="0"/>
                        <a:ea typeface="Enterprise Sans" pitchFamily="2" charset="0"/>
                        <a:cs typeface="Arial"/>
                      </a:endParaRPr>
                    </a:p>
                  </a:txBody>
                  <a:tcPr marL="0" marR="0" marT="123825" marB="0">
                    <a:lnL w="12700">
                      <a:solidFill>
                        <a:srgbClr val="002577"/>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a:solidFill>
                        <a:srgbClr val="002577"/>
                      </a:solidFill>
                      <a:prstDash val="solid"/>
                    </a:lnB>
                    <a:solidFill>
                      <a:schemeClr val="bg2"/>
                    </a:solidFill>
                  </a:tcPr>
                </a:tc>
                <a:tc hMerge="1">
                  <a:txBody>
                    <a:bodyPr/>
                    <a:lstStyle/>
                    <a:p>
                      <a:endParaRPr/>
                    </a:p>
                  </a:txBody>
                  <a:tcPr marL="0" marR="0" marT="0" marB="0"/>
                </a:tc>
                <a:tc gridSpan="2">
                  <a:txBody>
                    <a:bodyPr/>
                    <a:lstStyle/>
                    <a:p>
                      <a:pPr marL="13335" algn="ctr">
                        <a:lnSpc>
                          <a:spcPct val="100000"/>
                        </a:lnSpc>
                        <a:spcBef>
                          <a:spcPts val="975"/>
                        </a:spcBef>
                      </a:pPr>
                      <a:r>
                        <a:rPr sz="1200" spc="-10" dirty="0">
                          <a:solidFill>
                            <a:sysClr val="windowText" lastClr="000000"/>
                          </a:solidFill>
                          <a:latin typeface="Enterprise Sans" pitchFamily="2" charset="0"/>
                          <a:ea typeface="Enterprise Sans" pitchFamily="2" charset="0"/>
                          <a:cs typeface="Arial"/>
                        </a:rPr>
                        <a:t>$55,000</a:t>
                      </a:r>
                      <a:endParaRPr sz="1200">
                        <a:solidFill>
                          <a:sysClr val="windowText" lastClr="000000"/>
                        </a:solidFill>
                        <a:latin typeface="Enterprise Sans" pitchFamily="2" charset="0"/>
                        <a:ea typeface="Enterprise Sans" pitchFamily="2" charset="0"/>
                        <a:cs typeface="Arial"/>
                      </a:endParaRPr>
                    </a:p>
                  </a:txBody>
                  <a:tcPr marL="0" marR="0" marT="123825" marB="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6350">
                      <a:solidFill>
                        <a:srgbClr val="002577"/>
                      </a:solidFill>
                      <a:prstDash val="solid"/>
                    </a:lnB>
                    <a:solidFill>
                      <a:schemeClr val="bg2"/>
                    </a:solidFill>
                  </a:tcPr>
                </a:tc>
                <a:tc hMerge="1">
                  <a:txBody>
                    <a:bodyPr/>
                    <a:lstStyle/>
                    <a:p>
                      <a:endParaRPr/>
                    </a:p>
                  </a:txBody>
                  <a:tcPr marL="0" marR="0" marT="0" marB="0"/>
                </a:tc>
                <a:extLst>
                  <a:ext uri="{0D108BD9-81ED-4DB2-BD59-A6C34878D82A}">
                    <a16:rowId xmlns:a16="http://schemas.microsoft.com/office/drawing/2014/main" val="10001"/>
                  </a:ext>
                </a:extLst>
              </a:tr>
              <a:tr h="548640">
                <a:tc>
                  <a:txBody>
                    <a:bodyPr/>
                    <a:lstStyle/>
                    <a:p>
                      <a:pPr marL="457834">
                        <a:lnSpc>
                          <a:spcPts val="1435"/>
                        </a:lnSpc>
                        <a:spcBef>
                          <a:spcPts val="755"/>
                        </a:spcBef>
                      </a:pPr>
                      <a:r>
                        <a:rPr sz="1200" b="1" dirty="0">
                          <a:solidFill>
                            <a:sysClr val="windowText" lastClr="000000"/>
                          </a:solidFill>
                          <a:latin typeface="Enterprise Sans" pitchFamily="2" charset="0"/>
                          <a:ea typeface="Enterprise Sans" pitchFamily="2" charset="0"/>
                          <a:cs typeface="Arial"/>
                        </a:rPr>
                        <a:t>Less</a:t>
                      </a:r>
                      <a:r>
                        <a:rPr sz="1200" b="1" spc="-65" dirty="0">
                          <a:solidFill>
                            <a:sysClr val="windowText" lastClr="000000"/>
                          </a:solidFill>
                          <a:latin typeface="Enterprise Sans" pitchFamily="2" charset="0"/>
                          <a:ea typeface="Enterprise Sans" pitchFamily="2" charset="0"/>
                          <a:cs typeface="Arial"/>
                        </a:rPr>
                        <a:t> </a:t>
                      </a:r>
                      <a:r>
                        <a:rPr sz="1200" b="1" dirty="0">
                          <a:solidFill>
                            <a:sysClr val="windowText" lastClr="000000"/>
                          </a:solidFill>
                          <a:latin typeface="Enterprise Sans" pitchFamily="2" charset="0"/>
                          <a:ea typeface="Enterprise Sans" pitchFamily="2" charset="0"/>
                          <a:cs typeface="Arial"/>
                        </a:rPr>
                        <a:t>annual</a:t>
                      </a:r>
                      <a:r>
                        <a:rPr sz="1200" b="1" spc="-35" dirty="0">
                          <a:solidFill>
                            <a:sysClr val="windowText" lastClr="000000"/>
                          </a:solidFill>
                          <a:latin typeface="Enterprise Sans" pitchFamily="2" charset="0"/>
                          <a:ea typeface="Enterprise Sans" pitchFamily="2" charset="0"/>
                          <a:cs typeface="Arial"/>
                        </a:rPr>
                        <a:t> </a:t>
                      </a:r>
                      <a:r>
                        <a:rPr sz="1200" b="1" spc="-10" dirty="0">
                          <a:solidFill>
                            <a:sysClr val="windowText" lastClr="000000"/>
                          </a:solidFill>
                          <a:latin typeface="Enterprise Sans" pitchFamily="2" charset="0"/>
                          <a:ea typeface="Enterprise Sans" pitchFamily="2" charset="0"/>
                          <a:cs typeface="Arial"/>
                        </a:rPr>
                        <a:t>non-</a:t>
                      </a:r>
                      <a:r>
                        <a:rPr sz="1200" b="1" dirty="0">
                          <a:solidFill>
                            <a:sysClr val="windowText" lastClr="000000"/>
                          </a:solidFill>
                          <a:latin typeface="Enterprise Sans" pitchFamily="2" charset="0"/>
                          <a:ea typeface="Enterprise Sans" pitchFamily="2" charset="0"/>
                          <a:cs typeface="Arial"/>
                        </a:rPr>
                        <a:t>taxable commute</a:t>
                      </a:r>
                      <a:r>
                        <a:rPr sz="1200" b="1" spc="-65" dirty="0">
                          <a:solidFill>
                            <a:sysClr val="windowText" lastClr="000000"/>
                          </a:solidFill>
                          <a:latin typeface="Enterprise Sans" pitchFamily="2" charset="0"/>
                          <a:ea typeface="Enterprise Sans" pitchFamily="2" charset="0"/>
                          <a:cs typeface="Arial"/>
                        </a:rPr>
                        <a:t> </a:t>
                      </a:r>
                      <a:r>
                        <a:rPr sz="1200" b="1" spc="-10" dirty="0">
                          <a:solidFill>
                            <a:sysClr val="windowText" lastClr="000000"/>
                          </a:solidFill>
                          <a:latin typeface="Enterprise Sans" pitchFamily="2" charset="0"/>
                          <a:ea typeface="Enterprise Sans" pitchFamily="2" charset="0"/>
                          <a:cs typeface="Arial"/>
                        </a:rPr>
                        <a:t>expense</a:t>
                      </a:r>
                      <a:endParaRPr sz="1200">
                        <a:solidFill>
                          <a:sysClr val="windowText" lastClr="000000"/>
                        </a:solidFill>
                        <a:latin typeface="Enterprise Sans" pitchFamily="2" charset="0"/>
                        <a:ea typeface="Enterprise Sans" pitchFamily="2" charset="0"/>
                        <a:cs typeface="Arial"/>
                      </a:endParaRPr>
                    </a:p>
                    <a:p>
                      <a:pPr marL="457834">
                        <a:lnSpc>
                          <a:spcPts val="1435"/>
                        </a:lnSpc>
                      </a:pPr>
                      <a:r>
                        <a:rPr sz="1200" b="1" dirty="0">
                          <a:solidFill>
                            <a:sysClr val="windowText" lastClr="000000"/>
                          </a:solidFill>
                          <a:latin typeface="Enterprise Sans" pitchFamily="2" charset="0"/>
                          <a:ea typeface="Enterprise Sans" pitchFamily="2" charset="0"/>
                          <a:cs typeface="Arial"/>
                        </a:rPr>
                        <a:t>account</a:t>
                      </a:r>
                      <a:r>
                        <a:rPr sz="1200" b="1" spc="-30" dirty="0">
                          <a:solidFill>
                            <a:sysClr val="windowText" lastClr="000000"/>
                          </a:solidFill>
                          <a:latin typeface="Enterprise Sans" pitchFamily="2" charset="0"/>
                          <a:ea typeface="Enterprise Sans" pitchFamily="2" charset="0"/>
                          <a:cs typeface="Arial"/>
                        </a:rPr>
                        <a:t> </a:t>
                      </a:r>
                      <a:r>
                        <a:rPr sz="1200" b="1" spc="-10" dirty="0">
                          <a:solidFill>
                            <a:sysClr val="windowText" lastClr="000000"/>
                          </a:solidFill>
                          <a:latin typeface="Enterprise Sans" pitchFamily="2" charset="0"/>
                          <a:ea typeface="Enterprise Sans" pitchFamily="2" charset="0"/>
                          <a:cs typeface="Arial"/>
                        </a:rPr>
                        <a:t>contribution</a:t>
                      </a:r>
                      <a:endParaRPr sz="1200">
                        <a:solidFill>
                          <a:sysClr val="windowText" lastClr="000000"/>
                        </a:solidFill>
                        <a:latin typeface="Enterprise Sans" pitchFamily="2" charset="0"/>
                        <a:ea typeface="Enterprise Sans" pitchFamily="2" charset="0"/>
                        <a:cs typeface="Arial"/>
                      </a:endParaRPr>
                    </a:p>
                  </a:txBody>
                  <a:tcPr marL="0" marR="0" marT="95885" marB="0">
                    <a:lnR w="12700">
                      <a:solidFill>
                        <a:srgbClr val="002577"/>
                      </a:solidFill>
                      <a:prstDash val="solid"/>
                    </a:lnR>
                    <a:lnT w="6350">
                      <a:solidFill>
                        <a:srgbClr val="002577"/>
                      </a:solidFill>
                      <a:prstDash val="solid"/>
                    </a:lnT>
                    <a:lnB w="6350">
                      <a:solidFill>
                        <a:srgbClr val="002577"/>
                      </a:solidFill>
                      <a:prstDash val="solid"/>
                    </a:lnB>
                    <a:solidFill>
                      <a:schemeClr val="bg2"/>
                    </a:solidFill>
                  </a:tcPr>
                </a:tc>
                <a:tc gridSpan="2">
                  <a:txBody>
                    <a:bodyPr/>
                    <a:lstStyle/>
                    <a:p>
                      <a:pPr>
                        <a:lnSpc>
                          <a:spcPct val="100000"/>
                        </a:lnSpc>
                        <a:spcBef>
                          <a:spcPts val="95"/>
                        </a:spcBef>
                      </a:pPr>
                      <a:endParaRPr sz="1200">
                        <a:solidFill>
                          <a:sysClr val="windowText" lastClr="000000"/>
                        </a:solidFill>
                        <a:latin typeface="Enterprise Sans" pitchFamily="2" charset="0"/>
                        <a:ea typeface="Enterprise Sans" pitchFamily="2" charset="0"/>
                        <a:cs typeface="Times New Roman"/>
                      </a:endParaRPr>
                    </a:p>
                    <a:p>
                      <a:pPr marL="556895">
                        <a:lnSpc>
                          <a:spcPct val="100000"/>
                        </a:lnSpc>
                      </a:pPr>
                      <a:r>
                        <a:rPr sz="1200" b="1" spc="-10" dirty="0">
                          <a:solidFill>
                            <a:sysClr val="windowText" lastClr="000000"/>
                          </a:solidFill>
                          <a:latin typeface="Enterprise Sans" pitchFamily="2" charset="0"/>
                          <a:ea typeface="Enterprise Sans" pitchFamily="2" charset="0"/>
                          <a:cs typeface="Arial"/>
                        </a:rPr>
                        <a:t>($1,068)</a:t>
                      </a:r>
                      <a:endParaRPr sz="1200">
                        <a:solidFill>
                          <a:sysClr val="windowText" lastClr="000000"/>
                        </a:solidFill>
                        <a:latin typeface="Enterprise Sans" pitchFamily="2" charset="0"/>
                        <a:ea typeface="Enterprise Sans" pitchFamily="2" charset="0"/>
                        <a:cs typeface="Arial"/>
                      </a:endParaRPr>
                    </a:p>
                  </a:txBody>
                  <a:tcPr marL="0" marR="0" marT="12065" marB="0">
                    <a:lnL w="12700">
                      <a:solidFill>
                        <a:srgbClr val="002577"/>
                      </a:solidFill>
                      <a:prstDash val="solid"/>
                    </a:lnL>
                    <a:lnR w="12700">
                      <a:solidFill>
                        <a:srgbClr val="002577"/>
                      </a:solidFill>
                      <a:prstDash val="solid"/>
                    </a:lnR>
                    <a:lnT w="6350">
                      <a:solidFill>
                        <a:srgbClr val="002577"/>
                      </a:solidFill>
                      <a:prstDash val="solid"/>
                    </a:lnT>
                    <a:lnB w="6350">
                      <a:solidFill>
                        <a:srgbClr val="002577"/>
                      </a:solidFill>
                      <a:prstDash val="solid"/>
                    </a:lnB>
                    <a:solidFill>
                      <a:schemeClr val="bg2"/>
                    </a:solidFill>
                  </a:tcPr>
                </a:tc>
                <a:tc hMerge="1">
                  <a:txBody>
                    <a:bodyPr/>
                    <a:lstStyle/>
                    <a:p>
                      <a:endParaRPr/>
                    </a:p>
                  </a:txBody>
                  <a:tcPr marL="0" marR="0" marT="0" marB="0"/>
                </a:tc>
                <a:tc gridSpan="2">
                  <a:txBody>
                    <a:bodyPr/>
                    <a:lstStyle/>
                    <a:p>
                      <a:pPr>
                        <a:lnSpc>
                          <a:spcPct val="100000"/>
                        </a:lnSpc>
                        <a:spcBef>
                          <a:spcPts val="95"/>
                        </a:spcBef>
                      </a:pPr>
                      <a:endParaRPr sz="1200">
                        <a:solidFill>
                          <a:sysClr val="windowText" lastClr="000000"/>
                        </a:solidFill>
                        <a:latin typeface="Enterprise Sans" pitchFamily="2" charset="0"/>
                        <a:ea typeface="Enterprise Sans" pitchFamily="2" charset="0"/>
                        <a:cs typeface="Times New Roman"/>
                      </a:endParaRPr>
                    </a:p>
                    <a:p>
                      <a:pPr marL="10160" algn="ctr">
                        <a:lnSpc>
                          <a:spcPct val="100000"/>
                        </a:lnSpc>
                      </a:pPr>
                      <a:r>
                        <a:rPr sz="1200" b="1" spc="-50" dirty="0">
                          <a:solidFill>
                            <a:sysClr val="windowText" lastClr="000000"/>
                          </a:solidFill>
                          <a:latin typeface="Enterprise Sans" pitchFamily="2" charset="0"/>
                          <a:ea typeface="Enterprise Sans" pitchFamily="2" charset="0"/>
                          <a:cs typeface="Arial"/>
                        </a:rPr>
                        <a:t>—</a:t>
                      </a:r>
                      <a:endParaRPr sz="1200">
                        <a:solidFill>
                          <a:sysClr val="windowText" lastClr="000000"/>
                        </a:solidFill>
                        <a:latin typeface="Enterprise Sans" pitchFamily="2" charset="0"/>
                        <a:ea typeface="Enterprise Sans" pitchFamily="2" charset="0"/>
                        <a:cs typeface="Arial"/>
                      </a:endParaRPr>
                    </a:p>
                  </a:txBody>
                  <a:tcPr marL="0" marR="0" marT="12065" marB="0">
                    <a:lnL w="12700">
                      <a:solidFill>
                        <a:srgbClr val="002577"/>
                      </a:solidFill>
                      <a:prstDash val="solid"/>
                    </a:lnL>
                    <a:lnT w="6350">
                      <a:solidFill>
                        <a:srgbClr val="002577"/>
                      </a:solidFill>
                      <a:prstDash val="solid"/>
                    </a:lnT>
                    <a:lnB w="6350">
                      <a:solidFill>
                        <a:srgbClr val="002577"/>
                      </a:solidFill>
                      <a:prstDash val="solid"/>
                    </a:lnB>
                    <a:solidFill>
                      <a:schemeClr val="bg2"/>
                    </a:solidFill>
                  </a:tcPr>
                </a:tc>
                <a:tc hMerge="1">
                  <a:txBody>
                    <a:bodyPr/>
                    <a:lstStyle/>
                    <a:p>
                      <a:endParaRPr/>
                    </a:p>
                  </a:txBody>
                  <a:tcPr marL="0" marR="0" marT="0" marB="0"/>
                </a:tc>
                <a:extLst>
                  <a:ext uri="{0D108BD9-81ED-4DB2-BD59-A6C34878D82A}">
                    <a16:rowId xmlns:a16="http://schemas.microsoft.com/office/drawing/2014/main" val="10002"/>
                  </a:ext>
                </a:extLst>
              </a:tr>
              <a:tr h="422275">
                <a:tc>
                  <a:txBody>
                    <a:bodyPr/>
                    <a:lstStyle/>
                    <a:p>
                      <a:pPr>
                        <a:lnSpc>
                          <a:spcPct val="100000"/>
                        </a:lnSpc>
                        <a:spcBef>
                          <a:spcPts val="985"/>
                        </a:spcBef>
                      </a:pPr>
                      <a:r>
                        <a:rPr sz="1200" spc="-25" dirty="0">
                          <a:solidFill>
                            <a:sysClr val="windowText" lastClr="000000"/>
                          </a:solidFill>
                          <a:latin typeface="Enterprise Sans" pitchFamily="2" charset="0"/>
                          <a:ea typeface="Enterprise Sans" pitchFamily="2" charset="0"/>
                          <a:cs typeface="Arial"/>
                        </a:rPr>
                        <a:t>Taxable</a:t>
                      </a:r>
                      <a:r>
                        <a:rPr sz="1200" spc="-45" dirty="0">
                          <a:solidFill>
                            <a:sysClr val="windowText" lastClr="000000"/>
                          </a:solidFill>
                          <a:latin typeface="Enterprise Sans" pitchFamily="2" charset="0"/>
                          <a:ea typeface="Enterprise Sans" pitchFamily="2" charset="0"/>
                          <a:cs typeface="Arial"/>
                        </a:rPr>
                        <a:t> </a:t>
                      </a:r>
                      <a:r>
                        <a:rPr sz="1200" spc="-10" dirty="0">
                          <a:solidFill>
                            <a:sysClr val="windowText" lastClr="000000"/>
                          </a:solidFill>
                          <a:latin typeface="Enterprise Sans" pitchFamily="2" charset="0"/>
                          <a:ea typeface="Enterprise Sans" pitchFamily="2" charset="0"/>
                          <a:cs typeface="Arial"/>
                        </a:rPr>
                        <a:t>income</a:t>
                      </a:r>
                      <a:endParaRPr sz="1200">
                        <a:solidFill>
                          <a:sysClr val="windowText" lastClr="000000"/>
                        </a:solidFill>
                        <a:latin typeface="Enterprise Sans" pitchFamily="2" charset="0"/>
                        <a:ea typeface="Enterprise Sans" pitchFamily="2" charset="0"/>
                        <a:cs typeface="Arial"/>
                      </a:endParaRPr>
                    </a:p>
                  </a:txBody>
                  <a:tcPr marL="0" marR="0" marT="125095" marB="0">
                    <a:lnR w="12700">
                      <a:solidFill>
                        <a:srgbClr val="002577"/>
                      </a:solidFill>
                      <a:prstDash val="solid"/>
                    </a:lnR>
                    <a:lnT w="6350">
                      <a:solidFill>
                        <a:srgbClr val="002577"/>
                      </a:solidFill>
                      <a:prstDash val="solid"/>
                    </a:lnT>
                    <a:lnB w="6350">
                      <a:solidFill>
                        <a:srgbClr val="002577"/>
                      </a:solidFill>
                      <a:prstDash val="solid"/>
                    </a:lnB>
                    <a:solidFill>
                      <a:schemeClr val="bg2"/>
                    </a:solidFill>
                  </a:tcPr>
                </a:tc>
                <a:tc gridSpan="2">
                  <a:txBody>
                    <a:bodyPr/>
                    <a:lstStyle/>
                    <a:p>
                      <a:pPr marL="565785">
                        <a:lnSpc>
                          <a:spcPct val="100000"/>
                        </a:lnSpc>
                        <a:spcBef>
                          <a:spcPts val="985"/>
                        </a:spcBef>
                      </a:pPr>
                      <a:r>
                        <a:rPr sz="1200" spc="-10" dirty="0">
                          <a:solidFill>
                            <a:sysClr val="windowText" lastClr="000000"/>
                          </a:solidFill>
                          <a:latin typeface="Enterprise Sans" pitchFamily="2" charset="0"/>
                          <a:ea typeface="Enterprise Sans" pitchFamily="2" charset="0"/>
                          <a:cs typeface="Arial"/>
                        </a:rPr>
                        <a:t>$53,932</a:t>
                      </a:r>
                      <a:endParaRPr sz="1200">
                        <a:solidFill>
                          <a:sysClr val="windowText" lastClr="000000"/>
                        </a:solidFill>
                        <a:latin typeface="Enterprise Sans" pitchFamily="2" charset="0"/>
                        <a:ea typeface="Enterprise Sans" pitchFamily="2" charset="0"/>
                        <a:cs typeface="Arial"/>
                      </a:endParaRPr>
                    </a:p>
                  </a:txBody>
                  <a:tcPr marL="0" marR="0" marT="125095" marB="0">
                    <a:lnL w="12700">
                      <a:solidFill>
                        <a:srgbClr val="002577"/>
                      </a:solidFill>
                      <a:prstDash val="solid"/>
                    </a:lnL>
                    <a:lnR w="12700">
                      <a:solidFill>
                        <a:srgbClr val="002577"/>
                      </a:solidFill>
                      <a:prstDash val="solid"/>
                    </a:lnR>
                    <a:lnT w="6350">
                      <a:solidFill>
                        <a:srgbClr val="002577"/>
                      </a:solidFill>
                      <a:prstDash val="solid"/>
                    </a:lnT>
                    <a:lnB w="6350">
                      <a:solidFill>
                        <a:srgbClr val="002577"/>
                      </a:solidFill>
                      <a:prstDash val="solid"/>
                    </a:lnB>
                    <a:solidFill>
                      <a:schemeClr val="bg2"/>
                    </a:solidFill>
                  </a:tcPr>
                </a:tc>
                <a:tc hMerge="1">
                  <a:txBody>
                    <a:bodyPr/>
                    <a:lstStyle/>
                    <a:p>
                      <a:endParaRPr/>
                    </a:p>
                  </a:txBody>
                  <a:tcPr marL="0" marR="0" marT="0" marB="0"/>
                </a:tc>
                <a:tc gridSpan="2">
                  <a:txBody>
                    <a:bodyPr/>
                    <a:lstStyle/>
                    <a:p>
                      <a:pPr marL="12700" algn="ctr">
                        <a:lnSpc>
                          <a:spcPct val="100000"/>
                        </a:lnSpc>
                        <a:spcBef>
                          <a:spcPts val="985"/>
                        </a:spcBef>
                      </a:pPr>
                      <a:r>
                        <a:rPr sz="1200" spc="-10" dirty="0">
                          <a:solidFill>
                            <a:sysClr val="windowText" lastClr="000000"/>
                          </a:solidFill>
                          <a:latin typeface="Enterprise Sans" pitchFamily="2" charset="0"/>
                          <a:ea typeface="Enterprise Sans" pitchFamily="2" charset="0"/>
                          <a:cs typeface="Arial"/>
                        </a:rPr>
                        <a:t>$55,000</a:t>
                      </a:r>
                      <a:endParaRPr sz="1200">
                        <a:solidFill>
                          <a:sysClr val="windowText" lastClr="000000"/>
                        </a:solidFill>
                        <a:latin typeface="Enterprise Sans" pitchFamily="2" charset="0"/>
                        <a:ea typeface="Enterprise Sans" pitchFamily="2" charset="0"/>
                        <a:cs typeface="Arial"/>
                      </a:endParaRPr>
                    </a:p>
                  </a:txBody>
                  <a:tcPr marL="0" marR="0" marT="125095" marB="0">
                    <a:lnL w="12700">
                      <a:solidFill>
                        <a:srgbClr val="002577"/>
                      </a:solidFill>
                      <a:prstDash val="solid"/>
                    </a:lnL>
                    <a:lnT w="6350">
                      <a:solidFill>
                        <a:srgbClr val="002577"/>
                      </a:solidFill>
                      <a:prstDash val="solid"/>
                    </a:lnT>
                    <a:lnB w="6350">
                      <a:solidFill>
                        <a:srgbClr val="002577"/>
                      </a:solidFill>
                      <a:prstDash val="solid"/>
                    </a:lnB>
                    <a:solidFill>
                      <a:schemeClr val="bg2"/>
                    </a:solidFill>
                  </a:tcPr>
                </a:tc>
                <a:tc hMerge="1">
                  <a:txBody>
                    <a:bodyPr/>
                    <a:lstStyle/>
                    <a:p>
                      <a:endParaRPr/>
                    </a:p>
                  </a:txBody>
                  <a:tcPr marL="0" marR="0" marT="0" marB="0"/>
                </a:tc>
                <a:extLst>
                  <a:ext uri="{0D108BD9-81ED-4DB2-BD59-A6C34878D82A}">
                    <a16:rowId xmlns:a16="http://schemas.microsoft.com/office/drawing/2014/main" val="10003"/>
                  </a:ext>
                </a:extLst>
              </a:tr>
              <a:tr h="422275">
                <a:tc>
                  <a:txBody>
                    <a:bodyPr/>
                    <a:lstStyle/>
                    <a:p>
                      <a:pPr marL="457834">
                        <a:lnSpc>
                          <a:spcPct val="100000"/>
                        </a:lnSpc>
                        <a:spcBef>
                          <a:spcPts val="990"/>
                        </a:spcBef>
                      </a:pPr>
                      <a:r>
                        <a:rPr sz="1200" dirty="0">
                          <a:solidFill>
                            <a:sysClr val="windowText" lastClr="000000"/>
                          </a:solidFill>
                          <a:latin typeface="Enterprise Sans" pitchFamily="2" charset="0"/>
                          <a:ea typeface="Enterprise Sans" pitchFamily="2" charset="0"/>
                          <a:cs typeface="Arial"/>
                        </a:rPr>
                        <a:t>Less</a:t>
                      </a:r>
                      <a:r>
                        <a:rPr sz="1200" spc="-60" dirty="0">
                          <a:solidFill>
                            <a:sysClr val="windowText" lastClr="000000"/>
                          </a:solidFill>
                          <a:latin typeface="Enterprise Sans" pitchFamily="2" charset="0"/>
                          <a:ea typeface="Enterprise Sans" pitchFamily="2" charset="0"/>
                          <a:cs typeface="Arial"/>
                        </a:rPr>
                        <a:t> </a:t>
                      </a:r>
                      <a:r>
                        <a:rPr sz="1200" dirty="0">
                          <a:solidFill>
                            <a:sysClr val="windowText" lastClr="000000"/>
                          </a:solidFill>
                          <a:latin typeface="Enterprise Sans" pitchFamily="2" charset="0"/>
                          <a:ea typeface="Enterprise Sans" pitchFamily="2" charset="0"/>
                          <a:cs typeface="Arial"/>
                        </a:rPr>
                        <a:t>federal</a:t>
                      </a:r>
                      <a:r>
                        <a:rPr sz="1200" spc="-25" dirty="0">
                          <a:solidFill>
                            <a:sysClr val="windowText" lastClr="000000"/>
                          </a:solidFill>
                          <a:latin typeface="Enterprise Sans" pitchFamily="2" charset="0"/>
                          <a:ea typeface="Enterprise Sans" pitchFamily="2" charset="0"/>
                          <a:cs typeface="Arial"/>
                        </a:rPr>
                        <a:t> </a:t>
                      </a:r>
                      <a:r>
                        <a:rPr sz="1200" dirty="0">
                          <a:solidFill>
                            <a:sysClr val="windowText" lastClr="000000"/>
                          </a:solidFill>
                          <a:latin typeface="Enterprise Sans" pitchFamily="2" charset="0"/>
                          <a:ea typeface="Enterprise Sans" pitchFamily="2" charset="0"/>
                          <a:cs typeface="Arial"/>
                        </a:rPr>
                        <a:t>income</a:t>
                      </a:r>
                      <a:r>
                        <a:rPr sz="1200" spc="-50" dirty="0">
                          <a:solidFill>
                            <a:sysClr val="windowText" lastClr="000000"/>
                          </a:solidFill>
                          <a:latin typeface="Enterprise Sans" pitchFamily="2" charset="0"/>
                          <a:ea typeface="Enterprise Sans" pitchFamily="2" charset="0"/>
                          <a:cs typeface="Arial"/>
                        </a:rPr>
                        <a:t> </a:t>
                      </a:r>
                      <a:r>
                        <a:rPr sz="1200" dirty="0">
                          <a:solidFill>
                            <a:sysClr val="windowText" lastClr="000000"/>
                          </a:solidFill>
                          <a:latin typeface="Enterprise Sans" pitchFamily="2" charset="0"/>
                          <a:ea typeface="Enterprise Sans" pitchFamily="2" charset="0"/>
                          <a:cs typeface="Arial"/>
                        </a:rPr>
                        <a:t>and</a:t>
                      </a:r>
                      <a:r>
                        <a:rPr sz="1200" spc="-45" dirty="0">
                          <a:solidFill>
                            <a:sysClr val="windowText" lastClr="000000"/>
                          </a:solidFill>
                          <a:latin typeface="Enterprise Sans" pitchFamily="2" charset="0"/>
                          <a:ea typeface="Enterprise Sans" pitchFamily="2" charset="0"/>
                          <a:cs typeface="Arial"/>
                        </a:rPr>
                        <a:t> </a:t>
                      </a:r>
                      <a:r>
                        <a:rPr sz="1200" dirty="0">
                          <a:solidFill>
                            <a:sysClr val="windowText" lastClr="000000"/>
                          </a:solidFill>
                          <a:latin typeface="Enterprise Sans" pitchFamily="2" charset="0"/>
                          <a:ea typeface="Enterprise Sans" pitchFamily="2" charset="0"/>
                          <a:cs typeface="Arial"/>
                        </a:rPr>
                        <a:t>Social</a:t>
                      </a:r>
                      <a:r>
                        <a:rPr sz="1200" spc="-30" dirty="0">
                          <a:solidFill>
                            <a:sysClr val="windowText" lastClr="000000"/>
                          </a:solidFill>
                          <a:latin typeface="Enterprise Sans" pitchFamily="2" charset="0"/>
                          <a:ea typeface="Enterprise Sans" pitchFamily="2" charset="0"/>
                          <a:cs typeface="Arial"/>
                        </a:rPr>
                        <a:t> </a:t>
                      </a:r>
                      <a:r>
                        <a:rPr sz="1200" dirty="0">
                          <a:solidFill>
                            <a:sysClr val="windowText" lastClr="000000"/>
                          </a:solidFill>
                          <a:latin typeface="Enterprise Sans" pitchFamily="2" charset="0"/>
                          <a:ea typeface="Enterprise Sans" pitchFamily="2" charset="0"/>
                          <a:cs typeface="Arial"/>
                        </a:rPr>
                        <a:t>Security</a:t>
                      </a:r>
                      <a:r>
                        <a:rPr sz="1200" spc="-55" dirty="0">
                          <a:solidFill>
                            <a:sysClr val="windowText" lastClr="000000"/>
                          </a:solidFill>
                          <a:latin typeface="Enterprise Sans" pitchFamily="2" charset="0"/>
                          <a:ea typeface="Enterprise Sans" pitchFamily="2" charset="0"/>
                          <a:cs typeface="Arial"/>
                        </a:rPr>
                        <a:t> </a:t>
                      </a:r>
                      <a:r>
                        <a:rPr sz="1200" spc="-10" dirty="0">
                          <a:solidFill>
                            <a:sysClr val="windowText" lastClr="000000"/>
                          </a:solidFill>
                          <a:latin typeface="Enterprise Sans" pitchFamily="2" charset="0"/>
                          <a:ea typeface="Enterprise Sans" pitchFamily="2" charset="0"/>
                          <a:cs typeface="Arial"/>
                        </a:rPr>
                        <a:t>taxes*</a:t>
                      </a:r>
                      <a:endParaRPr sz="1200">
                        <a:solidFill>
                          <a:sysClr val="windowText" lastClr="000000"/>
                        </a:solidFill>
                        <a:latin typeface="Enterprise Sans" pitchFamily="2" charset="0"/>
                        <a:ea typeface="Enterprise Sans" pitchFamily="2" charset="0"/>
                        <a:cs typeface="Arial"/>
                      </a:endParaRPr>
                    </a:p>
                  </a:txBody>
                  <a:tcPr marL="0" marR="0" marT="125730" marB="0">
                    <a:lnR w="12700">
                      <a:solidFill>
                        <a:srgbClr val="002577"/>
                      </a:solidFill>
                      <a:prstDash val="solid"/>
                    </a:lnR>
                    <a:lnT w="6350">
                      <a:solidFill>
                        <a:srgbClr val="002577"/>
                      </a:solidFill>
                      <a:prstDash val="solid"/>
                    </a:lnT>
                    <a:lnB w="6350">
                      <a:solidFill>
                        <a:srgbClr val="002577"/>
                      </a:solidFill>
                      <a:prstDash val="solid"/>
                    </a:lnB>
                    <a:solidFill>
                      <a:schemeClr val="bg2"/>
                    </a:solidFill>
                  </a:tcPr>
                </a:tc>
                <a:tc gridSpan="2">
                  <a:txBody>
                    <a:bodyPr/>
                    <a:lstStyle/>
                    <a:p>
                      <a:pPr marL="514984">
                        <a:lnSpc>
                          <a:spcPct val="100000"/>
                        </a:lnSpc>
                        <a:spcBef>
                          <a:spcPts val="990"/>
                        </a:spcBef>
                      </a:pPr>
                      <a:r>
                        <a:rPr sz="1200" spc="-10" dirty="0">
                          <a:solidFill>
                            <a:sysClr val="windowText" lastClr="000000"/>
                          </a:solidFill>
                          <a:latin typeface="Enterprise Sans" pitchFamily="2" charset="0"/>
                          <a:ea typeface="Enterprise Sans" pitchFamily="2" charset="0"/>
                          <a:cs typeface="Arial"/>
                        </a:rPr>
                        <a:t>($15,991)</a:t>
                      </a:r>
                      <a:endParaRPr sz="1200">
                        <a:solidFill>
                          <a:sysClr val="windowText" lastClr="000000"/>
                        </a:solidFill>
                        <a:latin typeface="Enterprise Sans" pitchFamily="2" charset="0"/>
                        <a:ea typeface="Enterprise Sans" pitchFamily="2" charset="0"/>
                        <a:cs typeface="Arial"/>
                      </a:endParaRPr>
                    </a:p>
                  </a:txBody>
                  <a:tcPr marL="0" marR="0" marT="125730" marB="0">
                    <a:lnL w="12700">
                      <a:solidFill>
                        <a:srgbClr val="002577"/>
                      </a:solidFill>
                      <a:prstDash val="solid"/>
                    </a:lnL>
                    <a:lnR w="12700">
                      <a:solidFill>
                        <a:srgbClr val="002577"/>
                      </a:solidFill>
                      <a:prstDash val="solid"/>
                    </a:lnR>
                    <a:lnT w="6350">
                      <a:solidFill>
                        <a:srgbClr val="002577"/>
                      </a:solidFill>
                      <a:prstDash val="solid"/>
                    </a:lnT>
                    <a:lnB w="6350">
                      <a:solidFill>
                        <a:srgbClr val="002577"/>
                      </a:solidFill>
                      <a:prstDash val="solid"/>
                    </a:lnB>
                    <a:solidFill>
                      <a:schemeClr val="bg2"/>
                    </a:solidFill>
                  </a:tcPr>
                </a:tc>
                <a:tc hMerge="1">
                  <a:txBody>
                    <a:bodyPr/>
                    <a:lstStyle/>
                    <a:p>
                      <a:endParaRPr/>
                    </a:p>
                  </a:txBody>
                  <a:tcPr marL="0" marR="0" marT="0" marB="0"/>
                </a:tc>
                <a:tc gridSpan="2">
                  <a:txBody>
                    <a:bodyPr/>
                    <a:lstStyle/>
                    <a:p>
                      <a:pPr marL="639445">
                        <a:lnSpc>
                          <a:spcPct val="100000"/>
                        </a:lnSpc>
                        <a:spcBef>
                          <a:spcPts val="990"/>
                        </a:spcBef>
                      </a:pPr>
                      <a:r>
                        <a:rPr sz="1200" spc="-10" dirty="0">
                          <a:solidFill>
                            <a:sysClr val="windowText" lastClr="000000"/>
                          </a:solidFill>
                          <a:latin typeface="Enterprise Sans" pitchFamily="2" charset="0"/>
                          <a:ea typeface="Enterprise Sans" pitchFamily="2" charset="0"/>
                          <a:cs typeface="Arial"/>
                        </a:rPr>
                        <a:t>($16,307)</a:t>
                      </a:r>
                      <a:endParaRPr sz="1200">
                        <a:solidFill>
                          <a:sysClr val="windowText" lastClr="000000"/>
                        </a:solidFill>
                        <a:latin typeface="Enterprise Sans" pitchFamily="2" charset="0"/>
                        <a:ea typeface="Enterprise Sans" pitchFamily="2" charset="0"/>
                        <a:cs typeface="Arial"/>
                      </a:endParaRPr>
                    </a:p>
                  </a:txBody>
                  <a:tcPr marL="0" marR="0" marT="125730" marB="0">
                    <a:lnL w="12700">
                      <a:solidFill>
                        <a:srgbClr val="002577"/>
                      </a:solidFill>
                      <a:prstDash val="solid"/>
                    </a:lnL>
                    <a:lnT w="6350">
                      <a:solidFill>
                        <a:srgbClr val="002577"/>
                      </a:solidFill>
                      <a:prstDash val="solid"/>
                    </a:lnT>
                    <a:lnB w="6350">
                      <a:solidFill>
                        <a:srgbClr val="002577"/>
                      </a:solidFill>
                      <a:prstDash val="solid"/>
                    </a:lnB>
                    <a:solidFill>
                      <a:schemeClr val="bg2"/>
                    </a:solidFill>
                  </a:tcPr>
                </a:tc>
                <a:tc hMerge="1">
                  <a:txBody>
                    <a:bodyPr/>
                    <a:lstStyle/>
                    <a:p>
                      <a:endParaRPr/>
                    </a:p>
                  </a:txBody>
                  <a:tcPr marL="0" marR="0" marT="0" marB="0"/>
                </a:tc>
                <a:extLst>
                  <a:ext uri="{0D108BD9-81ED-4DB2-BD59-A6C34878D82A}">
                    <a16:rowId xmlns:a16="http://schemas.microsoft.com/office/drawing/2014/main" val="10004"/>
                  </a:ext>
                </a:extLst>
              </a:tr>
              <a:tr h="422275">
                <a:tc>
                  <a:txBody>
                    <a:bodyPr/>
                    <a:lstStyle/>
                    <a:p>
                      <a:pPr>
                        <a:lnSpc>
                          <a:spcPct val="100000"/>
                        </a:lnSpc>
                        <a:spcBef>
                          <a:spcPts val="994"/>
                        </a:spcBef>
                      </a:pPr>
                      <a:r>
                        <a:rPr sz="1200" b="1" spc="-10" dirty="0">
                          <a:solidFill>
                            <a:sysClr val="windowText" lastClr="000000"/>
                          </a:solidFill>
                          <a:latin typeface="Enterprise Sans" pitchFamily="2" charset="0"/>
                          <a:ea typeface="Enterprise Sans" pitchFamily="2" charset="0"/>
                          <a:cs typeface="Arial"/>
                        </a:rPr>
                        <a:t>After-</a:t>
                      </a:r>
                      <a:r>
                        <a:rPr sz="1200" b="1" dirty="0">
                          <a:solidFill>
                            <a:sysClr val="windowText" lastClr="000000"/>
                          </a:solidFill>
                          <a:latin typeface="Enterprise Sans" pitchFamily="2" charset="0"/>
                          <a:ea typeface="Enterprise Sans" pitchFamily="2" charset="0"/>
                          <a:cs typeface="Arial"/>
                        </a:rPr>
                        <a:t>tax</a:t>
                      </a:r>
                      <a:r>
                        <a:rPr sz="1200" b="1" spc="35" dirty="0">
                          <a:solidFill>
                            <a:sysClr val="windowText" lastClr="000000"/>
                          </a:solidFill>
                          <a:latin typeface="Enterprise Sans" pitchFamily="2" charset="0"/>
                          <a:ea typeface="Enterprise Sans" pitchFamily="2" charset="0"/>
                          <a:cs typeface="Arial"/>
                        </a:rPr>
                        <a:t> </a:t>
                      </a:r>
                      <a:r>
                        <a:rPr sz="1200" b="1" spc="-10" dirty="0">
                          <a:solidFill>
                            <a:sysClr val="windowText" lastClr="000000"/>
                          </a:solidFill>
                          <a:latin typeface="Enterprise Sans" pitchFamily="2" charset="0"/>
                          <a:ea typeface="Enterprise Sans" pitchFamily="2" charset="0"/>
                          <a:cs typeface="Arial"/>
                        </a:rPr>
                        <a:t>income</a:t>
                      </a:r>
                      <a:endParaRPr sz="1200">
                        <a:solidFill>
                          <a:sysClr val="windowText" lastClr="000000"/>
                        </a:solidFill>
                        <a:latin typeface="Enterprise Sans" pitchFamily="2" charset="0"/>
                        <a:ea typeface="Enterprise Sans" pitchFamily="2" charset="0"/>
                        <a:cs typeface="Arial"/>
                      </a:endParaRPr>
                    </a:p>
                  </a:txBody>
                  <a:tcPr marL="0" marR="0" marT="126364" marB="0">
                    <a:lnR w="12700">
                      <a:solidFill>
                        <a:srgbClr val="002577"/>
                      </a:solidFill>
                      <a:prstDash val="solid"/>
                    </a:lnR>
                    <a:lnT w="6350">
                      <a:solidFill>
                        <a:srgbClr val="002577"/>
                      </a:solidFill>
                      <a:prstDash val="solid"/>
                    </a:lnT>
                    <a:solidFill>
                      <a:schemeClr val="bg2"/>
                    </a:solidFill>
                  </a:tcPr>
                </a:tc>
                <a:tc gridSpan="2">
                  <a:txBody>
                    <a:bodyPr/>
                    <a:lstStyle/>
                    <a:p>
                      <a:pPr marL="565785">
                        <a:lnSpc>
                          <a:spcPct val="100000"/>
                        </a:lnSpc>
                        <a:spcBef>
                          <a:spcPts val="994"/>
                        </a:spcBef>
                      </a:pPr>
                      <a:r>
                        <a:rPr sz="1200" b="1" spc="-10" dirty="0">
                          <a:solidFill>
                            <a:sysClr val="windowText" lastClr="000000"/>
                          </a:solidFill>
                          <a:latin typeface="Enterprise Sans" pitchFamily="2" charset="0"/>
                          <a:ea typeface="Enterprise Sans" pitchFamily="2" charset="0"/>
                          <a:cs typeface="Arial"/>
                        </a:rPr>
                        <a:t>$39,009</a:t>
                      </a:r>
                      <a:endParaRPr sz="1200">
                        <a:solidFill>
                          <a:sysClr val="windowText" lastClr="000000"/>
                        </a:solidFill>
                        <a:latin typeface="Enterprise Sans" pitchFamily="2" charset="0"/>
                        <a:ea typeface="Enterprise Sans" pitchFamily="2" charset="0"/>
                        <a:cs typeface="Arial"/>
                      </a:endParaRPr>
                    </a:p>
                  </a:txBody>
                  <a:tcPr marL="0" marR="0" marT="126364" marB="0">
                    <a:lnL w="12700">
                      <a:solidFill>
                        <a:srgbClr val="002577"/>
                      </a:solidFill>
                      <a:prstDash val="solid"/>
                    </a:lnL>
                    <a:lnR w="12700">
                      <a:solidFill>
                        <a:srgbClr val="002577"/>
                      </a:solidFill>
                      <a:prstDash val="solid"/>
                    </a:lnR>
                    <a:lnT w="6350">
                      <a:solidFill>
                        <a:srgbClr val="002577"/>
                      </a:solidFill>
                      <a:prstDash val="solid"/>
                    </a:lnT>
                    <a:solidFill>
                      <a:schemeClr val="bg2"/>
                    </a:solidFill>
                  </a:tcPr>
                </a:tc>
                <a:tc hMerge="1">
                  <a:txBody>
                    <a:bodyPr/>
                    <a:lstStyle/>
                    <a:p>
                      <a:endParaRPr/>
                    </a:p>
                  </a:txBody>
                  <a:tcPr marL="0" marR="0" marT="0" marB="0"/>
                </a:tc>
                <a:tc gridSpan="2">
                  <a:txBody>
                    <a:bodyPr/>
                    <a:lstStyle/>
                    <a:p>
                      <a:pPr marL="12700" algn="ctr">
                        <a:lnSpc>
                          <a:spcPct val="100000"/>
                        </a:lnSpc>
                        <a:spcBef>
                          <a:spcPts val="994"/>
                        </a:spcBef>
                      </a:pPr>
                      <a:r>
                        <a:rPr sz="1200" b="1" spc="-10" dirty="0">
                          <a:solidFill>
                            <a:sysClr val="windowText" lastClr="000000"/>
                          </a:solidFill>
                          <a:latin typeface="Enterprise Sans" pitchFamily="2" charset="0"/>
                          <a:ea typeface="Enterprise Sans" pitchFamily="2" charset="0"/>
                          <a:cs typeface="Arial"/>
                        </a:rPr>
                        <a:t>$38,693</a:t>
                      </a:r>
                      <a:endParaRPr sz="1200">
                        <a:solidFill>
                          <a:sysClr val="windowText" lastClr="000000"/>
                        </a:solidFill>
                        <a:latin typeface="Enterprise Sans" pitchFamily="2" charset="0"/>
                        <a:ea typeface="Enterprise Sans" pitchFamily="2" charset="0"/>
                        <a:cs typeface="Arial"/>
                      </a:endParaRPr>
                    </a:p>
                  </a:txBody>
                  <a:tcPr marL="0" marR="0" marT="126364" marB="0">
                    <a:lnL w="12700">
                      <a:solidFill>
                        <a:srgbClr val="002577"/>
                      </a:solidFill>
                      <a:prstDash val="solid"/>
                    </a:lnL>
                    <a:lnT w="6350">
                      <a:solidFill>
                        <a:srgbClr val="002577"/>
                      </a:solidFill>
                      <a:prstDash val="solid"/>
                    </a:lnT>
                    <a:solidFill>
                      <a:schemeClr val="bg2"/>
                    </a:solidFill>
                  </a:tcPr>
                </a:tc>
                <a:tc hMerge="1">
                  <a:txBody>
                    <a:bodyPr/>
                    <a:lstStyle/>
                    <a:p>
                      <a:endParaRPr/>
                    </a:p>
                  </a:txBody>
                  <a:tcPr marL="0" marR="0" marT="0" marB="0"/>
                </a:tc>
                <a:extLst>
                  <a:ext uri="{0D108BD9-81ED-4DB2-BD59-A6C34878D82A}">
                    <a16:rowId xmlns:a16="http://schemas.microsoft.com/office/drawing/2014/main" val="10005"/>
                  </a:ext>
                </a:extLst>
              </a:tr>
              <a:tr h="125730">
                <a:tc gridSpan="2">
                  <a:txBody>
                    <a:bodyPr/>
                    <a:lstStyle/>
                    <a:p>
                      <a:pPr>
                        <a:lnSpc>
                          <a:spcPct val="100000"/>
                        </a:lnSpc>
                      </a:pPr>
                      <a:endParaRPr sz="600">
                        <a:solidFill>
                          <a:sysClr val="windowText" lastClr="000000"/>
                        </a:solidFill>
                        <a:latin typeface="Enterprise Sans" pitchFamily="2" charset="0"/>
                        <a:ea typeface="Enterprise Sans" pitchFamily="2" charset="0"/>
                        <a:cs typeface="Times New Roman"/>
                      </a:endParaRPr>
                    </a:p>
                  </a:txBody>
                  <a:tcPr marL="0" marR="0" marT="0" marB="0">
                    <a:lnR w="19050">
                      <a:solidFill>
                        <a:srgbClr val="002577"/>
                      </a:solidFill>
                      <a:prstDash val="solid"/>
                    </a:lnR>
                    <a:solidFill>
                      <a:schemeClr val="bg2"/>
                    </a:solidFill>
                  </a:tcPr>
                </a:tc>
                <a:tc hMerge="1">
                  <a:txBody>
                    <a:bodyPr/>
                    <a:lstStyle/>
                    <a:p>
                      <a:endParaRPr/>
                    </a:p>
                  </a:txBody>
                  <a:tcPr marL="0" marR="0" marT="0" marB="0"/>
                </a:tc>
                <a:tc gridSpan="2">
                  <a:txBody>
                    <a:bodyPr/>
                    <a:lstStyle/>
                    <a:p>
                      <a:pPr>
                        <a:lnSpc>
                          <a:spcPct val="100000"/>
                        </a:lnSpc>
                      </a:pPr>
                      <a:endParaRPr sz="600">
                        <a:solidFill>
                          <a:sysClr val="windowText" lastClr="000000"/>
                        </a:solidFill>
                        <a:latin typeface="Enterprise Sans" pitchFamily="2" charset="0"/>
                        <a:ea typeface="Enterprise Sans" pitchFamily="2" charset="0"/>
                        <a:cs typeface="Times New Roman"/>
                      </a:endParaRPr>
                    </a:p>
                  </a:txBody>
                  <a:tcPr marL="0" marR="0" marT="0" marB="0">
                    <a:lnL w="19050">
                      <a:solidFill>
                        <a:srgbClr val="002577"/>
                      </a:solidFill>
                      <a:prstDash val="solid"/>
                    </a:lnL>
                    <a:lnR w="19050">
                      <a:solidFill>
                        <a:srgbClr val="002577"/>
                      </a:solidFill>
                      <a:prstDash val="solid"/>
                    </a:lnR>
                    <a:solidFill>
                      <a:schemeClr val="bg2"/>
                    </a:solidFill>
                  </a:tcPr>
                </a:tc>
                <a:tc hMerge="1">
                  <a:txBody>
                    <a:bodyPr/>
                    <a:lstStyle/>
                    <a:p>
                      <a:endParaRPr/>
                    </a:p>
                  </a:txBody>
                  <a:tcPr marL="0" marR="0" marT="0" marB="0"/>
                </a:tc>
                <a:tc>
                  <a:txBody>
                    <a:bodyPr/>
                    <a:lstStyle/>
                    <a:p>
                      <a:pPr>
                        <a:lnSpc>
                          <a:spcPct val="100000"/>
                        </a:lnSpc>
                      </a:pPr>
                      <a:endParaRPr sz="600" dirty="0">
                        <a:solidFill>
                          <a:sysClr val="windowText" lastClr="000000"/>
                        </a:solidFill>
                        <a:latin typeface="Enterprise Sans" pitchFamily="2" charset="0"/>
                        <a:ea typeface="Enterprise Sans" pitchFamily="2" charset="0"/>
                        <a:cs typeface="Times New Roman"/>
                      </a:endParaRPr>
                    </a:p>
                  </a:txBody>
                  <a:tcPr marL="0" marR="0" marT="0" marB="0">
                    <a:lnL w="19050">
                      <a:solidFill>
                        <a:srgbClr val="002577"/>
                      </a:solidFill>
                      <a:prstDash val="solid"/>
                    </a:lnL>
                    <a:solidFill>
                      <a:schemeClr val="bg2"/>
                    </a:solidFill>
                  </a:tcPr>
                </a:tc>
                <a:extLst>
                  <a:ext uri="{0D108BD9-81ED-4DB2-BD59-A6C34878D82A}">
                    <a16:rowId xmlns:a16="http://schemas.microsoft.com/office/drawing/2014/main" val="10006"/>
                  </a:ext>
                </a:extLst>
              </a:tr>
            </a:tbl>
          </a:graphicData>
        </a:graphic>
      </p:graphicFrame>
      <p:sp>
        <p:nvSpPr>
          <p:cNvPr id="12" name="object 6">
            <a:extLst>
              <a:ext uri="{FF2B5EF4-FFF2-40B4-BE49-F238E27FC236}">
                <a16:creationId xmlns:a16="http://schemas.microsoft.com/office/drawing/2014/main" id="{66D0B86B-371A-28E1-772C-81344422363B}"/>
              </a:ext>
            </a:extLst>
          </p:cNvPr>
          <p:cNvSpPr txBox="1"/>
          <p:nvPr/>
        </p:nvSpPr>
        <p:spPr>
          <a:xfrm>
            <a:off x="5322189" y="5286057"/>
            <a:ext cx="1288415" cy="262251"/>
          </a:xfrm>
          <a:prstGeom prst="rect">
            <a:avLst/>
          </a:prstGeom>
        </p:spPr>
        <p:txBody>
          <a:bodyPr vert="horz" wrap="square" lIns="0" tIns="15875" rIns="0" bIns="0" rtlCol="0">
            <a:spAutoFit/>
          </a:bodyPr>
          <a:lstStyle/>
          <a:p>
            <a:pPr marL="12700">
              <a:lnSpc>
                <a:spcPct val="100000"/>
              </a:lnSpc>
              <a:spcBef>
                <a:spcPts val="125"/>
              </a:spcBef>
            </a:pPr>
            <a:r>
              <a:rPr sz="1600" b="1" dirty="0">
                <a:latin typeface="Enterprise Sans" pitchFamily="2" charset="0"/>
                <a:ea typeface="Enterprise Sans" pitchFamily="2" charset="0"/>
                <a:cs typeface="Arial"/>
              </a:rPr>
              <a:t>$316</a:t>
            </a:r>
            <a:r>
              <a:rPr sz="1600" b="1" spc="55" dirty="0">
                <a:latin typeface="Enterprise Sans" pitchFamily="2" charset="0"/>
                <a:ea typeface="Enterprise Sans" pitchFamily="2" charset="0"/>
                <a:cs typeface="Arial"/>
              </a:rPr>
              <a:t> </a:t>
            </a:r>
            <a:r>
              <a:rPr sz="1600" b="1" spc="-10" dirty="0">
                <a:latin typeface="Enterprise Sans" pitchFamily="2" charset="0"/>
                <a:ea typeface="Enterprise Sans" pitchFamily="2" charset="0"/>
                <a:cs typeface="Arial"/>
              </a:rPr>
              <a:t>savings</a:t>
            </a:r>
            <a:endParaRPr sz="1600" dirty="0">
              <a:latin typeface="Enterprise Sans" pitchFamily="2" charset="0"/>
              <a:ea typeface="Enterprise Sans" pitchFamily="2" charset="0"/>
              <a:cs typeface="Arial"/>
            </a:endParaRPr>
          </a:p>
        </p:txBody>
      </p:sp>
      <p:sp>
        <p:nvSpPr>
          <p:cNvPr id="13" name="object 8">
            <a:extLst>
              <a:ext uri="{FF2B5EF4-FFF2-40B4-BE49-F238E27FC236}">
                <a16:creationId xmlns:a16="http://schemas.microsoft.com/office/drawing/2014/main" id="{AB613A5B-204E-6DC9-F151-AEB906FD38A3}"/>
              </a:ext>
            </a:extLst>
          </p:cNvPr>
          <p:cNvSpPr txBox="1"/>
          <p:nvPr/>
        </p:nvSpPr>
        <p:spPr>
          <a:xfrm>
            <a:off x="8386365" y="3024231"/>
            <a:ext cx="2778760" cy="1350754"/>
          </a:xfrm>
          <a:prstGeom prst="rect">
            <a:avLst/>
          </a:prstGeom>
        </p:spPr>
        <p:txBody>
          <a:bodyPr vert="horz" wrap="square" lIns="0" tIns="15875" rIns="0" bIns="0" rtlCol="0">
            <a:spAutoFit/>
          </a:bodyPr>
          <a:lstStyle/>
          <a:p>
            <a:pPr marL="635" algn="ctr">
              <a:lnSpc>
                <a:spcPts val="2290"/>
              </a:lnSpc>
              <a:spcBef>
                <a:spcPts val="125"/>
              </a:spcBef>
            </a:pPr>
            <a:r>
              <a:rPr sz="2000" b="1" dirty="0">
                <a:latin typeface="Enterprise Sans" pitchFamily="2" charset="0"/>
                <a:ea typeface="Enterprise Sans" pitchFamily="2" charset="0"/>
                <a:cs typeface="Arial"/>
              </a:rPr>
              <a:t>That’s</a:t>
            </a:r>
            <a:r>
              <a:rPr sz="2000" b="1" spc="-90" dirty="0">
                <a:latin typeface="Enterprise Sans" pitchFamily="2" charset="0"/>
                <a:ea typeface="Enterprise Sans" pitchFamily="2" charset="0"/>
                <a:cs typeface="Arial"/>
              </a:rPr>
              <a:t> </a:t>
            </a:r>
            <a:r>
              <a:rPr sz="2000" b="1" dirty="0">
                <a:latin typeface="Enterprise Sans" pitchFamily="2" charset="0"/>
                <a:ea typeface="Enterprise Sans" pitchFamily="2" charset="0"/>
                <a:cs typeface="Arial"/>
              </a:rPr>
              <a:t>$316</a:t>
            </a:r>
            <a:r>
              <a:rPr sz="2000" b="1" spc="-25" dirty="0">
                <a:latin typeface="Enterprise Sans" pitchFamily="2" charset="0"/>
                <a:ea typeface="Enterprise Sans" pitchFamily="2" charset="0"/>
                <a:cs typeface="Arial"/>
              </a:rPr>
              <a:t> </a:t>
            </a:r>
            <a:r>
              <a:rPr sz="2000" b="1" spc="-20" dirty="0">
                <a:latin typeface="Enterprise Sans" pitchFamily="2" charset="0"/>
                <a:ea typeface="Enterprise Sans" pitchFamily="2" charset="0"/>
                <a:cs typeface="Arial"/>
              </a:rPr>
              <a:t>back</a:t>
            </a:r>
            <a:endParaRPr sz="2000" dirty="0">
              <a:latin typeface="Enterprise Sans" pitchFamily="2" charset="0"/>
              <a:ea typeface="Enterprise Sans" pitchFamily="2" charset="0"/>
              <a:cs typeface="Arial"/>
            </a:endParaRPr>
          </a:p>
          <a:p>
            <a:pPr algn="ctr">
              <a:lnSpc>
                <a:spcPts val="2290"/>
              </a:lnSpc>
            </a:pPr>
            <a:r>
              <a:rPr sz="2000" b="1" dirty="0">
                <a:latin typeface="Enterprise Sans" pitchFamily="2" charset="0"/>
                <a:ea typeface="Enterprise Sans" pitchFamily="2" charset="0"/>
                <a:cs typeface="Arial"/>
              </a:rPr>
              <a:t>in</a:t>
            </a:r>
            <a:r>
              <a:rPr sz="2000" b="1" spc="5" dirty="0">
                <a:latin typeface="Enterprise Sans" pitchFamily="2" charset="0"/>
                <a:ea typeface="Enterprise Sans" pitchFamily="2" charset="0"/>
                <a:cs typeface="Arial"/>
              </a:rPr>
              <a:t> </a:t>
            </a:r>
            <a:r>
              <a:rPr sz="2000" b="1" dirty="0">
                <a:latin typeface="Enterprise Sans" pitchFamily="2" charset="0"/>
                <a:ea typeface="Enterprise Sans" pitchFamily="2" charset="0"/>
                <a:cs typeface="Arial"/>
              </a:rPr>
              <a:t>your</a:t>
            </a:r>
            <a:r>
              <a:rPr sz="2000" b="1" spc="-65" dirty="0">
                <a:latin typeface="Enterprise Sans" pitchFamily="2" charset="0"/>
                <a:ea typeface="Enterprise Sans" pitchFamily="2" charset="0"/>
                <a:cs typeface="Arial"/>
              </a:rPr>
              <a:t> </a:t>
            </a:r>
            <a:r>
              <a:rPr sz="2000" b="1" spc="-10" dirty="0">
                <a:latin typeface="Enterprise Sans" pitchFamily="2" charset="0"/>
                <a:ea typeface="Enterprise Sans" pitchFamily="2" charset="0"/>
                <a:cs typeface="Arial"/>
              </a:rPr>
              <a:t>pocket,</a:t>
            </a:r>
            <a:endParaRPr sz="2000" dirty="0">
              <a:latin typeface="Enterprise Sans" pitchFamily="2" charset="0"/>
              <a:ea typeface="Enterprise Sans" pitchFamily="2" charset="0"/>
              <a:cs typeface="Arial"/>
            </a:endParaRPr>
          </a:p>
          <a:p>
            <a:pPr marL="12065" marR="5080" algn="ctr">
              <a:lnSpc>
                <a:spcPct val="104900"/>
              </a:lnSpc>
              <a:spcBef>
                <a:spcPts val="515"/>
              </a:spcBef>
            </a:pPr>
            <a:r>
              <a:rPr sz="1400" dirty="0">
                <a:latin typeface="Enterprise Sans" pitchFamily="2" charset="0"/>
                <a:ea typeface="Enterprise Sans" pitchFamily="2" charset="0"/>
                <a:cs typeface="Arial"/>
              </a:rPr>
              <a:t>just</a:t>
            </a:r>
            <a:r>
              <a:rPr sz="1400" spc="9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for</a:t>
            </a:r>
            <a:r>
              <a:rPr sz="1400" spc="7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getting</a:t>
            </a:r>
            <a:r>
              <a:rPr sz="1400" spc="105"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yourself</a:t>
            </a:r>
            <a:r>
              <a:rPr sz="1400" spc="9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to</a:t>
            </a:r>
            <a:r>
              <a:rPr sz="1400" spc="100" dirty="0">
                <a:latin typeface="Enterprise Sans" pitchFamily="2" charset="0"/>
                <a:ea typeface="Enterprise Sans" pitchFamily="2" charset="0"/>
                <a:cs typeface="Arial"/>
              </a:rPr>
              <a:t> </a:t>
            </a:r>
            <a:r>
              <a:rPr sz="1400" spc="-20" dirty="0">
                <a:latin typeface="Enterprise Sans" pitchFamily="2" charset="0"/>
                <a:ea typeface="Enterprise Sans" pitchFamily="2" charset="0"/>
                <a:cs typeface="Arial"/>
              </a:rPr>
              <a:t>work </a:t>
            </a:r>
            <a:r>
              <a:rPr sz="1400" dirty="0">
                <a:latin typeface="Enterprise Sans" pitchFamily="2" charset="0"/>
                <a:ea typeface="Enterprise Sans" pitchFamily="2" charset="0"/>
                <a:cs typeface="Arial"/>
              </a:rPr>
              <a:t>in</a:t>
            </a:r>
            <a:r>
              <a:rPr sz="1400" spc="19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a</a:t>
            </a:r>
            <a:r>
              <a:rPr sz="1400" spc="10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commuter-</a:t>
            </a:r>
            <a:r>
              <a:rPr sz="1400" spc="-10" dirty="0">
                <a:latin typeface="Enterprise Sans" pitchFamily="2" charset="0"/>
                <a:ea typeface="Enterprise Sans" pitchFamily="2" charset="0"/>
                <a:cs typeface="Arial"/>
              </a:rPr>
              <a:t>approved</a:t>
            </a:r>
            <a:endParaRPr sz="1400" dirty="0">
              <a:latin typeface="Enterprise Sans" pitchFamily="2" charset="0"/>
              <a:ea typeface="Enterprise Sans" pitchFamily="2" charset="0"/>
              <a:cs typeface="Arial"/>
            </a:endParaRPr>
          </a:p>
          <a:p>
            <a:pPr marL="57785" algn="ctr">
              <a:lnSpc>
                <a:spcPct val="100000"/>
              </a:lnSpc>
              <a:spcBef>
                <a:spcPts val="90"/>
              </a:spcBef>
            </a:pPr>
            <a:r>
              <a:rPr sz="1400" dirty="0">
                <a:latin typeface="Enterprise Sans" pitchFamily="2" charset="0"/>
                <a:ea typeface="Enterprise Sans" pitchFamily="2" charset="0"/>
                <a:cs typeface="Arial"/>
              </a:rPr>
              <a:t>form</a:t>
            </a:r>
            <a:r>
              <a:rPr sz="1400" spc="110" dirty="0">
                <a:latin typeface="Enterprise Sans" pitchFamily="2" charset="0"/>
                <a:ea typeface="Enterprise Sans" pitchFamily="2" charset="0"/>
                <a:cs typeface="Arial"/>
              </a:rPr>
              <a:t> </a:t>
            </a:r>
            <a:r>
              <a:rPr sz="1400" dirty="0">
                <a:latin typeface="Enterprise Sans" pitchFamily="2" charset="0"/>
                <a:ea typeface="Enterprise Sans" pitchFamily="2" charset="0"/>
                <a:cs typeface="Arial"/>
              </a:rPr>
              <a:t>of</a:t>
            </a:r>
            <a:r>
              <a:rPr sz="1400" spc="85" dirty="0">
                <a:latin typeface="Enterprise Sans" pitchFamily="2" charset="0"/>
                <a:ea typeface="Enterprise Sans" pitchFamily="2" charset="0"/>
                <a:cs typeface="Arial"/>
              </a:rPr>
              <a:t> </a:t>
            </a:r>
            <a:r>
              <a:rPr sz="1400" spc="-10" dirty="0">
                <a:latin typeface="Enterprise Sans" pitchFamily="2" charset="0"/>
                <a:ea typeface="Enterprise Sans" pitchFamily="2" charset="0"/>
                <a:cs typeface="Arial"/>
              </a:rPr>
              <a:t>transportation.</a:t>
            </a:r>
            <a:endParaRPr sz="1400" dirty="0">
              <a:latin typeface="Enterprise Sans" pitchFamily="2" charset="0"/>
              <a:ea typeface="Enterprise Sans" pitchFamily="2" charset="0"/>
              <a:cs typeface="Arial"/>
            </a:endParaRPr>
          </a:p>
        </p:txBody>
      </p:sp>
      <p:pic>
        <p:nvPicPr>
          <p:cNvPr id="15" name="Graphic 14">
            <a:extLst>
              <a:ext uri="{FF2B5EF4-FFF2-40B4-BE49-F238E27FC236}">
                <a16:creationId xmlns:a16="http://schemas.microsoft.com/office/drawing/2014/main" id="{42F36AF4-9029-E181-47EB-F5F1FD5D95D6}"/>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325303" y="2212428"/>
            <a:ext cx="838200" cy="838200"/>
          </a:xfrm>
          <a:prstGeom prst="rect">
            <a:avLst/>
          </a:prstGeom>
        </p:spPr>
      </p:pic>
    </p:spTree>
    <p:extLst>
      <p:ext uri="{BB962C8B-B14F-4D97-AF65-F5344CB8AC3E}">
        <p14:creationId xmlns:p14="http://schemas.microsoft.com/office/powerpoint/2010/main" val="34286391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CDA42-BF63-6625-3A87-B84DAF2EE7F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33BFF6D-5825-260A-88DD-069E00A7078F}"/>
              </a:ext>
            </a:extLst>
          </p:cNvPr>
          <p:cNvSpPr>
            <a:spLocks noGrp="1"/>
          </p:cNvSpPr>
          <p:nvPr>
            <p:ph type="title"/>
          </p:nvPr>
        </p:nvSpPr>
        <p:spPr>
          <a:xfrm>
            <a:off x="1752600" y="2948102"/>
            <a:ext cx="8686800" cy="761747"/>
          </a:xfrm>
        </p:spPr>
        <p:txBody>
          <a:bodyPr/>
          <a:lstStyle/>
          <a:p>
            <a:r>
              <a:rPr lang="en-US" dirty="0"/>
              <a:t>Health account resources</a:t>
            </a:r>
          </a:p>
        </p:txBody>
      </p:sp>
    </p:spTree>
    <p:extLst>
      <p:ext uri="{BB962C8B-B14F-4D97-AF65-F5344CB8AC3E}">
        <p14:creationId xmlns:p14="http://schemas.microsoft.com/office/powerpoint/2010/main" val="9761158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7D6449C-6F9A-8852-2061-790AB4B52777}"/>
              </a:ext>
            </a:extLst>
          </p:cNvPr>
          <p:cNvGrpSpPr/>
          <p:nvPr/>
        </p:nvGrpSpPr>
        <p:grpSpPr>
          <a:xfrm>
            <a:off x="12700" y="0"/>
            <a:ext cx="12192000" cy="1646238"/>
            <a:chOff x="12700" y="0"/>
            <a:chExt cx="12192000" cy="1646238"/>
          </a:xfrm>
        </p:grpSpPr>
        <p:sp>
          <p:nvSpPr>
            <p:cNvPr id="2" name="Rectangle 1">
              <a:extLst>
                <a:ext uri="{FF2B5EF4-FFF2-40B4-BE49-F238E27FC236}">
                  <a16:creationId xmlns:a16="http://schemas.microsoft.com/office/drawing/2014/main" id="{B5B8521F-0265-F239-2045-A61FBE61F5F5}"/>
                </a:ext>
              </a:extLst>
            </p:cNvPr>
            <p:cNvSpPr/>
            <p:nvPr/>
          </p:nvSpPr>
          <p:spPr bwMode="gray">
            <a:xfrm>
              <a:off x="12700" y="0"/>
              <a:ext cx="12192000" cy="1646238"/>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rgbClr val="FFFFFF"/>
                </a:solidFill>
              </a:endParaRPr>
            </a:p>
          </p:txBody>
        </p:sp>
        <p:sp>
          <p:nvSpPr>
            <p:cNvPr id="9" name="object 2">
              <a:extLst>
                <a:ext uri="{FF2B5EF4-FFF2-40B4-BE49-F238E27FC236}">
                  <a16:creationId xmlns:a16="http://schemas.microsoft.com/office/drawing/2014/main" id="{1A34E86E-F51B-61C9-C7AF-83C340CF4695}"/>
                </a:ext>
              </a:extLst>
            </p:cNvPr>
            <p:cNvSpPr txBox="1"/>
            <p:nvPr/>
          </p:nvSpPr>
          <p:spPr>
            <a:xfrm>
              <a:off x="469900" y="464798"/>
              <a:ext cx="11261725" cy="716643"/>
            </a:xfrm>
            <a:prstGeom prst="rect">
              <a:avLst/>
            </a:prstGeom>
          </p:spPr>
          <p:txBody>
            <a:bodyPr vert="horz" wrap="square" lIns="0" tIns="0" rIns="0" bIns="0" rtlCol="0" anchor="ctr" anchorCtr="0">
              <a:noAutofit/>
            </a:bodyPr>
            <a:lstStyle/>
            <a:p>
              <a:pPr marL="0" marR="0">
                <a:spcBef>
                  <a:spcPts val="0"/>
                </a:spcBef>
                <a:spcAft>
                  <a:spcPts val="0"/>
                </a:spcAft>
              </a:pPr>
              <a:r>
                <a:rPr lang="en-US" sz="3200" b="1" dirty="0">
                  <a:solidFill>
                    <a:schemeClr val="accent6"/>
                  </a:solidFill>
                  <a:effectLst/>
                  <a:latin typeface="Enterprise Sans" pitchFamily="2" charset="0"/>
                  <a:ea typeface="Enterprise Sans" pitchFamily="2" charset="0"/>
                </a:rPr>
                <a:t>How to access your accounts</a:t>
              </a:r>
              <a:endParaRPr lang="en-US" sz="3200" dirty="0">
                <a:solidFill>
                  <a:schemeClr val="accent6"/>
                </a:solidFill>
                <a:effectLst/>
                <a:latin typeface="Enterprise Sans" pitchFamily="2" charset="0"/>
                <a:ea typeface="Enterprise Sans" pitchFamily="2" charset="0"/>
              </a:endParaRPr>
            </a:p>
          </p:txBody>
        </p:sp>
      </p:grpSp>
      <p:grpSp>
        <p:nvGrpSpPr>
          <p:cNvPr id="13" name="Group 12">
            <a:extLst>
              <a:ext uri="{FF2B5EF4-FFF2-40B4-BE49-F238E27FC236}">
                <a16:creationId xmlns:a16="http://schemas.microsoft.com/office/drawing/2014/main" id="{223D97EF-6B03-C627-1045-6CEE243888ED}"/>
              </a:ext>
            </a:extLst>
          </p:cNvPr>
          <p:cNvGrpSpPr/>
          <p:nvPr/>
        </p:nvGrpSpPr>
        <p:grpSpPr>
          <a:xfrm>
            <a:off x="695738" y="2280752"/>
            <a:ext cx="10899362" cy="3318537"/>
            <a:chOff x="695738" y="2280752"/>
            <a:chExt cx="10899362" cy="3318537"/>
          </a:xfrm>
        </p:grpSpPr>
        <p:grpSp>
          <p:nvGrpSpPr>
            <p:cNvPr id="11" name="Group 10">
              <a:extLst>
                <a:ext uri="{FF2B5EF4-FFF2-40B4-BE49-F238E27FC236}">
                  <a16:creationId xmlns:a16="http://schemas.microsoft.com/office/drawing/2014/main" id="{79E2997B-D279-33F3-A423-3292C80857E5}"/>
                </a:ext>
              </a:extLst>
            </p:cNvPr>
            <p:cNvGrpSpPr/>
            <p:nvPr/>
          </p:nvGrpSpPr>
          <p:grpSpPr>
            <a:xfrm>
              <a:off x="695738" y="2411221"/>
              <a:ext cx="3136901" cy="2681704"/>
              <a:chOff x="695738" y="2411221"/>
              <a:chExt cx="3136901" cy="2681704"/>
            </a:xfrm>
          </p:grpSpPr>
          <p:sp>
            <p:nvSpPr>
              <p:cNvPr id="12" name="TextBox 11">
                <a:extLst>
                  <a:ext uri="{FF2B5EF4-FFF2-40B4-BE49-F238E27FC236}">
                    <a16:creationId xmlns:a16="http://schemas.microsoft.com/office/drawing/2014/main" id="{6F7F2BB3-30E6-6D74-2A75-9EA5CA582A5A}"/>
                  </a:ext>
                </a:extLst>
              </p:cNvPr>
              <p:cNvSpPr txBox="1"/>
              <p:nvPr/>
            </p:nvSpPr>
            <p:spPr bwMode="gray">
              <a:xfrm>
                <a:off x="1453185" y="2411221"/>
                <a:ext cx="1085618" cy="307777"/>
              </a:xfrm>
              <a:prstGeom prst="rect">
                <a:avLst/>
              </a:prstGeom>
              <a:noFill/>
            </p:spPr>
            <p:txBody>
              <a:bodyPr vert="horz" wrap="square" lIns="0" tIns="0" rIns="0" bIns="0" rtlCol="0" anchor="ctr" anchorCtr="0">
                <a:noAutofit/>
              </a:bodyPr>
              <a:lstStyle/>
              <a:p>
                <a:pPr algn="l">
                  <a:spcBef>
                    <a:spcPts val="600"/>
                  </a:spcBef>
                </a:pPr>
                <a:r>
                  <a:rPr lang="en-US" sz="2000" b="1" dirty="0">
                    <a:solidFill>
                      <a:schemeClr val="accent6"/>
                    </a:solidFill>
                    <a:latin typeface="Enterprise Sans" pitchFamily="2" charset="0"/>
                    <a:ea typeface="Enterprise Sans" pitchFamily="2" charset="0"/>
                  </a:rPr>
                  <a:t>Online</a:t>
                </a:r>
              </a:p>
            </p:txBody>
          </p:sp>
          <p:sp>
            <p:nvSpPr>
              <p:cNvPr id="21" name="TextBox 20">
                <a:extLst>
                  <a:ext uri="{FF2B5EF4-FFF2-40B4-BE49-F238E27FC236}">
                    <a16:creationId xmlns:a16="http://schemas.microsoft.com/office/drawing/2014/main" id="{FA261EA0-DCA4-16CF-9495-12B5DD233219}"/>
                  </a:ext>
                </a:extLst>
              </p:cNvPr>
              <p:cNvSpPr txBox="1"/>
              <p:nvPr/>
            </p:nvSpPr>
            <p:spPr bwMode="gray">
              <a:xfrm>
                <a:off x="695738" y="2987900"/>
                <a:ext cx="3136901" cy="2105025"/>
              </a:xfrm>
              <a:prstGeom prst="rect">
                <a:avLst/>
              </a:prstGeom>
              <a:noFill/>
              <a:ln>
                <a:noFill/>
              </a:ln>
            </p:spPr>
            <p:txBody>
              <a:bodyPr vert="horz" wrap="square" lIns="0" tIns="0" rIns="0" bIns="0" rtlCol="0">
                <a:noAutofit/>
              </a:bodyPr>
              <a:lstStyle/>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Check your balance</a:t>
                </a:r>
              </a:p>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Make deposits</a:t>
                </a:r>
              </a:p>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Pay bills</a:t>
                </a:r>
              </a:p>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Submit receipts</a:t>
                </a:r>
              </a:p>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Reimburse yourself</a:t>
                </a:r>
              </a:p>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Manage your investment activity</a:t>
                </a:r>
              </a:p>
            </p:txBody>
          </p:sp>
        </p:grpSp>
        <p:grpSp>
          <p:nvGrpSpPr>
            <p:cNvPr id="5" name="Group 4">
              <a:extLst>
                <a:ext uri="{FF2B5EF4-FFF2-40B4-BE49-F238E27FC236}">
                  <a16:creationId xmlns:a16="http://schemas.microsoft.com/office/drawing/2014/main" id="{C272EA3C-AD12-6232-026B-1B5FC6201340}"/>
                </a:ext>
              </a:extLst>
            </p:cNvPr>
            <p:cNvGrpSpPr/>
            <p:nvPr/>
          </p:nvGrpSpPr>
          <p:grpSpPr>
            <a:xfrm>
              <a:off x="4462085" y="2361525"/>
              <a:ext cx="2946173" cy="3200059"/>
              <a:chOff x="4306397" y="2361525"/>
              <a:chExt cx="2946173" cy="3200059"/>
            </a:xfrm>
          </p:grpSpPr>
          <p:sp>
            <p:nvSpPr>
              <p:cNvPr id="16" name="TextBox 15">
                <a:extLst>
                  <a:ext uri="{FF2B5EF4-FFF2-40B4-BE49-F238E27FC236}">
                    <a16:creationId xmlns:a16="http://schemas.microsoft.com/office/drawing/2014/main" id="{7464B3B2-1652-4A7B-4D59-9DDFC48734D9}"/>
                  </a:ext>
                </a:extLst>
              </p:cNvPr>
              <p:cNvSpPr txBox="1"/>
              <p:nvPr/>
            </p:nvSpPr>
            <p:spPr bwMode="gray">
              <a:xfrm>
                <a:off x="4804618" y="2361525"/>
                <a:ext cx="1212873" cy="307777"/>
              </a:xfrm>
              <a:prstGeom prst="rect">
                <a:avLst/>
              </a:prstGeom>
              <a:noFill/>
            </p:spPr>
            <p:txBody>
              <a:bodyPr vert="horz" wrap="square" lIns="0" tIns="0" rIns="0" bIns="0" rtlCol="0" anchor="ctr" anchorCtr="0">
                <a:noAutofit/>
              </a:bodyPr>
              <a:lstStyle/>
              <a:p>
                <a:pPr algn="l">
                  <a:spcBef>
                    <a:spcPts val="600"/>
                  </a:spcBef>
                </a:pPr>
                <a:r>
                  <a:rPr lang="en-US" sz="2000" b="1" dirty="0">
                    <a:solidFill>
                      <a:schemeClr val="accent6"/>
                    </a:solidFill>
                    <a:latin typeface="Enterprise Sans" pitchFamily="2" charset="0"/>
                    <a:ea typeface="Enterprise Sans" pitchFamily="2" charset="0"/>
                  </a:rPr>
                  <a:t>App</a:t>
                </a:r>
              </a:p>
            </p:txBody>
          </p:sp>
          <p:sp>
            <p:nvSpPr>
              <p:cNvPr id="22" name="TextBox 21">
                <a:extLst>
                  <a:ext uri="{FF2B5EF4-FFF2-40B4-BE49-F238E27FC236}">
                    <a16:creationId xmlns:a16="http://schemas.microsoft.com/office/drawing/2014/main" id="{4831A0AC-E6BA-5CB9-7C76-453BD559990B}"/>
                  </a:ext>
                </a:extLst>
              </p:cNvPr>
              <p:cNvSpPr txBox="1"/>
              <p:nvPr/>
            </p:nvSpPr>
            <p:spPr bwMode="gray">
              <a:xfrm>
                <a:off x="4306397" y="2958083"/>
                <a:ext cx="2946173" cy="2603501"/>
              </a:xfrm>
              <a:prstGeom prst="rect">
                <a:avLst/>
              </a:prstGeom>
              <a:noFill/>
              <a:ln>
                <a:noFill/>
              </a:ln>
            </p:spPr>
            <p:txBody>
              <a:bodyPr vert="horz" wrap="square" lIns="0" tIns="0" rIns="0" bIns="0" rtlCol="0">
                <a:noAutofit/>
              </a:bodyPr>
              <a:lstStyle/>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Pay bills, track payment and reimburse yourself</a:t>
                </a:r>
              </a:p>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Check your balance</a:t>
                </a:r>
              </a:p>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Search for qualified medical expenses</a:t>
                </a:r>
              </a:p>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Capture and submit receipts</a:t>
                </a:r>
              </a:p>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Easily deposit funds</a:t>
                </a:r>
              </a:p>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Calculate your contributions</a:t>
                </a:r>
              </a:p>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Update your beneficiary</a:t>
                </a:r>
              </a:p>
            </p:txBody>
          </p:sp>
        </p:grpSp>
        <p:grpSp>
          <p:nvGrpSpPr>
            <p:cNvPr id="3" name="Group 2">
              <a:extLst>
                <a:ext uri="{FF2B5EF4-FFF2-40B4-BE49-F238E27FC236}">
                  <a16:creationId xmlns:a16="http://schemas.microsoft.com/office/drawing/2014/main" id="{7510D613-832E-AAF9-4D9C-977EC0D6F950}"/>
                </a:ext>
              </a:extLst>
            </p:cNvPr>
            <p:cNvGrpSpPr/>
            <p:nvPr/>
          </p:nvGrpSpPr>
          <p:grpSpPr>
            <a:xfrm>
              <a:off x="8191499" y="2361525"/>
              <a:ext cx="3403601" cy="1634279"/>
              <a:chOff x="8191499" y="2361525"/>
              <a:chExt cx="3403601" cy="1634279"/>
            </a:xfrm>
          </p:grpSpPr>
          <p:sp>
            <p:nvSpPr>
              <p:cNvPr id="19" name="TextBox 18">
                <a:extLst>
                  <a:ext uri="{FF2B5EF4-FFF2-40B4-BE49-F238E27FC236}">
                    <a16:creationId xmlns:a16="http://schemas.microsoft.com/office/drawing/2014/main" id="{7E362705-A137-29E7-E572-51CE7671E0E3}"/>
                  </a:ext>
                </a:extLst>
              </p:cNvPr>
              <p:cNvSpPr txBox="1"/>
              <p:nvPr/>
            </p:nvSpPr>
            <p:spPr bwMode="gray">
              <a:xfrm>
                <a:off x="8867775" y="2361525"/>
                <a:ext cx="2193925" cy="307777"/>
              </a:xfrm>
              <a:prstGeom prst="rect">
                <a:avLst/>
              </a:prstGeom>
              <a:noFill/>
            </p:spPr>
            <p:txBody>
              <a:bodyPr vert="horz" wrap="square" lIns="0" tIns="0" rIns="0" bIns="0" rtlCol="0" anchor="ctr" anchorCtr="0">
                <a:noAutofit/>
              </a:bodyPr>
              <a:lstStyle/>
              <a:p>
                <a:pPr algn="l">
                  <a:spcBef>
                    <a:spcPts val="600"/>
                  </a:spcBef>
                </a:pPr>
                <a:r>
                  <a:rPr lang="en-US" sz="2000" b="1" dirty="0">
                    <a:solidFill>
                      <a:schemeClr val="accent6"/>
                    </a:solidFill>
                    <a:latin typeface="Enterprise Sans" pitchFamily="2" charset="0"/>
                    <a:ea typeface="Enterprise Sans" pitchFamily="2" charset="0"/>
                  </a:rPr>
                  <a:t>Payment card</a:t>
                </a:r>
              </a:p>
            </p:txBody>
          </p:sp>
          <p:sp>
            <p:nvSpPr>
              <p:cNvPr id="23" name="TextBox 22">
                <a:extLst>
                  <a:ext uri="{FF2B5EF4-FFF2-40B4-BE49-F238E27FC236}">
                    <a16:creationId xmlns:a16="http://schemas.microsoft.com/office/drawing/2014/main" id="{97DB108B-EBBF-93FD-2022-F5A9834C0E1E}"/>
                  </a:ext>
                </a:extLst>
              </p:cNvPr>
              <p:cNvSpPr txBox="1"/>
              <p:nvPr/>
            </p:nvSpPr>
            <p:spPr bwMode="gray">
              <a:xfrm>
                <a:off x="8191499" y="2958084"/>
                <a:ext cx="3403601" cy="1037720"/>
              </a:xfrm>
              <a:prstGeom prst="rect">
                <a:avLst/>
              </a:prstGeom>
              <a:noFill/>
              <a:ln>
                <a:noFill/>
              </a:ln>
            </p:spPr>
            <p:txBody>
              <a:bodyPr vert="horz" wrap="square" lIns="0" tIns="0" rIns="0" bIns="0" rtlCol="0">
                <a:noAutofit/>
              </a:bodyPr>
              <a:lstStyle/>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Pay the easier way at the doctor’s office, chiropractor or pharmacy</a:t>
                </a:r>
              </a:p>
              <a:p>
                <a:pPr marL="171450" indent="-171450">
                  <a:lnSpc>
                    <a:spcPct val="110000"/>
                  </a:lnSpc>
                  <a:spcBef>
                    <a:spcPts val="300"/>
                  </a:spcBef>
                  <a:buFont typeface="Arial" panose="020B0604020202020204" pitchFamily="34" charset="0"/>
                  <a:buChar char="•"/>
                </a:pPr>
                <a:r>
                  <a:rPr lang="en-US" sz="1600" kern="100" dirty="0">
                    <a:latin typeface="Enterprise Sans" pitchFamily="2" charset="0"/>
                    <a:ea typeface="Enterprise Sans" pitchFamily="2" charset="0"/>
                  </a:rPr>
                  <a:t>Pay for qualified medical </a:t>
                </a:r>
                <a:br>
                  <a:rPr lang="en-US" sz="1600" kern="100" dirty="0">
                    <a:latin typeface="Enterprise Sans" pitchFamily="2" charset="0"/>
                    <a:ea typeface="Enterprise Sans" pitchFamily="2" charset="0"/>
                  </a:rPr>
                </a:br>
                <a:r>
                  <a:rPr lang="en-US" sz="1600" kern="100" dirty="0">
                    <a:latin typeface="Enterprise Sans" pitchFamily="2" charset="0"/>
                    <a:ea typeface="Enterprise Sans" pitchFamily="2" charset="0"/>
                  </a:rPr>
                  <a:t>expenses online</a:t>
                </a:r>
              </a:p>
            </p:txBody>
          </p:sp>
        </p:grpSp>
        <p:cxnSp>
          <p:nvCxnSpPr>
            <p:cNvPr id="27" name="Straight Connector 26">
              <a:extLst>
                <a:ext uri="{FF2B5EF4-FFF2-40B4-BE49-F238E27FC236}">
                  <a16:creationId xmlns:a16="http://schemas.microsoft.com/office/drawing/2014/main" id="{529DF8FF-8DE8-773D-EEB5-85364D4C273B}"/>
                </a:ext>
              </a:extLst>
            </p:cNvPr>
            <p:cNvCxnSpPr>
              <a:cxnSpLocks/>
            </p:cNvCxnSpPr>
            <p:nvPr/>
          </p:nvCxnSpPr>
          <p:spPr bwMode="gray">
            <a:xfrm>
              <a:off x="3985720" y="2280752"/>
              <a:ext cx="0" cy="3318537"/>
            </a:xfrm>
            <a:prstGeom prst="line">
              <a:avLst/>
            </a:prstGeom>
            <a:ln w="31750" cap="rnd">
              <a:solidFill>
                <a:schemeClr val="accent6"/>
              </a:solidFill>
              <a:prstDash val="sysDot"/>
              <a:round/>
              <a:headEnd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CF3827A-7177-589B-4D66-AFA906E1C08C}"/>
                </a:ext>
              </a:extLst>
            </p:cNvPr>
            <p:cNvCxnSpPr>
              <a:cxnSpLocks/>
            </p:cNvCxnSpPr>
            <p:nvPr/>
          </p:nvCxnSpPr>
          <p:spPr bwMode="gray">
            <a:xfrm>
              <a:off x="7799878" y="2280752"/>
              <a:ext cx="0" cy="3318537"/>
            </a:xfrm>
            <a:prstGeom prst="line">
              <a:avLst/>
            </a:prstGeom>
            <a:ln w="31750" cap="rnd">
              <a:solidFill>
                <a:schemeClr val="accent6"/>
              </a:solidFill>
              <a:prstDash val="sysDot"/>
              <a:round/>
              <a:headEnd w="lg" len="med"/>
              <a:tailEnd type="none" w="lg" len="med"/>
            </a:ln>
          </p:spPr>
          <p:style>
            <a:lnRef idx="1">
              <a:schemeClr val="accent1"/>
            </a:lnRef>
            <a:fillRef idx="0">
              <a:schemeClr val="accent1"/>
            </a:fillRef>
            <a:effectRef idx="0">
              <a:schemeClr val="accent1"/>
            </a:effectRef>
            <a:fontRef idx="minor">
              <a:schemeClr val="tx1"/>
            </a:fontRef>
          </p:style>
        </p:cxnSp>
      </p:grpSp>
      <p:pic>
        <p:nvPicPr>
          <p:cNvPr id="14" name="Graphic 13">
            <a:extLst>
              <a:ext uri="{FF2B5EF4-FFF2-40B4-BE49-F238E27FC236}">
                <a16:creationId xmlns:a16="http://schemas.microsoft.com/office/drawing/2014/main" id="{D056FE86-BE43-A7B6-0972-61284509E05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386469" y="2286000"/>
            <a:ext cx="543339" cy="543339"/>
          </a:xfrm>
          <a:prstGeom prst="rect">
            <a:avLst/>
          </a:prstGeom>
        </p:spPr>
      </p:pic>
      <p:pic>
        <p:nvPicPr>
          <p:cNvPr id="17" name="Graphic 16">
            <a:extLst>
              <a:ext uri="{FF2B5EF4-FFF2-40B4-BE49-F238E27FC236}">
                <a16:creationId xmlns:a16="http://schemas.microsoft.com/office/drawing/2014/main" id="{E1791FFE-E4F8-339D-8DA8-D7AAF87F1C4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89115" y="2236305"/>
            <a:ext cx="636104" cy="636104"/>
          </a:xfrm>
          <a:prstGeom prst="rect">
            <a:avLst/>
          </a:prstGeom>
        </p:spPr>
      </p:pic>
      <p:pic>
        <p:nvPicPr>
          <p:cNvPr id="20" name="Graphic 19">
            <a:extLst>
              <a:ext uri="{FF2B5EF4-FFF2-40B4-BE49-F238E27FC236}">
                <a16:creationId xmlns:a16="http://schemas.microsoft.com/office/drawing/2014/main" id="{4C09FA05-FA28-8BF7-AAAE-09D475F9D52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143462" y="2226366"/>
            <a:ext cx="622852" cy="622852"/>
          </a:xfrm>
          <a:prstGeom prst="rect">
            <a:avLst/>
          </a:prstGeom>
        </p:spPr>
      </p:pic>
    </p:spTree>
    <p:extLst>
      <p:ext uri="{BB962C8B-B14F-4D97-AF65-F5344CB8AC3E}">
        <p14:creationId xmlns:p14="http://schemas.microsoft.com/office/powerpoint/2010/main" val="24993140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5229225" y="6305550"/>
            <a:ext cx="1866900" cy="285750"/>
          </a:xfrm>
          <a:custGeom>
            <a:avLst/>
            <a:gdLst/>
            <a:ahLst/>
            <a:cxnLst/>
            <a:rect l="l" t="t" r="r" b="b"/>
            <a:pathLst>
              <a:path w="1866900" h="285750">
                <a:moveTo>
                  <a:pt x="1866900" y="0"/>
                </a:moveTo>
                <a:lnTo>
                  <a:pt x="0" y="0"/>
                </a:lnTo>
                <a:lnTo>
                  <a:pt x="0" y="285750"/>
                </a:lnTo>
                <a:lnTo>
                  <a:pt x="1866900" y="285750"/>
                </a:lnTo>
                <a:lnTo>
                  <a:pt x="1866900" y="0"/>
                </a:lnTo>
                <a:close/>
              </a:path>
            </a:pathLst>
          </a:custGeom>
          <a:solidFill>
            <a:srgbClr val="FFFFFF"/>
          </a:solidFill>
        </p:spPr>
        <p:txBody>
          <a:bodyPr wrap="square" lIns="0" tIns="0" rIns="0" bIns="0" rtlCol="0"/>
          <a:lstStyle/>
          <a:p>
            <a:endParaRPr/>
          </a:p>
        </p:txBody>
      </p:sp>
      <p:sp>
        <p:nvSpPr>
          <p:cNvPr id="4" name="object 4"/>
          <p:cNvSpPr txBox="1">
            <a:spLocks noGrp="1"/>
          </p:cNvSpPr>
          <p:nvPr>
            <p:ph type="title"/>
          </p:nvPr>
        </p:nvSpPr>
        <p:spPr>
          <a:xfrm>
            <a:off x="1218564" y="880363"/>
            <a:ext cx="7921625" cy="1242695"/>
          </a:xfrm>
          <a:prstGeom prst="rect">
            <a:avLst/>
          </a:prstGeom>
        </p:spPr>
        <p:txBody>
          <a:bodyPr vert="horz" wrap="square" lIns="0" tIns="7620" rIns="0" bIns="0" rtlCol="0">
            <a:spAutoFit/>
          </a:bodyPr>
          <a:lstStyle/>
          <a:p>
            <a:pPr marL="12700" marR="5080">
              <a:lnSpc>
                <a:spcPct val="101400"/>
              </a:lnSpc>
              <a:spcBef>
                <a:spcPts val="60"/>
              </a:spcBef>
            </a:pPr>
            <a:r>
              <a:rPr sz="3950" dirty="0"/>
              <a:t>Ready</a:t>
            </a:r>
            <a:r>
              <a:rPr sz="3950" spc="60" dirty="0"/>
              <a:t> </a:t>
            </a:r>
            <a:r>
              <a:rPr sz="3950" dirty="0"/>
              <a:t>to</a:t>
            </a:r>
            <a:r>
              <a:rPr sz="3950" spc="5" dirty="0"/>
              <a:t> </a:t>
            </a:r>
            <a:r>
              <a:rPr sz="3950" dirty="0"/>
              <a:t>get</a:t>
            </a:r>
            <a:r>
              <a:rPr sz="3950" spc="50" dirty="0"/>
              <a:t> </a:t>
            </a:r>
            <a:r>
              <a:rPr sz="3950" dirty="0"/>
              <a:t>started</a:t>
            </a:r>
            <a:r>
              <a:rPr sz="3950" spc="75" dirty="0"/>
              <a:t> </a:t>
            </a:r>
            <a:r>
              <a:rPr sz="3950" dirty="0"/>
              <a:t>with</a:t>
            </a:r>
            <a:r>
              <a:rPr sz="3950" spc="5" dirty="0"/>
              <a:t> </a:t>
            </a:r>
            <a:r>
              <a:rPr sz="3950" spc="-50" dirty="0"/>
              <a:t>a </a:t>
            </a:r>
            <a:r>
              <a:rPr sz="3950" dirty="0"/>
              <a:t>financial</a:t>
            </a:r>
            <a:r>
              <a:rPr sz="3950" spc="15" dirty="0"/>
              <a:t> </a:t>
            </a:r>
            <a:r>
              <a:rPr sz="3950" dirty="0"/>
              <a:t>health</a:t>
            </a:r>
            <a:r>
              <a:rPr sz="3950" spc="55" dirty="0"/>
              <a:t> </a:t>
            </a:r>
            <a:r>
              <a:rPr sz="3950" dirty="0"/>
              <a:t>benefit</a:t>
            </a:r>
            <a:r>
              <a:rPr sz="3950" spc="105" dirty="0"/>
              <a:t> </a:t>
            </a:r>
            <a:r>
              <a:rPr sz="3950" spc="-10" dirty="0"/>
              <a:t>account?</a:t>
            </a:r>
            <a:endParaRPr sz="3950" dirty="0"/>
          </a:p>
        </p:txBody>
      </p:sp>
      <p:sp>
        <p:nvSpPr>
          <p:cNvPr id="5" name="object 5"/>
          <p:cNvSpPr txBox="1"/>
          <p:nvPr/>
        </p:nvSpPr>
        <p:spPr>
          <a:xfrm>
            <a:off x="1218564" y="2791523"/>
            <a:ext cx="1869439" cy="334645"/>
          </a:xfrm>
          <a:prstGeom prst="rect">
            <a:avLst/>
          </a:prstGeom>
        </p:spPr>
        <p:txBody>
          <a:bodyPr vert="horz" wrap="square" lIns="0" tIns="15875" rIns="0" bIns="0" rtlCol="0">
            <a:spAutoFit/>
          </a:bodyPr>
          <a:lstStyle/>
          <a:p>
            <a:pPr marL="12700">
              <a:lnSpc>
                <a:spcPct val="100000"/>
              </a:lnSpc>
              <a:spcBef>
                <a:spcPts val="125"/>
              </a:spcBef>
            </a:pPr>
            <a:r>
              <a:rPr sz="2000" dirty="0">
                <a:solidFill>
                  <a:srgbClr val="002577"/>
                </a:solidFill>
                <a:latin typeface="Arial"/>
                <a:cs typeface="Arial"/>
              </a:rPr>
              <a:t>What to</a:t>
            </a:r>
            <a:r>
              <a:rPr sz="2000" spc="-35" dirty="0">
                <a:solidFill>
                  <a:srgbClr val="002577"/>
                </a:solidFill>
                <a:latin typeface="Arial"/>
                <a:cs typeface="Arial"/>
              </a:rPr>
              <a:t> </a:t>
            </a:r>
            <a:r>
              <a:rPr sz="2000" dirty="0">
                <a:solidFill>
                  <a:srgbClr val="002577"/>
                </a:solidFill>
                <a:latin typeface="Arial"/>
                <a:cs typeface="Arial"/>
              </a:rPr>
              <a:t>do</a:t>
            </a:r>
            <a:r>
              <a:rPr sz="2000" spc="-30" dirty="0">
                <a:solidFill>
                  <a:srgbClr val="002577"/>
                </a:solidFill>
                <a:latin typeface="Arial"/>
                <a:cs typeface="Arial"/>
              </a:rPr>
              <a:t> </a:t>
            </a:r>
            <a:r>
              <a:rPr sz="2000" spc="-10" dirty="0">
                <a:solidFill>
                  <a:srgbClr val="002577"/>
                </a:solidFill>
                <a:latin typeface="Arial"/>
                <a:cs typeface="Arial"/>
              </a:rPr>
              <a:t>next:</a:t>
            </a:r>
            <a:endParaRPr sz="2000" dirty="0">
              <a:latin typeface="Arial"/>
              <a:cs typeface="Arial"/>
            </a:endParaRPr>
          </a:p>
        </p:txBody>
      </p:sp>
      <p:sp>
        <p:nvSpPr>
          <p:cNvPr id="6" name="object 6"/>
          <p:cNvSpPr txBox="1"/>
          <p:nvPr/>
        </p:nvSpPr>
        <p:spPr>
          <a:xfrm>
            <a:off x="1739645" y="3284791"/>
            <a:ext cx="4257040" cy="640080"/>
          </a:xfrm>
          <a:prstGeom prst="rect">
            <a:avLst/>
          </a:prstGeom>
        </p:spPr>
        <p:txBody>
          <a:bodyPr vert="horz" wrap="square" lIns="0" tIns="15875" rIns="0" bIns="0" rtlCol="0">
            <a:spAutoFit/>
          </a:bodyPr>
          <a:lstStyle/>
          <a:p>
            <a:pPr marL="12700">
              <a:lnSpc>
                <a:spcPct val="100000"/>
              </a:lnSpc>
              <a:spcBef>
                <a:spcPts val="125"/>
              </a:spcBef>
            </a:pPr>
            <a:r>
              <a:rPr sz="2000" dirty="0">
                <a:solidFill>
                  <a:srgbClr val="002577"/>
                </a:solidFill>
                <a:latin typeface="Arial"/>
                <a:cs typeface="Arial"/>
              </a:rPr>
              <a:t>Enroll</a:t>
            </a:r>
            <a:r>
              <a:rPr sz="2000" spc="25" dirty="0">
                <a:solidFill>
                  <a:srgbClr val="002577"/>
                </a:solidFill>
                <a:latin typeface="Arial"/>
                <a:cs typeface="Arial"/>
              </a:rPr>
              <a:t> </a:t>
            </a:r>
            <a:r>
              <a:rPr sz="2000" dirty="0">
                <a:solidFill>
                  <a:srgbClr val="002577"/>
                </a:solidFill>
                <a:latin typeface="Arial"/>
                <a:cs typeface="Arial"/>
              </a:rPr>
              <a:t>in</a:t>
            </a:r>
            <a:r>
              <a:rPr sz="2000" spc="-45" dirty="0">
                <a:solidFill>
                  <a:srgbClr val="002577"/>
                </a:solidFill>
                <a:latin typeface="Arial"/>
                <a:cs typeface="Arial"/>
              </a:rPr>
              <a:t> </a:t>
            </a:r>
            <a:r>
              <a:rPr sz="2000" dirty="0">
                <a:solidFill>
                  <a:srgbClr val="002577"/>
                </a:solidFill>
                <a:latin typeface="Arial"/>
                <a:cs typeface="Arial"/>
              </a:rPr>
              <a:t>your</a:t>
            </a:r>
            <a:r>
              <a:rPr sz="2000" spc="-40" dirty="0">
                <a:solidFill>
                  <a:srgbClr val="002577"/>
                </a:solidFill>
                <a:latin typeface="Arial"/>
                <a:cs typeface="Arial"/>
              </a:rPr>
              <a:t> </a:t>
            </a:r>
            <a:r>
              <a:rPr sz="2000" dirty="0">
                <a:solidFill>
                  <a:srgbClr val="002577"/>
                </a:solidFill>
                <a:latin typeface="Arial"/>
                <a:cs typeface="Arial"/>
              </a:rPr>
              <a:t>preferred</a:t>
            </a:r>
            <a:r>
              <a:rPr sz="2000" spc="-45" dirty="0">
                <a:solidFill>
                  <a:srgbClr val="002577"/>
                </a:solidFill>
                <a:latin typeface="Arial"/>
                <a:cs typeface="Arial"/>
              </a:rPr>
              <a:t> </a:t>
            </a:r>
            <a:r>
              <a:rPr sz="2000" dirty="0">
                <a:solidFill>
                  <a:srgbClr val="002577"/>
                </a:solidFill>
                <a:latin typeface="Arial"/>
                <a:cs typeface="Arial"/>
              </a:rPr>
              <a:t>plan</a:t>
            </a:r>
            <a:r>
              <a:rPr sz="2000" spc="-45" dirty="0">
                <a:solidFill>
                  <a:srgbClr val="002577"/>
                </a:solidFill>
                <a:latin typeface="Arial"/>
                <a:cs typeface="Arial"/>
              </a:rPr>
              <a:t> </a:t>
            </a:r>
            <a:r>
              <a:rPr sz="2000" dirty="0">
                <a:solidFill>
                  <a:srgbClr val="002577"/>
                </a:solidFill>
                <a:latin typeface="Arial"/>
                <a:cs typeface="Arial"/>
              </a:rPr>
              <a:t>by</a:t>
            </a:r>
            <a:r>
              <a:rPr sz="2000" spc="-5" dirty="0">
                <a:solidFill>
                  <a:srgbClr val="002577"/>
                </a:solidFill>
                <a:latin typeface="Arial"/>
                <a:cs typeface="Arial"/>
              </a:rPr>
              <a:t> </a:t>
            </a:r>
            <a:r>
              <a:rPr sz="2000" spc="-20" dirty="0">
                <a:solidFill>
                  <a:srgbClr val="002577"/>
                </a:solidFill>
                <a:latin typeface="Arial"/>
                <a:cs typeface="Arial"/>
              </a:rPr>
              <a:t>your</a:t>
            </a:r>
            <a:endParaRPr sz="2000">
              <a:latin typeface="Arial"/>
              <a:cs typeface="Arial"/>
            </a:endParaRPr>
          </a:p>
          <a:p>
            <a:pPr marL="12700">
              <a:lnSpc>
                <a:spcPct val="100000"/>
              </a:lnSpc>
              <a:spcBef>
                <a:spcPts val="5"/>
              </a:spcBef>
            </a:pPr>
            <a:r>
              <a:rPr sz="2000" dirty="0">
                <a:solidFill>
                  <a:srgbClr val="002577"/>
                </a:solidFill>
                <a:latin typeface="Arial"/>
                <a:cs typeface="Arial"/>
              </a:rPr>
              <a:t>employer’s</a:t>
            </a:r>
            <a:r>
              <a:rPr sz="2000" spc="-20" dirty="0">
                <a:solidFill>
                  <a:srgbClr val="002577"/>
                </a:solidFill>
                <a:latin typeface="Arial"/>
                <a:cs typeface="Arial"/>
              </a:rPr>
              <a:t> </a:t>
            </a:r>
            <a:r>
              <a:rPr sz="2000" dirty="0">
                <a:solidFill>
                  <a:srgbClr val="002577"/>
                </a:solidFill>
                <a:latin typeface="Arial"/>
                <a:cs typeface="Arial"/>
              </a:rPr>
              <a:t>open</a:t>
            </a:r>
            <a:r>
              <a:rPr sz="2000" spc="15" dirty="0">
                <a:solidFill>
                  <a:srgbClr val="002577"/>
                </a:solidFill>
                <a:latin typeface="Arial"/>
                <a:cs typeface="Arial"/>
              </a:rPr>
              <a:t> </a:t>
            </a:r>
            <a:r>
              <a:rPr sz="2000" dirty="0">
                <a:solidFill>
                  <a:srgbClr val="002577"/>
                </a:solidFill>
                <a:latin typeface="Arial"/>
                <a:cs typeface="Arial"/>
              </a:rPr>
              <a:t>enrollment</a:t>
            </a:r>
            <a:r>
              <a:rPr sz="2000" spc="-85" dirty="0">
                <a:solidFill>
                  <a:srgbClr val="002577"/>
                </a:solidFill>
                <a:latin typeface="Arial"/>
                <a:cs typeface="Arial"/>
              </a:rPr>
              <a:t> </a:t>
            </a:r>
            <a:r>
              <a:rPr sz="2000" spc="-10" dirty="0">
                <a:solidFill>
                  <a:srgbClr val="002577"/>
                </a:solidFill>
                <a:latin typeface="Arial"/>
                <a:cs typeface="Arial"/>
              </a:rPr>
              <a:t>deadline.</a:t>
            </a:r>
            <a:endParaRPr sz="2000">
              <a:latin typeface="Arial"/>
              <a:cs typeface="Arial"/>
            </a:endParaRPr>
          </a:p>
        </p:txBody>
      </p:sp>
      <p:sp>
        <p:nvSpPr>
          <p:cNvPr id="7" name="object 7"/>
          <p:cNvSpPr/>
          <p:nvPr/>
        </p:nvSpPr>
        <p:spPr>
          <a:xfrm>
            <a:off x="1228725" y="3362325"/>
            <a:ext cx="314325" cy="314325"/>
          </a:xfrm>
          <a:custGeom>
            <a:avLst/>
            <a:gdLst/>
            <a:ahLst/>
            <a:cxnLst/>
            <a:rect l="l" t="t" r="r" b="b"/>
            <a:pathLst>
              <a:path w="314325" h="314325">
                <a:moveTo>
                  <a:pt x="157099" y="0"/>
                </a:moveTo>
                <a:lnTo>
                  <a:pt x="107452" y="8011"/>
                </a:lnTo>
                <a:lnTo>
                  <a:pt x="64328" y="30317"/>
                </a:lnTo>
                <a:lnTo>
                  <a:pt x="30317" y="64328"/>
                </a:lnTo>
                <a:lnTo>
                  <a:pt x="8011" y="107452"/>
                </a:lnTo>
                <a:lnTo>
                  <a:pt x="0" y="157099"/>
                </a:lnTo>
                <a:lnTo>
                  <a:pt x="8011" y="206807"/>
                </a:lnTo>
                <a:lnTo>
                  <a:pt x="30317" y="249969"/>
                </a:lnTo>
                <a:lnTo>
                  <a:pt x="64328" y="283999"/>
                </a:lnTo>
                <a:lnTo>
                  <a:pt x="107452" y="306312"/>
                </a:lnTo>
                <a:lnTo>
                  <a:pt x="157099" y="314325"/>
                </a:lnTo>
                <a:lnTo>
                  <a:pt x="206807" y="306312"/>
                </a:lnTo>
                <a:lnTo>
                  <a:pt x="249969" y="283999"/>
                </a:lnTo>
                <a:lnTo>
                  <a:pt x="283999" y="249969"/>
                </a:lnTo>
                <a:lnTo>
                  <a:pt x="306312" y="206807"/>
                </a:lnTo>
                <a:lnTo>
                  <a:pt x="314325" y="157099"/>
                </a:lnTo>
                <a:lnTo>
                  <a:pt x="306312" y="107452"/>
                </a:lnTo>
                <a:lnTo>
                  <a:pt x="283999" y="64328"/>
                </a:lnTo>
                <a:lnTo>
                  <a:pt x="249969" y="30317"/>
                </a:lnTo>
                <a:lnTo>
                  <a:pt x="206807" y="8011"/>
                </a:lnTo>
                <a:lnTo>
                  <a:pt x="157099" y="0"/>
                </a:lnTo>
                <a:close/>
              </a:path>
            </a:pathLst>
          </a:custGeom>
          <a:solidFill>
            <a:srgbClr val="002577"/>
          </a:solidFill>
        </p:spPr>
        <p:txBody>
          <a:bodyPr wrap="square" lIns="0" tIns="0" rIns="0" bIns="0" rtlCol="0"/>
          <a:lstStyle/>
          <a:p>
            <a:endParaRPr/>
          </a:p>
        </p:txBody>
      </p:sp>
      <p:sp>
        <p:nvSpPr>
          <p:cNvPr id="8" name="object 8"/>
          <p:cNvSpPr txBox="1"/>
          <p:nvPr/>
        </p:nvSpPr>
        <p:spPr>
          <a:xfrm>
            <a:off x="1328038" y="3396932"/>
            <a:ext cx="126364" cy="243204"/>
          </a:xfrm>
          <a:prstGeom prst="rect">
            <a:avLst/>
          </a:prstGeom>
        </p:spPr>
        <p:txBody>
          <a:bodyPr vert="horz" wrap="square" lIns="0" tIns="15875" rIns="0" bIns="0" rtlCol="0">
            <a:spAutoFit/>
          </a:bodyPr>
          <a:lstStyle/>
          <a:p>
            <a:pPr marL="12700">
              <a:lnSpc>
                <a:spcPct val="100000"/>
              </a:lnSpc>
              <a:spcBef>
                <a:spcPts val="125"/>
              </a:spcBef>
            </a:pPr>
            <a:r>
              <a:rPr sz="1400" b="1" spc="-50" dirty="0">
                <a:solidFill>
                  <a:srgbClr val="FFFFFF"/>
                </a:solidFill>
                <a:latin typeface="Arial"/>
                <a:cs typeface="Arial"/>
              </a:rPr>
              <a:t>1</a:t>
            </a:r>
            <a:endParaRPr sz="1400">
              <a:latin typeface="Arial"/>
              <a:cs typeface="Arial"/>
            </a:endParaRPr>
          </a:p>
        </p:txBody>
      </p:sp>
      <p:sp>
        <p:nvSpPr>
          <p:cNvPr id="9" name="object 9"/>
          <p:cNvSpPr txBox="1"/>
          <p:nvPr/>
        </p:nvSpPr>
        <p:spPr>
          <a:xfrm>
            <a:off x="1739645" y="4146550"/>
            <a:ext cx="4332605" cy="335280"/>
          </a:xfrm>
          <a:prstGeom prst="rect">
            <a:avLst/>
          </a:prstGeom>
        </p:spPr>
        <p:txBody>
          <a:bodyPr vert="horz" wrap="square" lIns="0" tIns="16510" rIns="0" bIns="0" rtlCol="0">
            <a:spAutoFit/>
          </a:bodyPr>
          <a:lstStyle/>
          <a:p>
            <a:pPr marL="12700">
              <a:lnSpc>
                <a:spcPct val="100000"/>
              </a:lnSpc>
              <a:spcBef>
                <a:spcPts val="130"/>
              </a:spcBef>
            </a:pPr>
            <a:r>
              <a:rPr sz="2000" dirty="0">
                <a:solidFill>
                  <a:srgbClr val="002577"/>
                </a:solidFill>
                <a:latin typeface="Arial"/>
                <a:cs typeface="Arial"/>
              </a:rPr>
              <a:t>Select</a:t>
            </a:r>
            <a:r>
              <a:rPr sz="2000" spc="-10" dirty="0">
                <a:solidFill>
                  <a:srgbClr val="002577"/>
                </a:solidFill>
                <a:latin typeface="Arial"/>
                <a:cs typeface="Arial"/>
              </a:rPr>
              <a:t> </a:t>
            </a:r>
            <a:r>
              <a:rPr sz="2000" dirty="0">
                <a:solidFill>
                  <a:srgbClr val="002577"/>
                </a:solidFill>
                <a:latin typeface="Arial"/>
                <a:cs typeface="Arial"/>
              </a:rPr>
              <a:t>an</a:t>
            </a:r>
            <a:r>
              <a:rPr sz="2000" spc="30" dirty="0">
                <a:solidFill>
                  <a:srgbClr val="002577"/>
                </a:solidFill>
                <a:latin typeface="Arial"/>
                <a:cs typeface="Arial"/>
              </a:rPr>
              <a:t> </a:t>
            </a:r>
            <a:r>
              <a:rPr sz="2000" dirty="0">
                <a:solidFill>
                  <a:srgbClr val="002577"/>
                </a:solidFill>
                <a:latin typeface="Arial"/>
                <a:cs typeface="Arial"/>
              </a:rPr>
              <a:t>account</a:t>
            </a:r>
            <a:r>
              <a:rPr sz="2000" spc="-85" dirty="0">
                <a:solidFill>
                  <a:srgbClr val="002577"/>
                </a:solidFill>
                <a:latin typeface="Arial"/>
                <a:cs typeface="Arial"/>
              </a:rPr>
              <a:t> </a:t>
            </a:r>
            <a:r>
              <a:rPr sz="2000" dirty="0">
                <a:solidFill>
                  <a:srgbClr val="002577"/>
                </a:solidFill>
                <a:latin typeface="Arial"/>
                <a:cs typeface="Arial"/>
              </a:rPr>
              <a:t>that</a:t>
            </a:r>
            <a:r>
              <a:rPr sz="2000" spc="-10" dirty="0">
                <a:solidFill>
                  <a:srgbClr val="002577"/>
                </a:solidFill>
                <a:latin typeface="Arial"/>
                <a:cs typeface="Arial"/>
              </a:rPr>
              <a:t> </a:t>
            </a:r>
            <a:r>
              <a:rPr sz="2000" dirty="0">
                <a:solidFill>
                  <a:srgbClr val="002577"/>
                </a:solidFill>
                <a:latin typeface="Arial"/>
                <a:cs typeface="Arial"/>
              </a:rPr>
              <a:t>fits</a:t>
            </a:r>
            <a:r>
              <a:rPr sz="2000" spc="-80" dirty="0">
                <a:solidFill>
                  <a:srgbClr val="002577"/>
                </a:solidFill>
                <a:latin typeface="Arial"/>
                <a:cs typeface="Arial"/>
              </a:rPr>
              <a:t> </a:t>
            </a:r>
            <a:r>
              <a:rPr sz="2000" dirty="0">
                <a:solidFill>
                  <a:srgbClr val="002577"/>
                </a:solidFill>
                <a:latin typeface="Arial"/>
                <a:cs typeface="Arial"/>
              </a:rPr>
              <a:t>your</a:t>
            </a:r>
            <a:r>
              <a:rPr sz="2000" spc="-45" dirty="0">
                <a:solidFill>
                  <a:srgbClr val="002577"/>
                </a:solidFill>
                <a:latin typeface="Arial"/>
                <a:cs typeface="Arial"/>
              </a:rPr>
              <a:t> </a:t>
            </a:r>
            <a:r>
              <a:rPr sz="2000" spc="-10" dirty="0">
                <a:solidFill>
                  <a:srgbClr val="002577"/>
                </a:solidFill>
                <a:latin typeface="Arial"/>
                <a:cs typeface="Arial"/>
              </a:rPr>
              <a:t>needs.</a:t>
            </a:r>
            <a:endParaRPr sz="2000">
              <a:latin typeface="Arial"/>
              <a:cs typeface="Arial"/>
            </a:endParaRPr>
          </a:p>
        </p:txBody>
      </p:sp>
      <p:sp>
        <p:nvSpPr>
          <p:cNvPr id="10" name="object 10"/>
          <p:cNvSpPr/>
          <p:nvPr/>
        </p:nvSpPr>
        <p:spPr>
          <a:xfrm>
            <a:off x="1228725" y="4152900"/>
            <a:ext cx="314325" cy="323850"/>
          </a:xfrm>
          <a:custGeom>
            <a:avLst/>
            <a:gdLst/>
            <a:ahLst/>
            <a:cxnLst/>
            <a:rect l="l" t="t" r="r" b="b"/>
            <a:pathLst>
              <a:path w="314325" h="323850">
                <a:moveTo>
                  <a:pt x="157099" y="0"/>
                </a:moveTo>
                <a:lnTo>
                  <a:pt x="107452" y="8257"/>
                </a:lnTo>
                <a:lnTo>
                  <a:pt x="64328" y="31248"/>
                </a:lnTo>
                <a:lnTo>
                  <a:pt x="30317" y="66303"/>
                </a:lnTo>
                <a:lnTo>
                  <a:pt x="8011" y="110752"/>
                </a:lnTo>
                <a:lnTo>
                  <a:pt x="0" y="161925"/>
                </a:lnTo>
                <a:lnTo>
                  <a:pt x="8011" y="213097"/>
                </a:lnTo>
                <a:lnTo>
                  <a:pt x="30317" y="257546"/>
                </a:lnTo>
                <a:lnTo>
                  <a:pt x="64328" y="292601"/>
                </a:lnTo>
                <a:lnTo>
                  <a:pt x="107452" y="315592"/>
                </a:lnTo>
                <a:lnTo>
                  <a:pt x="157099" y="323850"/>
                </a:lnTo>
                <a:lnTo>
                  <a:pt x="206807" y="315592"/>
                </a:lnTo>
                <a:lnTo>
                  <a:pt x="249969" y="292601"/>
                </a:lnTo>
                <a:lnTo>
                  <a:pt x="283999" y="257546"/>
                </a:lnTo>
                <a:lnTo>
                  <a:pt x="306312" y="213097"/>
                </a:lnTo>
                <a:lnTo>
                  <a:pt x="314325" y="161925"/>
                </a:lnTo>
                <a:lnTo>
                  <a:pt x="306312" y="110752"/>
                </a:lnTo>
                <a:lnTo>
                  <a:pt x="283999" y="66303"/>
                </a:lnTo>
                <a:lnTo>
                  <a:pt x="249969" y="31248"/>
                </a:lnTo>
                <a:lnTo>
                  <a:pt x="206807" y="8257"/>
                </a:lnTo>
                <a:lnTo>
                  <a:pt x="157099" y="0"/>
                </a:lnTo>
                <a:close/>
              </a:path>
            </a:pathLst>
          </a:custGeom>
          <a:solidFill>
            <a:srgbClr val="002577"/>
          </a:solidFill>
        </p:spPr>
        <p:txBody>
          <a:bodyPr wrap="square" lIns="0" tIns="0" rIns="0" bIns="0" rtlCol="0"/>
          <a:lstStyle/>
          <a:p>
            <a:endParaRPr/>
          </a:p>
        </p:txBody>
      </p:sp>
      <p:sp>
        <p:nvSpPr>
          <p:cNvPr id="11" name="object 11"/>
          <p:cNvSpPr txBox="1"/>
          <p:nvPr/>
        </p:nvSpPr>
        <p:spPr>
          <a:xfrm>
            <a:off x="1328038" y="4192587"/>
            <a:ext cx="126364" cy="243204"/>
          </a:xfrm>
          <a:prstGeom prst="rect">
            <a:avLst/>
          </a:prstGeom>
        </p:spPr>
        <p:txBody>
          <a:bodyPr vert="horz" wrap="square" lIns="0" tIns="15875" rIns="0" bIns="0" rtlCol="0">
            <a:spAutoFit/>
          </a:bodyPr>
          <a:lstStyle/>
          <a:p>
            <a:pPr marL="12700">
              <a:lnSpc>
                <a:spcPct val="100000"/>
              </a:lnSpc>
              <a:spcBef>
                <a:spcPts val="125"/>
              </a:spcBef>
            </a:pPr>
            <a:r>
              <a:rPr sz="1400" b="1" spc="-50" dirty="0">
                <a:solidFill>
                  <a:srgbClr val="FFFFFF"/>
                </a:solidFill>
                <a:latin typeface="Arial"/>
                <a:cs typeface="Arial"/>
              </a:rPr>
              <a:t>2</a:t>
            </a:r>
            <a:endParaRPr sz="1400">
              <a:latin typeface="Arial"/>
              <a:cs typeface="Arial"/>
            </a:endParaRPr>
          </a:p>
        </p:txBody>
      </p:sp>
      <p:sp>
        <p:nvSpPr>
          <p:cNvPr id="12" name="object 12"/>
          <p:cNvSpPr txBox="1"/>
          <p:nvPr/>
        </p:nvSpPr>
        <p:spPr>
          <a:xfrm>
            <a:off x="1739645" y="4772025"/>
            <a:ext cx="3818254" cy="335280"/>
          </a:xfrm>
          <a:prstGeom prst="rect">
            <a:avLst/>
          </a:prstGeom>
        </p:spPr>
        <p:txBody>
          <a:bodyPr vert="horz" wrap="square" lIns="0" tIns="16510" rIns="0" bIns="0" rtlCol="0">
            <a:spAutoFit/>
          </a:bodyPr>
          <a:lstStyle/>
          <a:p>
            <a:pPr marL="12700">
              <a:lnSpc>
                <a:spcPct val="100000"/>
              </a:lnSpc>
              <a:spcBef>
                <a:spcPts val="130"/>
              </a:spcBef>
            </a:pPr>
            <a:r>
              <a:rPr sz="2000" dirty="0">
                <a:solidFill>
                  <a:srgbClr val="002577"/>
                </a:solidFill>
                <a:latin typeface="Arial"/>
                <a:cs typeface="Arial"/>
              </a:rPr>
              <a:t>Enjoy</a:t>
            </a:r>
            <a:r>
              <a:rPr sz="2000" spc="-80" dirty="0">
                <a:solidFill>
                  <a:srgbClr val="002577"/>
                </a:solidFill>
                <a:latin typeface="Arial"/>
                <a:cs typeface="Arial"/>
              </a:rPr>
              <a:t> </a:t>
            </a:r>
            <a:r>
              <a:rPr sz="2000" dirty="0">
                <a:solidFill>
                  <a:srgbClr val="002577"/>
                </a:solidFill>
                <a:latin typeface="Arial"/>
                <a:cs typeface="Arial"/>
              </a:rPr>
              <a:t>saving</a:t>
            </a:r>
            <a:r>
              <a:rPr sz="2000" spc="-40" dirty="0">
                <a:solidFill>
                  <a:srgbClr val="002577"/>
                </a:solidFill>
                <a:latin typeface="Arial"/>
                <a:cs typeface="Arial"/>
              </a:rPr>
              <a:t> </a:t>
            </a:r>
            <a:r>
              <a:rPr sz="2000" dirty="0">
                <a:solidFill>
                  <a:srgbClr val="002577"/>
                </a:solidFill>
                <a:latin typeface="Arial"/>
                <a:cs typeface="Arial"/>
              </a:rPr>
              <a:t>money all</a:t>
            </a:r>
            <a:r>
              <a:rPr sz="2000" spc="-40" dirty="0">
                <a:solidFill>
                  <a:srgbClr val="002577"/>
                </a:solidFill>
                <a:latin typeface="Arial"/>
                <a:cs typeface="Arial"/>
              </a:rPr>
              <a:t> </a:t>
            </a:r>
            <a:r>
              <a:rPr sz="2000" dirty="0">
                <a:solidFill>
                  <a:srgbClr val="002577"/>
                </a:solidFill>
                <a:latin typeface="Arial"/>
                <a:cs typeface="Arial"/>
              </a:rPr>
              <a:t>year</a:t>
            </a:r>
            <a:r>
              <a:rPr sz="2000" spc="-35" dirty="0">
                <a:solidFill>
                  <a:srgbClr val="002577"/>
                </a:solidFill>
                <a:latin typeface="Arial"/>
                <a:cs typeface="Arial"/>
              </a:rPr>
              <a:t> </a:t>
            </a:r>
            <a:r>
              <a:rPr sz="2000" spc="-10" dirty="0">
                <a:solidFill>
                  <a:srgbClr val="002577"/>
                </a:solidFill>
                <a:latin typeface="Arial"/>
                <a:cs typeface="Arial"/>
              </a:rPr>
              <a:t>long.</a:t>
            </a:r>
            <a:endParaRPr sz="2000">
              <a:latin typeface="Arial"/>
              <a:cs typeface="Arial"/>
            </a:endParaRPr>
          </a:p>
        </p:txBody>
      </p:sp>
      <p:sp>
        <p:nvSpPr>
          <p:cNvPr id="13" name="object 13"/>
          <p:cNvSpPr/>
          <p:nvPr/>
        </p:nvSpPr>
        <p:spPr>
          <a:xfrm>
            <a:off x="1228725" y="4781550"/>
            <a:ext cx="314325" cy="314325"/>
          </a:xfrm>
          <a:custGeom>
            <a:avLst/>
            <a:gdLst/>
            <a:ahLst/>
            <a:cxnLst/>
            <a:rect l="l" t="t" r="r" b="b"/>
            <a:pathLst>
              <a:path w="314325" h="314325">
                <a:moveTo>
                  <a:pt x="157099" y="0"/>
                </a:moveTo>
                <a:lnTo>
                  <a:pt x="107452" y="8011"/>
                </a:lnTo>
                <a:lnTo>
                  <a:pt x="64328" y="30317"/>
                </a:lnTo>
                <a:lnTo>
                  <a:pt x="30317" y="64328"/>
                </a:lnTo>
                <a:lnTo>
                  <a:pt x="8011" y="107452"/>
                </a:lnTo>
                <a:lnTo>
                  <a:pt x="0" y="157099"/>
                </a:lnTo>
                <a:lnTo>
                  <a:pt x="8011" y="206807"/>
                </a:lnTo>
                <a:lnTo>
                  <a:pt x="30317" y="249969"/>
                </a:lnTo>
                <a:lnTo>
                  <a:pt x="64328" y="283999"/>
                </a:lnTo>
                <a:lnTo>
                  <a:pt x="107452" y="306312"/>
                </a:lnTo>
                <a:lnTo>
                  <a:pt x="157099" y="314325"/>
                </a:lnTo>
                <a:lnTo>
                  <a:pt x="206807" y="306312"/>
                </a:lnTo>
                <a:lnTo>
                  <a:pt x="249969" y="283999"/>
                </a:lnTo>
                <a:lnTo>
                  <a:pt x="283999" y="249969"/>
                </a:lnTo>
                <a:lnTo>
                  <a:pt x="306312" y="206807"/>
                </a:lnTo>
                <a:lnTo>
                  <a:pt x="314325" y="157099"/>
                </a:lnTo>
                <a:lnTo>
                  <a:pt x="306312" y="107452"/>
                </a:lnTo>
                <a:lnTo>
                  <a:pt x="283999" y="64328"/>
                </a:lnTo>
                <a:lnTo>
                  <a:pt x="249969" y="30317"/>
                </a:lnTo>
                <a:lnTo>
                  <a:pt x="206807" y="8011"/>
                </a:lnTo>
                <a:lnTo>
                  <a:pt x="157099" y="0"/>
                </a:lnTo>
                <a:close/>
              </a:path>
            </a:pathLst>
          </a:custGeom>
          <a:solidFill>
            <a:srgbClr val="002577"/>
          </a:solidFill>
        </p:spPr>
        <p:txBody>
          <a:bodyPr wrap="square" lIns="0" tIns="0" rIns="0" bIns="0" rtlCol="0"/>
          <a:lstStyle/>
          <a:p>
            <a:endParaRPr/>
          </a:p>
        </p:txBody>
      </p:sp>
      <p:sp>
        <p:nvSpPr>
          <p:cNvPr id="14" name="object 14"/>
          <p:cNvSpPr txBox="1"/>
          <p:nvPr/>
        </p:nvSpPr>
        <p:spPr>
          <a:xfrm>
            <a:off x="1328038" y="4818062"/>
            <a:ext cx="126364" cy="243204"/>
          </a:xfrm>
          <a:prstGeom prst="rect">
            <a:avLst/>
          </a:prstGeom>
        </p:spPr>
        <p:txBody>
          <a:bodyPr vert="horz" wrap="square" lIns="0" tIns="15875" rIns="0" bIns="0" rtlCol="0">
            <a:spAutoFit/>
          </a:bodyPr>
          <a:lstStyle/>
          <a:p>
            <a:pPr marL="12700">
              <a:lnSpc>
                <a:spcPct val="100000"/>
              </a:lnSpc>
              <a:spcBef>
                <a:spcPts val="125"/>
              </a:spcBef>
            </a:pPr>
            <a:r>
              <a:rPr sz="1400" b="1" spc="-50" dirty="0">
                <a:solidFill>
                  <a:srgbClr val="FFFFFF"/>
                </a:solidFill>
                <a:latin typeface="Arial"/>
                <a:cs typeface="Arial"/>
              </a:rPr>
              <a:t>3</a:t>
            </a:r>
            <a:endParaRPr sz="1400">
              <a:latin typeface="Arial"/>
              <a:cs typeface="Arial"/>
            </a:endParaRPr>
          </a:p>
        </p:txBody>
      </p:sp>
      <p:sp>
        <p:nvSpPr>
          <p:cNvPr id="15" name="object 15"/>
          <p:cNvSpPr/>
          <p:nvPr/>
        </p:nvSpPr>
        <p:spPr>
          <a:xfrm>
            <a:off x="1233487" y="2443226"/>
            <a:ext cx="915035" cy="0"/>
          </a:xfrm>
          <a:custGeom>
            <a:avLst/>
            <a:gdLst/>
            <a:ahLst/>
            <a:cxnLst/>
            <a:rect l="l" t="t" r="r" b="b"/>
            <a:pathLst>
              <a:path w="915035">
                <a:moveTo>
                  <a:pt x="0" y="0"/>
                </a:moveTo>
                <a:lnTo>
                  <a:pt x="914463" y="0"/>
                </a:lnTo>
              </a:path>
            </a:pathLst>
          </a:custGeom>
          <a:ln w="31750">
            <a:solidFill>
              <a:srgbClr val="FF602B"/>
            </a:solidFill>
          </a:ln>
        </p:spPr>
        <p:txBody>
          <a:bodyPr wrap="square" lIns="0" tIns="0" rIns="0" bIns="0" rtlCol="0"/>
          <a:lstStyle/>
          <a:p>
            <a:endParaRPr/>
          </a:p>
        </p:txBody>
      </p:sp>
      <p:grpSp>
        <p:nvGrpSpPr>
          <p:cNvPr id="16" name="object 16"/>
          <p:cNvGrpSpPr/>
          <p:nvPr/>
        </p:nvGrpSpPr>
        <p:grpSpPr>
          <a:xfrm>
            <a:off x="6943725" y="2647950"/>
            <a:ext cx="5248275" cy="2609850"/>
            <a:chOff x="6943725" y="2647950"/>
            <a:chExt cx="5248275" cy="2609850"/>
          </a:xfrm>
        </p:grpSpPr>
        <p:sp>
          <p:nvSpPr>
            <p:cNvPr id="17" name="object 17"/>
            <p:cNvSpPr/>
            <p:nvPr/>
          </p:nvSpPr>
          <p:spPr>
            <a:xfrm>
              <a:off x="6943725" y="2647950"/>
              <a:ext cx="5248275" cy="2609850"/>
            </a:xfrm>
            <a:custGeom>
              <a:avLst/>
              <a:gdLst/>
              <a:ahLst/>
              <a:cxnLst/>
              <a:rect l="l" t="t" r="r" b="b"/>
              <a:pathLst>
                <a:path w="5248275" h="2609850">
                  <a:moveTo>
                    <a:pt x="5248275" y="0"/>
                  </a:moveTo>
                  <a:lnTo>
                    <a:pt x="0" y="0"/>
                  </a:lnTo>
                  <a:lnTo>
                    <a:pt x="0" y="2609850"/>
                  </a:lnTo>
                  <a:lnTo>
                    <a:pt x="5248275" y="2609850"/>
                  </a:lnTo>
                  <a:lnTo>
                    <a:pt x="5248275" y="0"/>
                  </a:lnTo>
                  <a:close/>
                </a:path>
              </a:pathLst>
            </a:custGeom>
            <a:solidFill>
              <a:srgbClr val="FFFFFF"/>
            </a:solidFill>
          </p:spPr>
          <p:txBody>
            <a:bodyPr wrap="square" lIns="0" tIns="0" rIns="0" bIns="0" rtlCol="0"/>
            <a:lstStyle/>
            <a:p>
              <a:endParaRPr/>
            </a:p>
          </p:txBody>
        </p:sp>
        <p:pic>
          <p:nvPicPr>
            <p:cNvPr id="18" name="object 18"/>
            <p:cNvPicPr/>
            <p:nvPr/>
          </p:nvPicPr>
          <p:blipFill>
            <a:blip r:embed="rId2" cstate="print"/>
            <a:stretch>
              <a:fillRect/>
            </a:stretch>
          </p:blipFill>
          <p:spPr>
            <a:xfrm>
              <a:off x="10506075" y="3609975"/>
              <a:ext cx="1133475" cy="1133475"/>
            </a:xfrm>
            <a:prstGeom prst="rect">
              <a:avLst/>
            </a:prstGeom>
          </p:spPr>
        </p:pic>
      </p:grpSp>
      <p:sp>
        <p:nvSpPr>
          <p:cNvPr id="19" name="object 19"/>
          <p:cNvSpPr txBox="1"/>
          <p:nvPr/>
        </p:nvSpPr>
        <p:spPr>
          <a:xfrm>
            <a:off x="6176470" y="2511316"/>
            <a:ext cx="5248275" cy="2609850"/>
          </a:xfrm>
          <a:prstGeom prst="rect">
            <a:avLst/>
          </a:prstGeom>
        </p:spPr>
        <p:txBody>
          <a:bodyPr vert="horz" wrap="square" lIns="0" tIns="1905" rIns="0" bIns="0" rtlCol="0">
            <a:spAutoFit/>
          </a:bodyPr>
          <a:lstStyle/>
          <a:p>
            <a:pPr>
              <a:lnSpc>
                <a:spcPct val="100000"/>
              </a:lnSpc>
              <a:spcBef>
                <a:spcPts val="15"/>
              </a:spcBef>
            </a:pPr>
            <a:endParaRPr sz="2750">
              <a:latin typeface="Times New Roman"/>
              <a:cs typeface="Times New Roman"/>
            </a:endParaRPr>
          </a:p>
          <a:p>
            <a:pPr marL="485775">
              <a:lnSpc>
                <a:spcPct val="100000"/>
              </a:lnSpc>
            </a:pPr>
            <a:r>
              <a:rPr sz="2750" b="1" dirty="0">
                <a:solidFill>
                  <a:srgbClr val="002577"/>
                </a:solidFill>
                <a:latin typeface="Arial"/>
                <a:cs typeface="Arial"/>
              </a:rPr>
              <a:t>Need</a:t>
            </a:r>
            <a:r>
              <a:rPr sz="2750" b="1" spc="80" dirty="0">
                <a:solidFill>
                  <a:srgbClr val="002577"/>
                </a:solidFill>
                <a:latin typeface="Arial"/>
                <a:cs typeface="Arial"/>
              </a:rPr>
              <a:t> </a:t>
            </a:r>
            <a:r>
              <a:rPr sz="2750" b="1" dirty="0">
                <a:solidFill>
                  <a:srgbClr val="002577"/>
                </a:solidFill>
                <a:latin typeface="Arial"/>
                <a:cs typeface="Arial"/>
              </a:rPr>
              <a:t>more</a:t>
            </a:r>
            <a:r>
              <a:rPr sz="2750" b="1" spc="170" dirty="0">
                <a:solidFill>
                  <a:srgbClr val="002577"/>
                </a:solidFill>
                <a:latin typeface="Arial"/>
                <a:cs typeface="Arial"/>
              </a:rPr>
              <a:t> </a:t>
            </a:r>
            <a:r>
              <a:rPr sz="2750" b="1" spc="-10" dirty="0">
                <a:solidFill>
                  <a:srgbClr val="002577"/>
                </a:solidFill>
                <a:latin typeface="Arial"/>
                <a:cs typeface="Arial"/>
              </a:rPr>
              <a:t>information?</a:t>
            </a:r>
            <a:endParaRPr sz="2750">
              <a:latin typeface="Arial"/>
              <a:cs typeface="Arial"/>
            </a:endParaRPr>
          </a:p>
          <a:p>
            <a:pPr marL="485775" marR="1895475">
              <a:lnSpc>
                <a:spcPct val="100899"/>
              </a:lnSpc>
              <a:spcBef>
                <a:spcPts val="2030"/>
              </a:spcBef>
            </a:pPr>
            <a:r>
              <a:rPr sz="1800" dirty="0">
                <a:solidFill>
                  <a:srgbClr val="002577"/>
                </a:solidFill>
                <a:latin typeface="Arial"/>
                <a:cs typeface="Arial"/>
              </a:rPr>
              <a:t>Go</a:t>
            </a:r>
            <a:r>
              <a:rPr sz="1800" spc="-25" dirty="0">
                <a:solidFill>
                  <a:srgbClr val="002577"/>
                </a:solidFill>
                <a:latin typeface="Arial"/>
                <a:cs typeface="Arial"/>
              </a:rPr>
              <a:t> </a:t>
            </a:r>
            <a:r>
              <a:rPr sz="1800" dirty="0">
                <a:solidFill>
                  <a:srgbClr val="002577"/>
                </a:solidFill>
                <a:latin typeface="Arial"/>
                <a:cs typeface="Arial"/>
              </a:rPr>
              <a:t>to</a:t>
            </a:r>
            <a:r>
              <a:rPr sz="1800" spc="10" dirty="0">
                <a:solidFill>
                  <a:srgbClr val="002577"/>
                </a:solidFill>
                <a:latin typeface="Arial"/>
                <a:cs typeface="Arial"/>
              </a:rPr>
              <a:t> </a:t>
            </a:r>
            <a:r>
              <a:rPr sz="1800" b="1" spc="-10" dirty="0">
                <a:solidFill>
                  <a:srgbClr val="002577"/>
                </a:solidFill>
                <a:latin typeface="Arial"/>
                <a:cs typeface="Arial"/>
              </a:rPr>
              <a:t>optumfinancial.com </a:t>
            </a:r>
            <a:r>
              <a:rPr sz="1800" dirty="0">
                <a:solidFill>
                  <a:srgbClr val="002577"/>
                </a:solidFill>
                <a:latin typeface="Arial"/>
                <a:cs typeface="Arial"/>
              </a:rPr>
              <a:t>to</a:t>
            </a:r>
            <a:r>
              <a:rPr sz="1800" spc="-15" dirty="0">
                <a:solidFill>
                  <a:srgbClr val="002577"/>
                </a:solidFill>
                <a:latin typeface="Arial"/>
                <a:cs typeface="Arial"/>
              </a:rPr>
              <a:t> </a:t>
            </a:r>
            <a:r>
              <a:rPr sz="1800" dirty="0">
                <a:solidFill>
                  <a:srgbClr val="002577"/>
                </a:solidFill>
                <a:latin typeface="Arial"/>
                <a:cs typeface="Arial"/>
              </a:rPr>
              <a:t>sign</a:t>
            </a:r>
            <a:r>
              <a:rPr sz="1800" spc="20" dirty="0">
                <a:solidFill>
                  <a:srgbClr val="002577"/>
                </a:solidFill>
                <a:latin typeface="Arial"/>
                <a:cs typeface="Arial"/>
              </a:rPr>
              <a:t> </a:t>
            </a:r>
            <a:r>
              <a:rPr sz="1800" dirty="0">
                <a:solidFill>
                  <a:srgbClr val="002577"/>
                </a:solidFill>
                <a:latin typeface="Arial"/>
                <a:cs typeface="Arial"/>
              </a:rPr>
              <a:t>in</a:t>
            </a:r>
            <a:r>
              <a:rPr sz="1800" spc="-5" dirty="0">
                <a:solidFill>
                  <a:srgbClr val="002577"/>
                </a:solidFill>
                <a:latin typeface="Arial"/>
                <a:cs typeface="Arial"/>
              </a:rPr>
              <a:t> </a:t>
            </a:r>
            <a:r>
              <a:rPr sz="1800" dirty="0">
                <a:solidFill>
                  <a:srgbClr val="002577"/>
                </a:solidFill>
                <a:latin typeface="Arial"/>
                <a:cs typeface="Arial"/>
              </a:rPr>
              <a:t>to</a:t>
            </a:r>
            <a:r>
              <a:rPr sz="1800" spc="-5" dirty="0">
                <a:solidFill>
                  <a:srgbClr val="002577"/>
                </a:solidFill>
                <a:latin typeface="Arial"/>
                <a:cs typeface="Arial"/>
              </a:rPr>
              <a:t> </a:t>
            </a:r>
            <a:r>
              <a:rPr sz="1800" dirty="0">
                <a:solidFill>
                  <a:srgbClr val="002577"/>
                </a:solidFill>
                <a:latin typeface="Arial"/>
                <a:cs typeface="Arial"/>
              </a:rPr>
              <a:t>your</a:t>
            </a:r>
            <a:r>
              <a:rPr sz="1800" spc="-55" dirty="0">
                <a:solidFill>
                  <a:srgbClr val="002577"/>
                </a:solidFill>
                <a:latin typeface="Arial"/>
                <a:cs typeface="Arial"/>
              </a:rPr>
              <a:t> </a:t>
            </a:r>
            <a:r>
              <a:rPr sz="1800" spc="-10" dirty="0">
                <a:solidFill>
                  <a:srgbClr val="002577"/>
                </a:solidFill>
                <a:latin typeface="Arial"/>
                <a:cs typeface="Arial"/>
              </a:rPr>
              <a:t>designated </a:t>
            </a:r>
            <a:r>
              <a:rPr sz="1800" dirty="0">
                <a:solidFill>
                  <a:srgbClr val="002577"/>
                </a:solidFill>
                <a:latin typeface="Arial"/>
                <a:cs typeface="Arial"/>
              </a:rPr>
              <a:t>account</a:t>
            </a:r>
            <a:r>
              <a:rPr sz="1800" spc="-10" dirty="0">
                <a:solidFill>
                  <a:srgbClr val="002577"/>
                </a:solidFill>
                <a:latin typeface="Arial"/>
                <a:cs typeface="Arial"/>
              </a:rPr>
              <a:t> </a:t>
            </a:r>
            <a:r>
              <a:rPr sz="1800" dirty="0">
                <a:solidFill>
                  <a:srgbClr val="002577"/>
                </a:solidFill>
                <a:latin typeface="Arial"/>
                <a:cs typeface="Arial"/>
              </a:rPr>
              <a:t>and</a:t>
            </a:r>
            <a:r>
              <a:rPr sz="1800" spc="-15" dirty="0">
                <a:solidFill>
                  <a:srgbClr val="002577"/>
                </a:solidFill>
                <a:latin typeface="Arial"/>
                <a:cs typeface="Arial"/>
              </a:rPr>
              <a:t> </a:t>
            </a:r>
            <a:r>
              <a:rPr sz="1800" dirty="0">
                <a:solidFill>
                  <a:srgbClr val="002577"/>
                </a:solidFill>
                <a:latin typeface="Arial"/>
                <a:cs typeface="Arial"/>
              </a:rPr>
              <a:t>learn</a:t>
            </a:r>
            <a:r>
              <a:rPr sz="1800" spc="-40" dirty="0">
                <a:solidFill>
                  <a:srgbClr val="002577"/>
                </a:solidFill>
                <a:latin typeface="Arial"/>
                <a:cs typeface="Arial"/>
              </a:rPr>
              <a:t> </a:t>
            </a:r>
            <a:r>
              <a:rPr sz="1800" spc="-20" dirty="0">
                <a:solidFill>
                  <a:srgbClr val="002577"/>
                </a:solidFill>
                <a:latin typeface="Arial"/>
                <a:cs typeface="Arial"/>
              </a:rPr>
              <a:t>more.</a:t>
            </a:r>
            <a:endParaRPr sz="1800">
              <a:latin typeface="Arial"/>
              <a:cs typeface="Arial"/>
            </a:endParaRPr>
          </a:p>
        </p:txBody>
      </p:sp>
      <p:sp>
        <p:nvSpPr>
          <p:cNvPr id="20" name="object 20"/>
          <p:cNvSpPr txBox="1">
            <a:spLocks noGrp="1"/>
          </p:cNvSpPr>
          <p:nvPr>
            <p:ph type="ftr" sz="quarter" idx="5"/>
          </p:nvPr>
        </p:nvSpPr>
        <p:spPr>
          <a:prstGeom prst="rect">
            <a:avLst/>
          </a:prstGeom>
        </p:spPr>
        <p:txBody>
          <a:bodyPr vert="horz" wrap="square" lIns="0" tIns="0" rIns="0" bIns="0" rtlCol="0">
            <a:spAutoFit/>
          </a:bodyPr>
          <a:lstStyle/>
          <a:p>
            <a:pPr>
              <a:lnSpc>
                <a:spcPts val="745"/>
              </a:lnSpc>
            </a:pPr>
            <a:r>
              <a:rPr dirty="0"/>
              <a:t>©</a:t>
            </a:r>
            <a:r>
              <a:rPr spc="130" dirty="0"/>
              <a:t> </a:t>
            </a:r>
            <a:r>
              <a:rPr dirty="0"/>
              <a:t>2024</a:t>
            </a:r>
            <a:r>
              <a:rPr spc="100" dirty="0"/>
              <a:t> </a:t>
            </a:r>
            <a:r>
              <a:rPr dirty="0"/>
              <a:t>Optum,</a:t>
            </a:r>
            <a:r>
              <a:rPr spc="50" dirty="0"/>
              <a:t> </a:t>
            </a:r>
            <a:r>
              <a:rPr dirty="0"/>
              <a:t>Inc.</a:t>
            </a:r>
            <a:r>
              <a:rPr spc="55" dirty="0"/>
              <a:t> </a:t>
            </a:r>
            <a:r>
              <a:rPr dirty="0"/>
              <a:t>All</a:t>
            </a:r>
            <a:r>
              <a:rPr spc="95" dirty="0"/>
              <a:t> </a:t>
            </a:r>
            <a:r>
              <a:rPr dirty="0"/>
              <a:t>righ</a:t>
            </a:r>
            <a:r>
              <a:rPr spc="-95" dirty="0"/>
              <a:t> </a:t>
            </a:r>
            <a:r>
              <a:rPr dirty="0"/>
              <a:t>ts</a:t>
            </a:r>
            <a:r>
              <a:rPr spc="150" dirty="0"/>
              <a:t> </a:t>
            </a:r>
            <a:r>
              <a:rPr spc="-10" dirty="0"/>
              <a:t>reserved.</a:t>
            </a:r>
          </a:p>
        </p:txBody>
      </p:sp>
      <p:sp>
        <p:nvSpPr>
          <p:cNvPr id="21" name="object 21"/>
          <p:cNvSpPr txBox="1">
            <a:spLocks noGrp="1"/>
          </p:cNvSpPr>
          <p:nvPr>
            <p:ph type="sldNum" sz="quarter" idx="7"/>
          </p:nvPr>
        </p:nvSpPr>
        <p:spPr>
          <a:prstGeom prst="rect">
            <a:avLst/>
          </a:prstGeom>
        </p:spPr>
        <p:txBody>
          <a:bodyPr vert="horz" wrap="square" lIns="0" tIns="3810" rIns="0" bIns="0" rtlCol="0">
            <a:spAutoFit/>
          </a:bodyPr>
          <a:lstStyle/>
          <a:p>
            <a:pPr marL="12700">
              <a:lnSpc>
                <a:spcPct val="100000"/>
              </a:lnSpc>
              <a:spcBef>
                <a:spcPts val="30"/>
              </a:spcBef>
            </a:pPr>
            <a:fld id="{81D60167-4931-47E6-BA6A-407CBD079E47}" type="slidenum">
              <a:rPr spc="-25" dirty="0"/>
              <a:t>26</a:t>
            </a:fld>
            <a:endParaRPr spc="-25" dirty="0"/>
          </a:p>
        </p:txBody>
      </p:sp>
      <p:sp>
        <p:nvSpPr>
          <p:cNvPr id="22" name="object 22"/>
          <p:cNvSpPr txBox="1">
            <a:spLocks noGrp="1"/>
          </p:cNvSpPr>
          <p:nvPr>
            <p:ph type="dt" sz="half" idx="6"/>
          </p:nvPr>
        </p:nvSpPr>
        <p:spPr>
          <a:prstGeom prst="rect">
            <a:avLst/>
          </a:prstGeom>
        </p:spPr>
        <p:txBody>
          <a:bodyPr vert="horz" wrap="square" lIns="0" tIns="7620" rIns="0" bIns="0" rtlCol="0">
            <a:spAutoFit/>
          </a:bodyPr>
          <a:lstStyle/>
          <a:p>
            <a:pPr marL="12700">
              <a:lnSpc>
                <a:spcPct val="100000"/>
              </a:lnSpc>
              <a:spcBef>
                <a:spcPts val="60"/>
              </a:spcBef>
            </a:pPr>
            <a:r>
              <a:rPr dirty="0"/>
              <a:t>©</a:t>
            </a:r>
            <a:r>
              <a:rPr spc="125" dirty="0"/>
              <a:t> </a:t>
            </a:r>
            <a:r>
              <a:rPr dirty="0"/>
              <a:t>2025</a:t>
            </a:r>
            <a:r>
              <a:rPr spc="90" dirty="0"/>
              <a:t> </a:t>
            </a:r>
            <a:r>
              <a:rPr dirty="0"/>
              <a:t>Optum,</a:t>
            </a:r>
            <a:r>
              <a:rPr spc="50" dirty="0"/>
              <a:t> </a:t>
            </a:r>
            <a:r>
              <a:rPr dirty="0"/>
              <a:t>Inc.</a:t>
            </a:r>
            <a:r>
              <a:rPr spc="45" dirty="0"/>
              <a:t> </a:t>
            </a:r>
            <a:r>
              <a:rPr dirty="0"/>
              <a:t>All</a:t>
            </a:r>
            <a:r>
              <a:rPr spc="90" dirty="0"/>
              <a:t> </a:t>
            </a:r>
            <a:r>
              <a:rPr dirty="0"/>
              <a:t>righ</a:t>
            </a:r>
            <a:r>
              <a:rPr spc="-95" dirty="0"/>
              <a:t> </a:t>
            </a:r>
            <a:r>
              <a:rPr dirty="0"/>
              <a:t>ts</a:t>
            </a:r>
            <a:r>
              <a:rPr spc="140" dirty="0"/>
              <a:t> </a:t>
            </a:r>
            <a:r>
              <a:rPr spc="-10" dirty="0"/>
              <a:t>reserved.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a:extLst>
              <a:ext uri="{FF2B5EF4-FFF2-40B4-BE49-F238E27FC236}">
                <a16:creationId xmlns:a16="http://schemas.microsoft.com/office/drawing/2014/main" id="{8588C84D-34DF-9193-E09A-F3AB3411367E}"/>
              </a:ext>
            </a:extLst>
          </p:cNvPr>
          <p:cNvSpPr txBox="1">
            <a:spLocks/>
          </p:cNvSpPr>
          <p:nvPr/>
        </p:nvSpPr>
        <p:spPr bwMode="gray">
          <a:xfrm>
            <a:off x="1144992" y="544032"/>
            <a:ext cx="7921625" cy="1242695"/>
          </a:xfrm>
          <a:prstGeom prst="rect">
            <a:avLst/>
          </a:prstGeom>
        </p:spPr>
        <p:txBody>
          <a:bodyPr vert="horz" wrap="square" lIns="0" tIns="7620" rIns="0" bIns="0" rtlCol="0" anchor="t" anchorCtr="0">
            <a:spAutoFit/>
          </a:bodyPr>
          <a:lstStyle>
            <a:lvl1pPr algn="l" defTabSz="914400" rtl="0" eaLnBrk="1" latinLnBrk="0" hangingPunct="1">
              <a:lnSpc>
                <a:spcPct val="90000"/>
              </a:lnSpc>
              <a:spcBef>
                <a:spcPct val="0"/>
              </a:spcBef>
              <a:buNone/>
              <a:defRPr sz="2200" b="0" kern="1200">
                <a:solidFill>
                  <a:schemeClr val="tx1"/>
                </a:solidFill>
                <a:latin typeface="+mj-lt"/>
                <a:ea typeface="+mj-ea"/>
                <a:cs typeface="+mj-cs"/>
              </a:defRPr>
            </a:lvl1pPr>
          </a:lstStyle>
          <a:p>
            <a:pPr marL="12700" marR="5080">
              <a:lnSpc>
                <a:spcPct val="101400"/>
              </a:lnSpc>
              <a:spcBef>
                <a:spcPts val="60"/>
              </a:spcBef>
            </a:pPr>
            <a:r>
              <a:rPr lang="en-US" sz="3950" b="1" dirty="0">
                <a:latin typeface="Enterprise Sans" pitchFamily="2" charset="0"/>
                <a:ea typeface="Enterprise Sans" pitchFamily="2" charset="0"/>
              </a:rPr>
              <a:t>Ready</a:t>
            </a:r>
            <a:r>
              <a:rPr lang="en-US" sz="3950" b="1" spc="60" dirty="0">
                <a:latin typeface="Enterprise Sans" pitchFamily="2" charset="0"/>
                <a:ea typeface="Enterprise Sans" pitchFamily="2" charset="0"/>
              </a:rPr>
              <a:t> </a:t>
            </a:r>
            <a:r>
              <a:rPr lang="en-US" sz="3950" b="1" dirty="0">
                <a:latin typeface="Enterprise Sans" pitchFamily="2" charset="0"/>
                <a:ea typeface="Enterprise Sans" pitchFamily="2" charset="0"/>
              </a:rPr>
              <a:t>to</a:t>
            </a:r>
            <a:r>
              <a:rPr lang="en-US" sz="3950" b="1" spc="5" dirty="0">
                <a:latin typeface="Enterprise Sans" pitchFamily="2" charset="0"/>
                <a:ea typeface="Enterprise Sans" pitchFamily="2" charset="0"/>
              </a:rPr>
              <a:t> </a:t>
            </a:r>
            <a:r>
              <a:rPr lang="en-US" sz="3950" b="1" dirty="0">
                <a:latin typeface="Enterprise Sans" pitchFamily="2" charset="0"/>
                <a:ea typeface="Enterprise Sans" pitchFamily="2" charset="0"/>
              </a:rPr>
              <a:t>get</a:t>
            </a:r>
            <a:r>
              <a:rPr lang="en-US" sz="3950" b="1" spc="50" dirty="0">
                <a:latin typeface="Enterprise Sans" pitchFamily="2" charset="0"/>
                <a:ea typeface="Enterprise Sans" pitchFamily="2" charset="0"/>
              </a:rPr>
              <a:t> </a:t>
            </a:r>
            <a:r>
              <a:rPr lang="en-US" sz="3950" b="1" dirty="0">
                <a:latin typeface="Enterprise Sans" pitchFamily="2" charset="0"/>
                <a:ea typeface="Enterprise Sans" pitchFamily="2" charset="0"/>
              </a:rPr>
              <a:t>started</a:t>
            </a:r>
            <a:r>
              <a:rPr lang="en-US" sz="3950" b="1" spc="75" dirty="0">
                <a:latin typeface="Enterprise Sans" pitchFamily="2" charset="0"/>
                <a:ea typeface="Enterprise Sans" pitchFamily="2" charset="0"/>
              </a:rPr>
              <a:t> </a:t>
            </a:r>
            <a:r>
              <a:rPr lang="en-US" sz="3950" b="1" dirty="0">
                <a:latin typeface="Enterprise Sans" pitchFamily="2" charset="0"/>
                <a:ea typeface="Enterprise Sans" pitchFamily="2" charset="0"/>
              </a:rPr>
              <a:t>with</a:t>
            </a:r>
            <a:r>
              <a:rPr lang="en-US" sz="3950" b="1" spc="5" dirty="0">
                <a:latin typeface="Enterprise Sans" pitchFamily="2" charset="0"/>
                <a:ea typeface="Enterprise Sans" pitchFamily="2" charset="0"/>
              </a:rPr>
              <a:t> </a:t>
            </a:r>
            <a:r>
              <a:rPr lang="en-US" sz="3950" b="1" spc="-50" dirty="0">
                <a:latin typeface="Enterprise Sans" pitchFamily="2" charset="0"/>
                <a:ea typeface="Enterprise Sans" pitchFamily="2" charset="0"/>
              </a:rPr>
              <a:t>a </a:t>
            </a:r>
            <a:r>
              <a:rPr lang="en-US" sz="3950" b="1" dirty="0">
                <a:latin typeface="Enterprise Sans" pitchFamily="2" charset="0"/>
                <a:ea typeface="Enterprise Sans" pitchFamily="2" charset="0"/>
              </a:rPr>
              <a:t>financial</a:t>
            </a:r>
            <a:r>
              <a:rPr lang="en-US" sz="3950" b="1" spc="15" dirty="0">
                <a:latin typeface="Enterprise Sans" pitchFamily="2" charset="0"/>
                <a:ea typeface="Enterprise Sans" pitchFamily="2" charset="0"/>
              </a:rPr>
              <a:t> </a:t>
            </a:r>
            <a:r>
              <a:rPr lang="en-US" sz="3950" b="1" dirty="0">
                <a:latin typeface="Enterprise Sans" pitchFamily="2" charset="0"/>
                <a:ea typeface="Enterprise Sans" pitchFamily="2" charset="0"/>
              </a:rPr>
              <a:t>health</a:t>
            </a:r>
            <a:r>
              <a:rPr lang="en-US" sz="3950" b="1" spc="55" dirty="0">
                <a:latin typeface="Enterprise Sans" pitchFamily="2" charset="0"/>
                <a:ea typeface="Enterprise Sans" pitchFamily="2" charset="0"/>
              </a:rPr>
              <a:t> </a:t>
            </a:r>
            <a:r>
              <a:rPr lang="en-US" sz="3950" b="1" dirty="0">
                <a:latin typeface="Enterprise Sans" pitchFamily="2" charset="0"/>
                <a:ea typeface="Enterprise Sans" pitchFamily="2" charset="0"/>
              </a:rPr>
              <a:t>benefit</a:t>
            </a:r>
            <a:r>
              <a:rPr lang="en-US" sz="3950" b="1" spc="105" dirty="0">
                <a:latin typeface="Enterprise Sans" pitchFamily="2" charset="0"/>
                <a:ea typeface="Enterprise Sans" pitchFamily="2" charset="0"/>
              </a:rPr>
              <a:t> </a:t>
            </a:r>
            <a:r>
              <a:rPr lang="en-US" sz="3950" b="1" spc="-10" dirty="0">
                <a:latin typeface="Enterprise Sans" pitchFamily="2" charset="0"/>
                <a:ea typeface="Enterprise Sans" pitchFamily="2" charset="0"/>
              </a:rPr>
              <a:t>account?</a:t>
            </a:r>
            <a:endParaRPr lang="en-US" sz="3950" b="1" dirty="0">
              <a:latin typeface="Enterprise Sans" pitchFamily="2" charset="0"/>
              <a:ea typeface="Enterprise Sans" pitchFamily="2" charset="0"/>
            </a:endParaRPr>
          </a:p>
        </p:txBody>
      </p:sp>
      <p:sp>
        <p:nvSpPr>
          <p:cNvPr id="5" name="object 5">
            <a:extLst>
              <a:ext uri="{FF2B5EF4-FFF2-40B4-BE49-F238E27FC236}">
                <a16:creationId xmlns:a16="http://schemas.microsoft.com/office/drawing/2014/main" id="{1E148C6E-5592-F595-2D84-7CFE779BC517}"/>
              </a:ext>
            </a:extLst>
          </p:cNvPr>
          <p:cNvSpPr txBox="1"/>
          <p:nvPr/>
        </p:nvSpPr>
        <p:spPr>
          <a:xfrm>
            <a:off x="1144991" y="2213454"/>
            <a:ext cx="2670264" cy="385362"/>
          </a:xfrm>
          <a:prstGeom prst="rect">
            <a:avLst/>
          </a:prstGeom>
        </p:spPr>
        <p:txBody>
          <a:bodyPr vert="horz" wrap="square" lIns="0" tIns="15875" rIns="0" bIns="0" rtlCol="0">
            <a:spAutoFit/>
          </a:bodyPr>
          <a:lstStyle/>
          <a:p>
            <a:pPr marL="12700">
              <a:lnSpc>
                <a:spcPct val="100000"/>
              </a:lnSpc>
              <a:spcBef>
                <a:spcPts val="125"/>
              </a:spcBef>
            </a:pPr>
            <a:r>
              <a:rPr sz="2400" b="1" dirty="0">
                <a:latin typeface="Enterprise Sans" pitchFamily="2" charset="0"/>
                <a:ea typeface="Enterprise Sans" pitchFamily="2" charset="0"/>
                <a:cs typeface="Arial"/>
              </a:rPr>
              <a:t>What to</a:t>
            </a:r>
            <a:r>
              <a:rPr sz="2400" b="1" spc="-35" dirty="0">
                <a:latin typeface="Enterprise Sans" pitchFamily="2" charset="0"/>
                <a:ea typeface="Enterprise Sans" pitchFamily="2" charset="0"/>
                <a:cs typeface="Arial"/>
              </a:rPr>
              <a:t> </a:t>
            </a:r>
            <a:r>
              <a:rPr sz="2400" b="1" dirty="0">
                <a:latin typeface="Enterprise Sans" pitchFamily="2" charset="0"/>
                <a:ea typeface="Enterprise Sans" pitchFamily="2" charset="0"/>
                <a:cs typeface="Arial"/>
              </a:rPr>
              <a:t>do</a:t>
            </a:r>
            <a:r>
              <a:rPr sz="2400" b="1" spc="-30" dirty="0">
                <a:latin typeface="Enterprise Sans" pitchFamily="2" charset="0"/>
                <a:ea typeface="Enterprise Sans" pitchFamily="2" charset="0"/>
                <a:cs typeface="Arial"/>
              </a:rPr>
              <a:t> </a:t>
            </a:r>
            <a:r>
              <a:rPr sz="2400" b="1" spc="-10" dirty="0">
                <a:latin typeface="Enterprise Sans" pitchFamily="2" charset="0"/>
                <a:ea typeface="Enterprise Sans" pitchFamily="2" charset="0"/>
                <a:cs typeface="Arial"/>
              </a:rPr>
              <a:t>next:</a:t>
            </a:r>
            <a:endParaRPr sz="2400" b="1" dirty="0">
              <a:latin typeface="Enterprise Sans" pitchFamily="2" charset="0"/>
              <a:ea typeface="Enterprise Sans" pitchFamily="2" charset="0"/>
              <a:cs typeface="Arial"/>
            </a:endParaRPr>
          </a:p>
        </p:txBody>
      </p:sp>
      <p:sp>
        <p:nvSpPr>
          <p:cNvPr id="6" name="object 6">
            <a:extLst>
              <a:ext uri="{FF2B5EF4-FFF2-40B4-BE49-F238E27FC236}">
                <a16:creationId xmlns:a16="http://schemas.microsoft.com/office/drawing/2014/main" id="{49EEA1D1-FDA1-0281-FD26-696457344DFD}"/>
              </a:ext>
            </a:extLst>
          </p:cNvPr>
          <p:cNvSpPr txBox="1"/>
          <p:nvPr/>
        </p:nvSpPr>
        <p:spPr>
          <a:xfrm>
            <a:off x="1750154" y="2664681"/>
            <a:ext cx="4587583" cy="631583"/>
          </a:xfrm>
          <a:prstGeom prst="rect">
            <a:avLst/>
          </a:prstGeom>
        </p:spPr>
        <p:txBody>
          <a:bodyPr vert="horz" wrap="square" lIns="0" tIns="15875" rIns="0" bIns="0" rtlCol="0">
            <a:spAutoFit/>
          </a:bodyPr>
          <a:lstStyle/>
          <a:p>
            <a:pPr marL="12700">
              <a:lnSpc>
                <a:spcPct val="100000"/>
              </a:lnSpc>
              <a:spcBef>
                <a:spcPts val="125"/>
              </a:spcBef>
            </a:pPr>
            <a:r>
              <a:rPr sz="2000" dirty="0">
                <a:latin typeface="Enterprise Sans" pitchFamily="2" charset="0"/>
                <a:ea typeface="Enterprise Sans" pitchFamily="2" charset="0"/>
                <a:cs typeface="Arial"/>
              </a:rPr>
              <a:t>Enroll</a:t>
            </a:r>
            <a:r>
              <a:rPr sz="2000" spc="25"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in</a:t>
            </a:r>
            <a:r>
              <a:rPr sz="2000" spc="-45"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your</a:t>
            </a:r>
            <a:r>
              <a:rPr sz="2000" spc="-40"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preferred</a:t>
            </a:r>
            <a:r>
              <a:rPr sz="2000" spc="-45"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plan</a:t>
            </a:r>
            <a:r>
              <a:rPr sz="2000" spc="-45"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by</a:t>
            </a:r>
            <a:r>
              <a:rPr sz="2000" spc="-5" dirty="0">
                <a:latin typeface="Enterprise Sans" pitchFamily="2" charset="0"/>
                <a:ea typeface="Enterprise Sans" pitchFamily="2" charset="0"/>
                <a:cs typeface="Arial"/>
              </a:rPr>
              <a:t> </a:t>
            </a:r>
            <a:r>
              <a:rPr sz="2000" spc="-20" dirty="0">
                <a:latin typeface="Enterprise Sans" pitchFamily="2" charset="0"/>
                <a:ea typeface="Enterprise Sans" pitchFamily="2" charset="0"/>
                <a:cs typeface="Arial"/>
              </a:rPr>
              <a:t>your</a:t>
            </a:r>
            <a:endParaRPr sz="2000" dirty="0">
              <a:latin typeface="Enterprise Sans" pitchFamily="2" charset="0"/>
              <a:ea typeface="Enterprise Sans" pitchFamily="2" charset="0"/>
              <a:cs typeface="Arial"/>
            </a:endParaRPr>
          </a:p>
          <a:p>
            <a:pPr marL="12700">
              <a:lnSpc>
                <a:spcPct val="100000"/>
              </a:lnSpc>
              <a:spcBef>
                <a:spcPts val="5"/>
              </a:spcBef>
            </a:pPr>
            <a:r>
              <a:rPr sz="2000" dirty="0">
                <a:latin typeface="Enterprise Sans" pitchFamily="2" charset="0"/>
                <a:ea typeface="Enterprise Sans" pitchFamily="2" charset="0"/>
                <a:cs typeface="Arial"/>
              </a:rPr>
              <a:t>employer’s</a:t>
            </a:r>
            <a:r>
              <a:rPr sz="2000" spc="-20"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open</a:t>
            </a:r>
            <a:r>
              <a:rPr sz="2000" spc="15"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enrollment</a:t>
            </a:r>
            <a:r>
              <a:rPr sz="2000" spc="-85" dirty="0">
                <a:latin typeface="Enterprise Sans" pitchFamily="2" charset="0"/>
                <a:ea typeface="Enterprise Sans" pitchFamily="2" charset="0"/>
                <a:cs typeface="Arial"/>
              </a:rPr>
              <a:t> </a:t>
            </a:r>
            <a:r>
              <a:rPr sz="2000" spc="-10" dirty="0">
                <a:latin typeface="Enterprise Sans" pitchFamily="2" charset="0"/>
                <a:ea typeface="Enterprise Sans" pitchFamily="2" charset="0"/>
                <a:cs typeface="Arial"/>
              </a:rPr>
              <a:t>deadline.</a:t>
            </a:r>
            <a:endParaRPr sz="2000" dirty="0">
              <a:latin typeface="Enterprise Sans" pitchFamily="2" charset="0"/>
              <a:ea typeface="Enterprise Sans" pitchFamily="2" charset="0"/>
              <a:cs typeface="Arial"/>
            </a:endParaRPr>
          </a:p>
        </p:txBody>
      </p:sp>
      <p:sp>
        <p:nvSpPr>
          <p:cNvPr id="7" name="object 7">
            <a:extLst>
              <a:ext uri="{FF2B5EF4-FFF2-40B4-BE49-F238E27FC236}">
                <a16:creationId xmlns:a16="http://schemas.microsoft.com/office/drawing/2014/main" id="{C3F3F1DA-5315-60C0-6EC7-54D8079180C9}"/>
              </a:ext>
            </a:extLst>
          </p:cNvPr>
          <p:cNvSpPr/>
          <p:nvPr/>
        </p:nvSpPr>
        <p:spPr>
          <a:xfrm>
            <a:off x="1072055" y="2742215"/>
            <a:ext cx="481505" cy="481505"/>
          </a:xfrm>
          <a:custGeom>
            <a:avLst/>
            <a:gdLst/>
            <a:ahLst/>
            <a:cxnLst/>
            <a:rect l="l" t="t" r="r" b="b"/>
            <a:pathLst>
              <a:path w="314325" h="314325">
                <a:moveTo>
                  <a:pt x="157099" y="0"/>
                </a:moveTo>
                <a:lnTo>
                  <a:pt x="107452" y="8011"/>
                </a:lnTo>
                <a:lnTo>
                  <a:pt x="64328" y="30317"/>
                </a:lnTo>
                <a:lnTo>
                  <a:pt x="30317" y="64328"/>
                </a:lnTo>
                <a:lnTo>
                  <a:pt x="8011" y="107452"/>
                </a:lnTo>
                <a:lnTo>
                  <a:pt x="0" y="157099"/>
                </a:lnTo>
                <a:lnTo>
                  <a:pt x="8011" y="206807"/>
                </a:lnTo>
                <a:lnTo>
                  <a:pt x="30317" y="249969"/>
                </a:lnTo>
                <a:lnTo>
                  <a:pt x="64328" y="283999"/>
                </a:lnTo>
                <a:lnTo>
                  <a:pt x="107452" y="306312"/>
                </a:lnTo>
                <a:lnTo>
                  <a:pt x="157099" y="314325"/>
                </a:lnTo>
                <a:lnTo>
                  <a:pt x="206807" y="306312"/>
                </a:lnTo>
                <a:lnTo>
                  <a:pt x="249969" y="283999"/>
                </a:lnTo>
                <a:lnTo>
                  <a:pt x="283999" y="249969"/>
                </a:lnTo>
                <a:lnTo>
                  <a:pt x="306312" y="206807"/>
                </a:lnTo>
                <a:lnTo>
                  <a:pt x="314325" y="157099"/>
                </a:lnTo>
                <a:lnTo>
                  <a:pt x="306312" y="107452"/>
                </a:lnTo>
                <a:lnTo>
                  <a:pt x="283999" y="64328"/>
                </a:lnTo>
                <a:lnTo>
                  <a:pt x="249969" y="30317"/>
                </a:lnTo>
                <a:lnTo>
                  <a:pt x="206807" y="8011"/>
                </a:lnTo>
                <a:lnTo>
                  <a:pt x="157099" y="0"/>
                </a:lnTo>
                <a:close/>
              </a:path>
            </a:pathLst>
          </a:custGeom>
          <a:solidFill>
            <a:schemeClr val="bg2"/>
          </a:solidFill>
        </p:spPr>
        <p:txBody>
          <a:bodyPr wrap="square" lIns="0" tIns="0" rIns="0" bIns="0" rtlCol="0"/>
          <a:lstStyle/>
          <a:p>
            <a:endParaRPr>
              <a:latin typeface="Enterprise Sans" pitchFamily="2" charset="0"/>
              <a:ea typeface="Enterprise Sans" pitchFamily="2" charset="0"/>
            </a:endParaRPr>
          </a:p>
        </p:txBody>
      </p:sp>
      <p:sp>
        <p:nvSpPr>
          <p:cNvPr id="8" name="object 8">
            <a:extLst>
              <a:ext uri="{FF2B5EF4-FFF2-40B4-BE49-F238E27FC236}">
                <a16:creationId xmlns:a16="http://schemas.microsoft.com/office/drawing/2014/main" id="{BF429804-C579-725C-C3C5-06D54FEFC39D}"/>
              </a:ext>
            </a:extLst>
          </p:cNvPr>
          <p:cNvSpPr txBox="1"/>
          <p:nvPr/>
        </p:nvSpPr>
        <p:spPr>
          <a:xfrm>
            <a:off x="1271751" y="2854914"/>
            <a:ext cx="399393" cy="262251"/>
          </a:xfrm>
          <a:prstGeom prst="rect">
            <a:avLst/>
          </a:prstGeom>
        </p:spPr>
        <p:txBody>
          <a:bodyPr vert="horz" wrap="square" lIns="0" tIns="15875" rIns="0" bIns="0" rtlCol="0">
            <a:spAutoFit/>
          </a:bodyPr>
          <a:lstStyle/>
          <a:p>
            <a:pPr marL="12700">
              <a:lnSpc>
                <a:spcPct val="100000"/>
              </a:lnSpc>
              <a:spcBef>
                <a:spcPts val="125"/>
              </a:spcBef>
            </a:pPr>
            <a:r>
              <a:rPr sz="1600" b="1" spc="-50" dirty="0">
                <a:latin typeface="Enterprise Sans" pitchFamily="2" charset="0"/>
                <a:ea typeface="Enterprise Sans" pitchFamily="2" charset="0"/>
                <a:cs typeface="Arial"/>
              </a:rPr>
              <a:t>1</a:t>
            </a:r>
            <a:endParaRPr sz="1600" dirty="0">
              <a:latin typeface="Enterprise Sans" pitchFamily="2" charset="0"/>
              <a:ea typeface="Enterprise Sans" pitchFamily="2" charset="0"/>
              <a:cs typeface="Arial"/>
            </a:endParaRPr>
          </a:p>
        </p:txBody>
      </p:sp>
      <p:sp>
        <p:nvSpPr>
          <p:cNvPr id="9" name="object 9">
            <a:extLst>
              <a:ext uri="{FF2B5EF4-FFF2-40B4-BE49-F238E27FC236}">
                <a16:creationId xmlns:a16="http://schemas.microsoft.com/office/drawing/2014/main" id="{6B665301-85BA-B367-E06A-8FA928E93956}"/>
              </a:ext>
            </a:extLst>
          </p:cNvPr>
          <p:cNvSpPr txBox="1"/>
          <p:nvPr/>
        </p:nvSpPr>
        <p:spPr>
          <a:xfrm>
            <a:off x="1739645" y="3578992"/>
            <a:ext cx="4332605" cy="632224"/>
          </a:xfrm>
          <a:prstGeom prst="rect">
            <a:avLst/>
          </a:prstGeom>
        </p:spPr>
        <p:txBody>
          <a:bodyPr vert="horz" wrap="square" lIns="0" tIns="16510" rIns="0" bIns="0" rtlCol="0">
            <a:spAutoFit/>
          </a:bodyPr>
          <a:lstStyle/>
          <a:p>
            <a:pPr marL="12700">
              <a:lnSpc>
                <a:spcPct val="100000"/>
              </a:lnSpc>
              <a:spcBef>
                <a:spcPts val="130"/>
              </a:spcBef>
            </a:pPr>
            <a:r>
              <a:rPr sz="2000" dirty="0">
                <a:latin typeface="Enterprise Sans" pitchFamily="2" charset="0"/>
                <a:ea typeface="Enterprise Sans" pitchFamily="2" charset="0"/>
                <a:cs typeface="Arial"/>
              </a:rPr>
              <a:t>Select</a:t>
            </a:r>
            <a:r>
              <a:rPr sz="2000" spc="-10"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an</a:t>
            </a:r>
            <a:r>
              <a:rPr sz="2000" spc="30"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account</a:t>
            </a:r>
            <a:r>
              <a:rPr sz="2000" spc="-85"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that</a:t>
            </a:r>
            <a:r>
              <a:rPr sz="2000" spc="-10"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fits</a:t>
            </a:r>
            <a:r>
              <a:rPr sz="2000" spc="-80"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your</a:t>
            </a:r>
            <a:r>
              <a:rPr sz="2000" spc="-45" dirty="0">
                <a:latin typeface="Enterprise Sans" pitchFamily="2" charset="0"/>
                <a:ea typeface="Enterprise Sans" pitchFamily="2" charset="0"/>
                <a:cs typeface="Arial"/>
              </a:rPr>
              <a:t> </a:t>
            </a:r>
            <a:r>
              <a:rPr sz="2000" spc="-10" dirty="0">
                <a:latin typeface="Enterprise Sans" pitchFamily="2" charset="0"/>
                <a:ea typeface="Enterprise Sans" pitchFamily="2" charset="0"/>
                <a:cs typeface="Arial"/>
              </a:rPr>
              <a:t>needs.</a:t>
            </a:r>
            <a:endParaRPr sz="2000">
              <a:latin typeface="Enterprise Sans" pitchFamily="2" charset="0"/>
              <a:ea typeface="Enterprise Sans" pitchFamily="2" charset="0"/>
              <a:cs typeface="Arial"/>
            </a:endParaRPr>
          </a:p>
        </p:txBody>
      </p:sp>
      <p:sp>
        <p:nvSpPr>
          <p:cNvPr id="12" name="object 12">
            <a:extLst>
              <a:ext uri="{FF2B5EF4-FFF2-40B4-BE49-F238E27FC236}">
                <a16:creationId xmlns:a16="http://schemas.microsoft.com/office/drawing/2014/main" id="{40666C33-AC75-4C87-4751-85BAA19C1550}"/>
              </a:ext>
            </a:extLst>
          </p:cNvPr>
          <p:cNvSpPr txBox="1"/>
          <p:nvPr/>
        </p:nvSpPr>
        <p:spPr>
          <a:xfrm>
            <a:off x="1750155" y="4151915"/>
            <a:ext cx="3818254" cy="952825"/>
          </a:xfrm>
          <a:prstGeom prst="rect">
            <a:avLst/>
          </a:prstGeom>
        </p:spPr>
        <p:txBody>
          <a:bodyPr vert="horz" wrap="square" lIns="0" tIns="16510" rIns="0" bIns="0" rtlCol="0">
            <a:spAutoFit/>
          </a:bodyPr>
          <a:lstStyle/>
          <a:p>
            <a:pPr marL="12700">
              <a:lnSpc>
                <a:spcPct val="100000"/>
              </a:lnSpc>
              <a:spcBef>
                <a:spcPts val="130"/>
              </a:spcBef>
            </a:pPr>
            <a:endParaRPr lang="en-US" sz="2000" dirty="0">
              <a:latin typeface="Enterprise Sans" pitchFamily="2" charset="0"/>
              <a:ea typeface="Enterprise Sans" pitchFamily="2" charset="0"/>
              <a:cs typeface="Arial"/>
            </a:endParaRPr>
          </a:p>
          <a:p>
            <a:pPr marL="12700">
              <a:lnSpc>
                <a:spcPct val="100000"/>
              </a:lnSpc>
              <a:spcBef>
                <a:spcPts val="130"/>
              </a:spcBef>
            </a:pPr>
            <a:r>
              <a:rPr sz="2000" dirty="0">
                <a:latin typeface="Enterprise Sans" pitchFamily="2" charset="0"/>
                <a:ea typeface="Enterprise Sans" pitchFamily="2" charset="0"/>
                <a:cs typeface="Arial"/>
              </a:rPr>
              <a:t>Enjoy</a:t>
            </a:r>
            <a:r>
              <a:rPr sz="2000" spc="-80"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saving</a:t>
            </a:r>
            <a:r>
              <a:rPr sz="2000" spc="-40"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money all</a:t>
            </a:r>
            <a:r>
              <a:rPr sz="2000" spc="-40" dirty="0">
                <a:latin typeface="Enterprise Sans" pitchFamily="2" charset="0"/>
                <a:ea typeface="Enterprise Sans" pitchFamily="2" charset="0"/>
                <a:cs typeface="Arial"/>
              </a:rPr>
              <a:t> </a:t>
            </a:r>
            <a:r>
              <a:rPr sz="2000" dirty="0">
                <a:latin typeface="Enterprise Sans" pitchFamily="2" charset="0"/>
                <a:ea typeface="Enterprise Sans" pitchFamily="2" charset="0"/>
                <a:cs typeface="Arial"/>
              </a:rPr>
              <a:t>year</a:t>
            </a:r>
            <a:r>
              <a:rPr sz="2000" spc="-35" dirty="0">
                <a:latin typeface="Enterprise Sans" pitchFamily="2" charset="0"/>
                <a:ea typeface="Enterprise Sans" pitchFamily="2" charset="0"/>
                <a:cs typeface="Arial"/>
              </a:rPr>
              <a:t> </a:t>
            </a:r>
            <a:r>
              <a:rPr sz="2000" spc="-10" dirty="0">
                <a:latin typeface="Enterprise Sans" pitchFamily="2" charset="0"/>
                <a:ea typeface="Enterprise Sans" pitchFamily="2" charset="0"/>
                <a:cs typeface="Arial"/>
              </a:rPr>
              <a:t>long.</a:t>
            </a:r>
            <a:endParaRPr sz="2000" dirty="0">
              <a:latin typeface="Enterprise Sans" pitchFamily="2" charset="0"/>
              <a:ea typeface="Enterprise Sans" pitchFamily="2" charset="0"/>
              <a:cs typeface="Arial"/>
            </a:endParaRPr>
          </a:p>
        </p:txBody>
      </p:sp>
      <p:sp>
        <p:nvSpPr>
          <p:cNvPr id="15" name="object 19">
            <a:extLst>
              <a:ext uri="{FF2B5EF4-FFF2-40B4-BE49-F238E27FC236}">
                <a16:creationId xmlns:a16="http://schemas.microsoft.com/office/drawing/2014/main" id="{EBDD64CB-7823-A9FB-6FAC-CCF7B61F05AB}"/>
              </a:ext>
            </a:extLst>
          </p:cNvPr>
          <p:cNvSpPr txBox="1"/>
          <p:nvPr/>
        </p:nvSpPr>
        <p:spPr>
          <a:xfrm>
            <a:off x="6807091" y="2017329"/>
            <a:ext cx="5248275" cy="2211631"/>
          </a:xfrm>
          <a:prstGeom prst="rect">
            <a:avLst/>
          </a:prstGeom>
        </p:spPr>
        <p:txBody>
          <a:bodyPr vert="horz" wrap="square" lIns="0" tIns="1905" rIns="0" bIns="0" rtlCol="0">
            <a:spAutoFit/>
          </a:bodyPr>
          <a:lstStyle/>
          <a:p>
            <a:pPr>
              <a:lnSpc>
                <a:spcPct val="100000"/>
              </a:lnSpc>
              <a:spcBef>
                <a:spcPts val="15"/>
              </a:spcBef>
            </a:pPr>
            <a:endParaRPr sz="2750" dirty="0">
              <a:latin typeface="Enterprise Sans" pitchFamily="2" charset="0"/>
              <a:ea typeface="Enterprise Sans" pitchFamily="2" charset="0"/>
              <a:cs typeface="Times New Roman"/>
            </a:endParaRPr>
          </a:p>
          <a:p>
            <a:pPr marL="485775">
              <a:lnSpc>
                <a:spcPct val="100000"/>
              </a:lnSpc>
            </a:pPr>
            <a:r>
              <a:rPr sz="2750" b="1" dirty="0">
                <a:latin typeface="Enterprise Sans" pitchFamily="2" charset="0"/>
                <a:ea typeface="Enterprise Sans" pitchFamily="2" charset="0"/>
                <a:cs typeface="Arial"/>
              </a:rPr>
              <a:t>Need</a:t>
            </a:r>
            <a:r>
              <a:rPr sz="2750" b="1" spc="80" dirty="0">
                <a:latin typeface="Enterprise Sans" pitchFamily="2" charset="0"/>
                <a:ea typeface="Enterprise Sans" pitchFamily="2" charset="0"/>
                <a:cs typeface="Arial"/>
              </a:rPr>
              <a:t> </a:t>
            </a:r>
            <a:r>
              <a:rPr sz="2750" b="1" dirty="0">
                <a:latin typeface="Enterprise Sans" pitchFamily="2" charset="0"/>
                <a:ea typeface="Enterprise Sans" pitchFamily="2" charset="0"/>
                <a:cs typeface="Arial"/>
              </a:rPr>
              <a:t>more</a:t>
            </a:r>
            <a:r>
              <a:rPr sz="2750" b="1" spc="170" dirty="0">
                <a:latin typeface="Enterprise Sans" pitchFamily="2" charset="0"/>
                <a:ea typeface="Enterprise Sans" pitchFamily="2" charset="0"/>
                <a:cs typeface="Arial"/>
              </a:rPr>
              <a:t> </a:t>
            </a:r>
            <a:r>
              <a:rPr sz="2750" b="1" spc="-10" dirty="0">
                <a:latin typeface="Enterprise Sans" pitchFamily="2" charset="0"/>
                <a:ea typeface="Enterprise Sans" pitchFamily="2" charset="0"/>
                <a:cs typeface="Arial"/>
              </a:rPr>
              <a:t>information?</a:t>
            </a:r>
            <a:endParaRPr sz="2750" dirty="0">
              <a:latin typeface="Enterprise Sans" pitchFamily="2" charset="0"/>
              <a:ea typeface="Enterprise Sans" pitchFamily="2" charset="0"/>
              <a:cs typeface="Arial"/>
            </a:endParaRPr>
          </a:p>
          <a:p>
            <a:pPr marL="485775" marR="1895475">
              <a:lnSpc>
                <a:spcPct val="100899"/>
              </a:lnSpc>
              <a:spcBef>
                <a:spcPts val="2030"/>
              </a:spcBef>
            </a:pPr>
            <a:r>
              <a:rPr sz="1800" dirty="0">
                <a:latin typeface="Enterprise Sans" pitchFamily="2" charset="0"/>
                <a:ea typeface="Enterprise Sans" pitchFamily="2" charset="0"/>
                <a:cs typeface="Arial"/>
              </a:rPr>
              <a:t>Go</a:t>
            </a:r>
            <a:r>
              <a:rPr sz="1800" spc="-25"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to</a:t>
            </a:r>
            <a:r>
              <a:rPr sz="1800" spc="10" dirty="0">
                <a:latin typeface="Enterprise Sans" pitchFamily="2" charset="0"/>
                <a:ea typeface="Enterprise Sans" pitchFamily="2" charset="0"/>
                <a:cs typeface="Arial"/>
              </a:rPr>
              <a:t> </a:t>
            </a:r>
            <a:r>
              <a:rPr sz="1800" b="1" spc="-10" dirty="0">
                <a:latin typeface="Enterprise Sans" pitchFamily="2" charset="0"/>
                <a:ea typeface="Enterprise Sans" pitchFamily="2" charset="0"/>
                <a:cs typeface="Arial"/>
              </a:rPr>
              <a:t>optumfinancial.com </a:t>
            </a:r>
            <a:r>
              <a:rPr sz="1800" dirty="0">
                <a:latin typeface="Enterprise Sans" pitchFamily="2" charset="0"/>
                <a:ea typeface="Enterprise Sans" pitchFamily="2" charset="0"/>
                <a:cs typeface="Arial"/>
              </a:rPr>
              <a:t>to</a:t>
            </a:r>
            <a:r>
              <a:rPr sz="1800" spc="-15"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sign</a:t>
            </a:r>
            <a:r>
              <a:rPr sz="1800" spc="20"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in</a:t>
            </a:r>
            <a:r>
              <a:rPr sz="1800" spc="-5"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to</a:t>
            </a:r>
            <a:r>
              <a:rPr sz="1800" spc="-5"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your</a:t>
            </a:r>
            <a:r>
              <a:rPr sz="1800" spc="-55" dirty="0">
                <a:latin typeface="Enterprise Sans" pitchFamily="2" charset="0"/>
                <a:ea typeface="Enterprise Sans" pitchFamily="2" charset="0"/>
                <a:cs typeface="Arial"/>
              </a:rPr>
              <a:t> </a:t>
            </a:r>
            <a:r>
              <a:rPr sz="1800" spc="-10" dirty="0">
                <a:latin typeface="Enterprise Sans" pitchFamily="2" charset="0"/>
                <a:ea typeface="Enterprise Sans" pitchFamily="2" charset="0"/>
                <a:cs typeface="Arial"/>
              </a:rPr>
              <a:t>designated </a:t>
            </a:r>
            <a:r>
              <a:rPr sz="1800" dirty="0">
                <a:latin typeface="Enterprise Sans" pitchFamily="2" charset="0"/>
                <a:ea typeface="Enterprise Sans" pitchFamily="2" charset="0"/>
                <a:cs typeface="Arial"/>
              </a:rPr>
              <a:t>account</a:t>
            </a:r>
            <a:r>
              <a:rPr sz="1800" spc="-10"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and</a:t>
            </a:r>
            <a:r>
              <a:rPr sz="1800" spc="-15" dirty="0">
                <a:latin typeface="Enterprise Sans" pitchFamily="2" charset="0"/>
                <a:ea typeface="Enterprise Sans" pitchFamily="2" charset="0"/>
                <a:cs typeface="Arial"/>
              </a:rPr>
              <a:t> </a:t>
            </a:r>
            <a:r>
              <a:rPr sz="1800" dirty="0">
                <a:latin typeface="Enterprise Sans" pitchFamily="2" charset="0"/>
                <a:ea typeface="Enterprise Sans" pitchFamily="2" charset="0"/>
                <a:cs typeface="Arial"/>
              </a:rPr>
              <a:t>learn</a:t>
            </a:r>
            <a:r>
              <a:rPr sz="1800" spc="-40" dirty="0">
                <a:latin typeface="Enterprise Sans" pitchFamily="2" charset="0"/>
                <a:ea typeface="Enterprise Sans" pitchFamily="2" charset="0"/>
                <a:cs typeface="Arial"/>
              </a:rPr>
              <a:t> </a:t>
            </a:r>
            <a:r>
              <a:rPr sz="1800" spc="-20" dirty="0">
                <a:latin typeface="Enterprise Sans" pitchFamily="2" charset="0"/>
                <a:ea typeface="Enterprise Sans" pitchFamily="2" charset="0"/>
                <a:cs typeface="Arial"/>
              </a:rPr>
              <a:t>more.</a:t>
            </a:r>
            <a:endParaRPr sz="1800" dirty="0">
              <a:latin typeface="Enterprise Sans" pitchFamily="2" charset="0"/>
              <a:ea typeface="Enterprise Sans" pitchFamily="2" charset="0"/>
              <a:cs typeface="Arial"/>
            </a:endParaRPr>
          </a:p>
        </p:txBody>
      </p:sp>
      <p:pic>
        <p:nvPicPr>
          <p:cNvPr id="1026" name="Picture 2">
            <a:extLst>
              <a:ext uri="{FF2B5EF4-FFF2-40B4-BE49-F238E27FC236}">
                <a16:creationId xmlns:a16="http://schemas.microsoft.com/office/drawing/2014/main" id="{31BCD0A1-6BEC-ADC5-B152-86DF8916E9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0" y="3115223"/>
            <a:ext cx="1371600" cy="1384300"/>
          </a:xfrm>
          <a:prstGeom prst="rect">
            <a:avLst/>
          </a:prstGeom>
          <a:noFill/>
          <a:extLst>
            <a:ext uri="{909E8E84-426E-40DD-AFC4-6F175D3DCCD1}">
              <a14:hiddenFill xmlns:a14="http://schemas.microsoft.com/office/drawing/2010/main">
                <a:solidFill>
                  <a:srgbClr val="FFFFFF"/>
                </a:solidFill>
              </a14:hiddenFill>
            </a:ext>
          </a:extLst>
        </p:spPr>
      </p:pic>
      <p:sp>
        <p:nvSpPr>
          <p:cNvPr id="16" name="object 7">
            <a:extLst>
              <a:ext uri="{FF2B5EF4-FFF2-40B4-BE49-F238E27FC236}">
                <a16:creationId xmlns:a16="http://schemas.microsoft.com/office/drawing/2014/main" id="{6337B534-9A82-35FE-9AD1-F31266ADD3CF}"/>
              </a:ext>
            </a:extLst>
          </p:cNvPr>
          <p:cNvSpPr/>
          <p:nvPr/>
        </p:nvSpPr>
        <p:spPr>
          <a:xfrm>
            <a:off x="1045780" y="3598809"/>
            <a:ext cx="481505" cy="481505"/>
          </a:xfrm>
          <a:custGeom>
            <a:avLst/>
            <a:gdLst/>
            <a:ahLst/>
            <a:cxnLst/>
            <a:rect l="l" t="t" r="r" b="b"/>
            <a:pathLst>
              <a:path w="314325" h="314325">
                <a:moveTo>
                  <a:pt x="157099" y="0"/>
                </a:moveTo>
                <a:lnTo>
                  <a:pt x="107452" y="8011"/>
                </a:lnTo>
                <a:lnTo>
                  <a:pt x="64328" y="30317"/>
                </a:lnTo>
                <a:lnTo>
                  <a:pt x="30317" y="64328"/>
                </a:lnTo>
                <a:lnTo>
                  <a:pt x="8011" y="107452"/>
                </a:lnTo>
                <a:lnTo>
                  <a:pt x="0" y="157099"/>
                </a:lnTo>
                <a:lnTo>
                  <a:pt x="8011" y="206807"/>
                </a:lnTo>
                <a:lnTo>
                  <a:pt x="30317" y="249969"/>
                </a:lnTo>
                <a:lnTo>
                  <a:pt x="64328" y="283999"/>
                </a:lnTo>
                <a:lnTo>
                  <a:pt x="107452" y="306312"/>
                </a:lnTo>
                <a:lnTo>
                  <a:pt x="157099" y="314325"/>
                </a:lnTo>
                <a:lnTo>
                  <a:pt x="206807" y="306312"/>
                </a:lnTo>
                <a:lnTo>
                  <a:pt x="249969" y="283999"/>
                </a:lnTo>
                <a:lnTo>
                  <a:pt x="283999" y="249969"/>
                </a:lnTo>
                <a:lnTo>
                  <a:pt x="306312" y="206807"/>
                </a:lnTo>
                <a:lnTo>
                  <a:pt x="314325" y="157099"/>
                </a:lnTo>
                <a:lnTo>
                  <a:pt x="306312" y="107452"/>
                </a:lnTo>
                <a:lnTo>
                  <a:pt x="283999" y="64328"/>
                </a:lnTo>
                <a:lnTo>
                  <a:pt x="249969" y="30317"/>
                </a:lnTo>
                <a:lnTo>
                  <a:pt x="206807" y="8011"/>
                </a:lnTo>
                <a:lnTo>
                  <a:pt x="157099" y="0"/>
                </a:lnTo>
                <a:close/>
              </a:path>
            </a:pathLst>
          </a:custGeom>
          <a:solidFill>
            <a:schemeClr val="bg2"/>
          </a:solidFill>
        </p:spPr>
        <p:txBody>
          <a:bodyPr wrap="square" lIns="0" tIns="0" rIns="0" bIns="0" rtlCol="0"/>
          <a:lstStyle/>
          <a:p>
            <a:endParaRPr>
              <a:latin typeface="Enterprise Sans" pitchFamily="2" charset="0"/>
              <a:ea typeface="Enterprise Sans" pitchFamily="2" charset="0"/>
            </a:endParaRPr>
          </a:p>
        </p:txBody>
      </p:sp>
      <p:sp>
        <p:nvSpPr>
          <p:cNvPr id="17" name="object 7">
            <a:extLst>
              <a:ext uri="{FF2B5EF4-FFF2-40B4-BE49-F238E27FC236}">
                <a16:creationId xmlns:a16="http://schemas.microsoft.com/office/drawing/2014/main" id="{0AFFB84D-4E6F-30C6-1AE2-567E123E72E8}"/>
              </a:ext>
            </a:extLst>
          </p:cNvPr>
          <p:cNvSpPr/>
          <p:nvPr/>
        </p:nvSpPr>
        <p:spPr>
          <a:xfrm>
            <a:off x="1014249" y="4513207"/>
            <a:ext cx="481505" cy="481505"/>
          </a:xfrm>
          <a:custGeom>
            <a:avLst/>
            <a:gdLst/>
            <a:ahLst/>
            <a:cxnLst/>
            <a:rect l="l" t="t" r="r" b="b"/>
            <a:pathLst>
              <a:path w="314325" h="314325">
                <a:moveTo>
                  <a:pt x="157099" y="0"/>
                </a:moveTo>
                <a:lnTo>
                  <a:pt x="107452" y="8011"/>
                </a:lnTo>
                <a:lnTo>
                  <a:pt x="64328" y="30317"/>
                </a:lnTo>
                <a:lnTo>
                  <a:pt x="30317" y="64328"/>
                </a:lnTo>
                <a:lnTo>
                  <a:pt x="8011" y="107452"/>
                </a:lnTo>
                <a:lnTo>
                  <a:pt x="0" y="157099"/>
                </a:lnTo>
                <a:lnTo>
                  <a:pt x="8011" y="206807"/>
                </a:lnTo>
                <a:lnTo>
                  <a:pt x="30317" y="249969"/>
                </a:lnTo>
                <a:lnTo>
                  <a:pt x="64328" y="283999"/>
                </a:lnTo>
                <a:lnTo>
                  <a:pt x="107452" y="306312"/>
                </a:lnTo>
                <a:lnTo>
                  <a:pt x="157099" y="314325"/>
                </a:lnTo>
                <a:lnTo>
                  <a:pt x="206807" y="306312"/>
                </a:lnTo>
                <a:lnTo>
                  <a:pt x="249969" y="283999"/>
                </a:lnTo>
                <a:lnTo>
                  <a:pt x="283999" y="249969"/>
                </a:lnTo>
                <a:lnTo>
                  <a:pt x="306312" y="206807"/>
                </a:lnTo>
                <a:lnTo>
                  <a:pt x="314325" y="157099"/>
                </a:lnTo>
                <a:lnTo>
                  <a:pt x="306312" y="107452"/>
                </a:lnTo>
                <a:lnTo>
                  <a:pt x="283999" y="64328"/>
                </a:lnTo>
                <a:lnTo>
                  <a:pt x="249969" y="30317"/>
                </a:lnTo>
                <a:lnTo>
                  <a:pt x="206807" y="8011"/>
                </a:lnTo>
                <a:lnTo>
                  <a:pt x="157099" y="0"/>
                </a:lnTo>
                <a:close/>
              </a:path>
            </a:pathLst>
          </a:custGeom>
          <a:solidFill>
            <a:schemeClr val="bg2"/>
          </a:solidFill>
        </p:spPr>
        <p:txBody>
          <a:bodyPr wrap="square" lIns="0" tIns="0" rIns="0" bIns="0" rtlCol="0"/>
          <a:lstStyle/>
          <a:p>
            <a:endParaRPr>
              <a:latin typeface="Enterprise Sans" pitchFamily="2" charset="0"/>
              <a:ea typeface="Enterprise Sans" pitchFamily="2" charset="0"/>
            </a:endParaRPr>
          </a:p>
        </p:txBody>
      </p:sp>
      <p:sp>
        <p:nvSpPr>
          <p:cNvPr id="18" name="object 8">
            <a:extLst>
              <a:ext uri="{FF2B5EF4-FFF2-40B4-BE49-F238E27FC236}">
                <a16:creationId xmlns:a16="http://schemas.microsoft.com/office/drawing/2014/main" id="{43F753CF-7809-F519-C8F9-DD1F6166F6BC}"/>
              </a:ext>
            </a:extLst>
          </p:cNvPr>
          <p:cNvSpPr txBox="1"/>
          <p:nvPr/>
        </p:nvSpPr>
        <p:spPr>
          <a:xfrm>
            <a:off x="1240220" y="3690487"/>
            <a:ext cx="373117" cy="262251"/>
          </a:xfrm>
          <a:prstGeom prst="rect">
            <a:avLst/>
          </a:prstGeom>
        </p:spPr>
        <p:txBody>
          <a:bodyPr vert="horz" wrap="square" lIns="0" tIns="15875" rIns="0" bIns="0" rtlCol="0">
            <a:spAutoFit/>
          </a:bodyPr>
          <a:lstStyle/>
          <a:p>
            <a:pPr marL="12700">
              <a:lnSpc>
                <a:spcPct val="100000"/>
              </a:lnSpc>
              <a:spcBef>
                <a:spcPts val="125"/>
              </a:spcBef>
            </a:pPr>
            <a:r>
              <a:rPr lang="en-US" sz="1600" b="1" spc="-50" dirty="0">
                <a:latin typeface="Enterprise Sans" pitchFamily="2" charset="0"/>
                <a:ea typeface="Enterprise Sans" pitchFamily="2" charset="0"/>
                <a:cs typeface="Arial"/>
              </a:rPr>
              <a:t>2</a:t>
            </a:r>
            <a:endParaRPr sz="1600" dirty="0">
              <a:latin typeface="Enterprise Sans" pitchFamily="2" charset="0"/>
              <a:ea typeface="Enterprise Sans" pitchFamily="2" charset="0"/>
              <a:cs typeface="Arial"/>
            </a:endParaRPr>
          </a:p>
        </p:txBody>
      </p:sp>
      <p:sp>
        <p:nvSpPr>
          <p:cNvPr id="19" name="object 8">
            <a:extLst>
              <a:ext uri="{FF2B5EF4-FFF2-40B4-BE49-F238E27FC236}">
                <a16:creationId xmlns:a16="http://schemas.microsoft.com/office/drawing/2014/main" id="{628052A9-3C7B-F376-02A8-7A108E96F19D}"/>
              </a:ext>
            </a:extLst>
          </p:cNvPr>
          <p:cNvSpPr txBox="1"/>
          <p:nvPr/>
        </p:nvSpPr>
        <p:spPr>
          <a:xfrm>
            <a:off x="1198178" y="4610141"/>
            <a:ext cx="399393" cy="262251"/>
          </a:xfrm>
          <a:prstGeom prst="rect">
            <a:avLst/>
          </a:prstGeom>
        </p:spPr>
        <p:txBody>
          <a:bodyPr vert="horz" wrap="square" lIns="0" tIns="15875" rIns="0" bIns="0" rtlCol="0">
            <a:spAutoFit/>
          </a:bodyPr>
          <a:lstStyle/>
          <a:p>
            <a:pPr marL="12700">
              <a:lnSpc>
                <a:spcPct val="100000"/>
              </a:lnSpc>
              <a:spcBef>
                <a:spcPts val="125"/>
              </a:spcBef>
            </a:pPr>
            <a:r>
              <a:rPr lang="en-US" sz="1600" b="1" spc="-50" dirty="0">
                <a:latin typeface="Enterprise Sans" pitchFamily="2" charset="0"/>
                <a:ea typeface="Enterprise Sans" pitchFamily="2" charset="0"/>
                <a:cs typeface="Arial"/>
              </a:rPr>
              <a:t>3</a:t>
            </a:r>
            <a:endParaRPr sz="1600" dirty="0">
              <a:latin typeface="Enterprise Sans" pitchFamily="2" charset="0"/>
              <a:ea typeface="Enterprise Sans" pitchFamily="2" charset="0"/>
              <a:cs typeface="Arial"/>
            </a:endParaRPr>
          </a:p>
        </p:txBody>
      </p:sp>
    </p:spTree>
    <p:extLst>
      <p:ext uri="{BB962C8B-B14F-4D97-AF65-F5344CB8AC3E}">
        <p14:creationId xmlns:p14="http://schemas.microsoft.com/office/powerpoint/2010/main" val="3594735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E177C-E7D8-5F4C-82A4-7FBD9E64A69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9360CB-66F7-E3AC-0F8B-5A28009AE226}"/>
              </a:ext>
            </a:extLst>
          </p:cNvPr>
          <p:cNvSpPr>
            <a:spLocks noGrp="1"/>
          </p:cNvSpPr>
          <p:nvPr>
            <p:ph type="body" sz="quarter" idx="13"/>
          </p:nvPr>
        </p:nvSpPr>
        <p:spPr/>
        <p:txBody>
          <a:bodyPr/>
          <a:lstStyle/>
          <a:p>
            <a:r>
              <a:rPr lang="en-US" dirty="0"/>
              <a:t>Q&amp;A</a:t>
            </a:r>
          </a:p>
        </p:txBody>
      </p:sp>
    </p:spTree>
    <p:extLst>
      <p:ext uri="{BB962C8B-B14F-4D97-AF65-F5344CB8AC3E}">
        <p14:creationId xmlns:p14="http://schemas.microsoft.com/office/powerpoint/2010/main" val="634378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1D4686-8BD1-D343-DA8F-D8292279A5E5}"/>
            </a:ext>
          </a:extLst>
        </p:cNvPr>
        <p:cNvGrpSpPr/>
        <p:nvPr/>
      </p:nvGrpSpPr>
      <p:grpSpPr>
        <a:xfrm>
          <a:off x="0" y="0"/>
          <a:ext cx="0" cy="0"/>
          <a:chOff x="0" y="0"/>
          <a:chExt cx="0" cy="0"/>
        </a:xfrm>
      </p:grpSpPr>
    </p:spTree>
    <p:extLst>
      <p:ext uri="{BB962C8B-B14F-4D97-AF65-F5344CB8AC3E}">
        <p14:creationId xmlns:p14="http://schemas.microsoft.com/office/powerpoint/2010/main" val="26208220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Single Corner Rounded 33">
            <a:extLst>
              <a:ext uri="{FF2B5EF4-FFF2-40B4-BE49-F238E27FC236}">
                <a16:creationId xmlns:a16="http://schemas.microsoft.com/office/drawing/2014/main" id="{3BBAEEE1-A181-44B4-8048-23A346BE8CA3}"/>
              </a:ext>
            </a:extLst>
          </p:cNvPr>
          <p:cNvSpPr/>
          <p:nvPr/>
        </p:nvSpPr>
        <p:spPr bwMode="gray">
          <a:xfrm flipV="1">
            <a:off x="-1" y="-5"/>
            <a:ext cx="4602981" cy="5994401"/>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5" name="TextBox 4">
            <a:extLst>
              <a:ext uri="{FF2B5EF4-FFF2-40B4-BE49-F238E27FC236}">
                <a16:creationId xmlns:a16="http://schemas.microsoft.com/office/drawing/2014/main" id="{6F86E39F-7733-FF31-C0C9-D2EE9076EE78}"/>
              </a:ext>
            </a:extLst>
          </p:cNvPr>
          <p:cNvSpPr txBox="1"/>
          <p:nvPr/>
        </p:nvSpPr>
        <p:spPr bwMode="gray">
          <a:xfrm>
            <a:off x="894956" y="1064653"/>
            <a:ext cx="3032808" cy="3462486"/>
          </a:xfrm>
          <a:prstGeom prst="rect">
            <a:avLst/>
          </a:prstGeom>
          <a:noFill/>
        </p:spPr>
        <p:txBody>
          <a:bodyPr vert="horz" wrap="square" lIns="0" tIns="0" rIns="0" bIns="0" rtlCol="0" anchor="t">
            <a:spAutoFit/>
          </a:bodyPr>
          <a:lstStyle/>
          <a:p>
            <a:pPr>
              <a:spcBef>
                <a:spcPts val="600"/>
              </a:spcBef>
            </a:pPr>
            <a:r>
              <a:rPr lang="en-US" sz="2000" dirty="0">
                <a:latin typeface="Enterprise Sans" pitchFamily="2" charset="0"/>
                <a:ea typeface="Enterprise Sans" pitchFamily="2" charset="0"/>
              </a:rPr>
              <a:t>Open enrollment is your once-a-year chance to choose a health plan that meets your needs and allows you to save income tax-free. </a:t>
            </a:r>
          </a:p>
          <a:p>
            <a:pPr>
              <a:spcBef>
                <a:spcPts val="600"/>
              </a:spcBef>
            </a:pPr>
            <a:r>
              <a:rPr lang="en-US" sz="2000" dirty="0">
                <a:latin typeface="Enterprise Sans" pitchFamily="2" charset="0"/>
                <a:ea typeface="Enterprise Sans" pitchFamily="2" charset="0"/>
              </a:rPr>
              <a:t>An Optum Financial</a:t>
            </a:r>
            <a:r>
              <a:rPr lang="en-US" sz="1600" baseline="50000" dirty="0">
                <a:latin typeface="Enterprise Sans" pitchFamily="2" charset="0"/>
                <a:ea typeface="Enterprise Sans" pitchFamily="2" charset="0"/>
              </a:rPr>
              <a:t>®</a:t>
            </a:r>
            <a:r>
              <a:rPr lang="en-US" sz="2000" dirty="0">
                <a:latin typeface="Enterprise Sans" pitchFamily="2" charset="0"/>
                <a:ea typeface="Enterprise Sans" pitchFamily="2" charset="0"/>
              </a:rPr>
              <a:t> HSA helps you save on health care costs with an easy-to-use payment card and mobile app.</a:t>
            </a:r>
          </a:p>
        </p:txBody>
      </p:sp>
      <p:grpSp>
        <p:nvGrpSpPr>
          <p:cNvPr id="6" name="Group 5">
            <a:extLst>
              <a:ext uri="{FF2B5EF4-FFF2-40B4-BE49-F238E27FC236}">
                <a16:creationId xmlns:a16="http://schemas.microsoft.com/office/drawing/2014/main" id="{3811A2FE-6A9A-EC57-FEE2-A2A3FB02DA58}"/>
              </a:ext>
            </a:extLst>
          </p:cNvPr>
          <p:cNvGrpSpPr/>
          <p:nvPr/>
        </p:nvGrpSpPr>
        <p:grpSpPr>
          <a:xfrm>
            <a:off x="6349422" y="864908"/>
            <a:ext cx="5142924" cy="960655"/>
            <a:chOff x="2263535" y="2563595"/>
            <a:chExt cx="4664942" cy="960655"/>
          </a:xfrm>
        </p:grpSpPr>
        <p:sp>
          <p:nvSpPr>
            <p:cNvPr id="8" name="object 5">
              <a:extLst>
                <a:ext uri="{FF2B5EF4-FFF2-40B4-BE49-F238E27FC236}">
                  <a16:creationId xmlns:a16="http://schemas.microsoft.com/office/drawing/2014/main" id="{2D3704CA-8192-A8A1-765E-24469DED5D73}"/>
                </a:ext>
              </a:extLst>
            </p:cNvPr>
            <p:cNvSpPr txBox="1"/>
            <p:nvPr/>
          </p:nvSpPr>
          <p:spPr>
            <a:xfrm>
              <a:off x="2313232" y="2907461"/>
              <a:ext cx="4615245" cy="616789"/>
            </a:xfrm>
            <a:prstGeom prst="rect">
              <a:avLst/>
            </a:prstGeom>
            <a:ln>
              <a:noFill/>
            </a:ln>
          </p:spPr>
          <p:txBody>
            <a:bodyPr vert="horz" wrap="square" lIns="0" tIns="0" rIns="0" bIns="0" rtlCol="0">
              <a:noAutofit/>
            </a:bodyPr>
            <a:lstStyle/>
            <a:p>
              <a:pPr marR="5080">
                <a:lnSpc>
                  <a:spcPct val="100000"/>
                </a:lnSpc>
                <a:spcBef>
                  <a:spcPts val="920"/>
                </a:spcBef>
              </a:pPr>
              <a:r>
                <a:rPr lang="en-US" sz="1400" dirty="0">
                  <a:latin typeface="Enterprise Sans" pitchFamily="2" charset="0"/>
                  <a:ea typeface="Enterprise Sans" pitchFamily="2" charset="0"/>
                </a:rPr>
                <a:t>Choose accounts to help you with life’s most important expenses: </a:t>
              </a:r>
            </a:p>
            <a:p>
              <a:pPr marL="285750" marR="5080" indent="-285750">
                <a:lnSpc>
                  <a:spcPct val="100000"/>
                </a:lnSpc>
                <a:spcBef>
                  <a:spcPts val="920"/>
                </a:spcBef>
                <a:buFont typeface="Arial" panose="020B0604020202020204" pitchFamily="34" charset="0"/>
                <a:buChar char="•"/>
              </a:pPr>
              <a:r>
                <a:rPr lang="en-US" sz="1400" dirty="0">
                  <a:latin typeface="Enterprise Sans" pitchFamily="2" charset="0"/>
                  <a:ea typeface="Enterprise Sans" pitchFamily="2" charset="0"/>
                </a:rPr>
                <a:t>HSAs, FSAs, HRAs, etc.</a:t>
              </a:r>
            </a:p>
            <a:p>
              <a:pPr marL="285750" marR="5080" indent="-285750">
                <a:lnSpc>
                  <a:spcPct val="100000"/>
                </a:lnSpc>
                <a:spcBef>
                  <a:spcPts val="920"/>
                </a:spcBef>
                <a:buFont typeface="Arial" panose="020B0604020202020204" pitchFamily="34" charset="0"/>
                <a:buChar char="•"/>
              </a:pPr>
              <a:r>
                <a:rPr lang="en-US" sz="1400" dirty="0">
                  <a:latin typeface="Enterprise Sans" pitchFamily="2" charset="0"/>
                  <a:ea typeface="Enterprise Sans" pitchFamily="2" charset="0"/>
                </a:rPr>
                <a:t>Lifestyle spending accounts</a:t>
              </a:r>
            </a:p>
            <a:p>
              <a:pPr marL="285750" marR="5080" indent="-285750">
                <a:lnSpc>
                  <a:spcPct val="100000"/>
                </a:lnSpc>
                <a:spcBef>
                  <a:spcPts val="920"/>
                </a:spcBef>
                <a:buFont typeface="Arial" panose="020B0604020202020204" pitchFamily="34" charset="0"/>
                <a:buChar char="•"/>
              </a:pPr>
              <a:r>
                <a:rPr lang="en-US" sz="1400" dirty="0">
                  <a:latin typeface="Enterprise Sans" pitchFamily="2" charset="0"/>
                  <a:ea typeface="Enterprise Sans" pitchFamily="2" charset="0"/>
                </a:rPr>
                <a:t>Commuter and parking benefits </a:t>
              </a:r>
              <a:endParaRPr sz="1400" dirty="0">
                <a:latin typeface="Enterprise Sans" pitchFamily="2" charset="0"/>
                <a:ea typeface="Enterprise Sans" pitchFamily="2" charset="0"/>
              </a:endParaRPr>
            </a:p>
          </p:txBody>
        </p:sp>
        <p:sp>
          <p:nvSpPr>
            <p:cNvPr id="9" name="TextBox 8">
              <a:extLst>
                <a:ext uri="{FF2B5EF4-FFF2-40B4-BE49-F238E27FC236}">
                  <a16:creationId xmlns:a16="http://schemas.microsoft.com/office/drawing/2014/main" id="{EF4B2599-B6DB-DC03-4228-9FF0441A35D3}"/>
                </a:ext>
              </a:extLst>
            </p:cNvPr>
            <p:cNvSpPr txBox="1"/>
            <p:nvPr/>
          </p:nvSpPr>
          <p:spPr bwMode="gray">
            <a:xfrm>
              <a:off x="2263535" y="2563595"/>
              <a:ext cx="3260963" cy="307777"/>
            </a:xfrm>
            <a:prstGeom prst="rect">
              <a:avLst/>
            </a:prstGeom>
            <a:noFill/>
            <a:ln>
              <a:noFill/>
            </a:ln>
          </p:spPr>
          <p:txBody>
            <a:bodyPr vert="horz" wrap="square" lIns="0" tIns="0" rIns="0" bIns="0" rtlCol="0" anchor="ctr" anchorCtr="0">
              <a:noAutofit/>
            </a:bodyPr>
            <a:lstStyle/>
            <a:p>
              <a:pPr algn="l">
                <a:spcBef>
                  <a:spcPts val="600"/>
                </a:spcBef>
              </a:pPr>
              <a:r>
                <a:rPr lang="en-US" b="1" dirty="0">
                  <a:solidFill>
                    <a:schemeClr val="accent6"/>
                  </a:solidFill>
                  <a:latin typeface="Enterprise Sans" pitchFamily="2" charset="0"/>
                  <a:ea typeface="Enterprise Sans" pitchFamily="2" charset="0"/>
                </a:rPr>
                <a:t>Ways to save</a:t>
              </a:r>
            </a:p>
          </p:txBody>
        </p:sp>
      </p:grpSp>
      <p:grpSp>
        <p:nvGrpSpPr>
          <p:cNvPr id="15" name="Group 14">
            <a:extLst>
              <a:ext uri="{FF2B5EF4-FFF2-40B4-BE49-F238E27FC236}">
                <a16:creationId xmlns:a16="http://schemas.microsoft.com/office/drawing/2014/main" id="{45A62BB6-36EB-709B-6D57-6AB996ADEF73}"/>
              </a:ext>
            </a:extLst>
          </p:cNvPr>
          <p:cNvGrpSpPr/>
          <p:nvPr/>
        </p:nvGrpSpPr>
        <p:grpSpPr>
          <a:xfrm>
            <a:off x="6387246" y="2846044"/>
            <a:ext cx="4716569" cy="1061763"/>
            <a:chOff x="2159402" y="4341259"/>
            <a:chExt cx="4716569" cy="1061763"/>
          </a:xfrm>
        </p:grpSpPr>
        <p:sp>
          <p:nvSpPr>
            <p:cNvPr id="16" name="object 5">
              <a:extLst>
                <a:ext uri="{FF2B5EF4-FFF2-40B4-BE49-F238E27FC236}">
                  <a16:creationId xmlns:a16="http://schemas.microsoft.com/office/drawing/2014/main" id="{5980DDBB-5F22-E9BC-1846-FFA71ADFE19E}"/>
                </a:ext>
              </a:extLst>
            </p:cNvPr>
            <p:cNvSpPr txBox="1"/>
            <p:nvPr/>
          </p:nvSpPr>
          <p:spPr>
            <a:xfrm>
              <a:off x="2169340" y="4670594"/>
              <a:ext cx="4706631" cy="732428"/>
            </a:xfrm>
            <a:prstGeom prst="rect">
              <a:avLst/>
            </a:prstGeom>
            <a:ln>
              <a:noFill/>
            </a:ln>
          </p:spPr>
          <p:txBody>
            <a:bodyPr vert="horz" wrap="square" lIns="0" tIns="0" rIns="0" bIns="0" rtlCol="0">
              <a:noAutofit/>
            </a:bodyPr>
            <a:lstStyle/>
            <a:p>
              <a:r>
                <a:rPr lang="en-US" sz="1400" dirty="0">
                  <a:solidFill>
                    <a:schemeClr val="tx1"/>
                  </a:solidFill>
                  <a:latin typeface="Enterprise Sans" pitchFamily="2" charset="0"/>
                  <a:ea typeface="Enterprise Sans" pitchFamily="2" charset="0"/>
                </a:rPr>
                <a:t>Payment cards that can be used most anywhere and digital wallet capabilities (offered for some account types)</a:t>
              </a:r>
            </a:p>
          </p:txBody>
        </p:sp>
        <p:sp>
          <p:nvSpPr>
            <p:cNvPr id="17" name="TextBox 16">
              <a:extLst>
                <a:ext uri="{FF2B5EF4-FFF2-40B4-BE49-F238E27FC236}">
                  <a16:creationId xmlns:a16="http://schemas.microsoft.com/office/drawing/2014/main" id="{D53E7D9B-960A-7FE3-BDAA-B94F3A2B89FE}"/>
                </a:ext>
              </a:extLst>
            </p:cNvPr>
            <p:cNvSpPr txBox="1"/>
            <p:nvPr/>
          </p:nvSpPr>
          <p:spPr bwMode="gray">
            <a:xfrm>
              <a:off x="2159402" y="4341259"/>
              <a:ext cx="3064604" cy="307777"/>
            </a:xfrm>
            <a:prstGeom prst="rect">
              <a:avLst/>
            </a:prstGeom>
            <a:noFill/>
            <a:ln>
              <a:noFill/>
            </a:ln>
          </p:spPr>
          <p:txBody>
            <a:bodyPr vert="horz" wrap="square" lIns="0" tIns="0" rIns="0" bIns="0" rtlCol="0" anchor="ctr" anchorCtr="0">
              <a:noAutofit/>
            </a:bodyPr>
            <a:lstStyle/>
            <a:p>
              <a:pPr algn="l">
                <a:spcBef>
                  <a:spcPts val="600"/>
                </a:spcBef>
              </a:pPr>
              <a:r>
                <a:rPr lang="en-US" b="1" dirty="0">
                  <a:solidFill>
                    <a:schemeClr val="accent6"/>
                  </a:solidFill>
                  <a:latin typeface="Enterprise Sans" pitchFamily="2" charset="0"/>
                  <a:ea typeface="Enterprise Sans" pitchFamily="2" charset="0"/>
                </a:rPr>
                <a:t>Easy payments</a:t>
              </a:r>
            </a:p>
          </p:txBody>
        </p:sp>
      </p:grpSp>
      <p:pic>
        <p:nvPicPr>
          <p:cNvPr id="27" name="Graphic 26">
            <a:extLst>
              <a:ext uri="{FF2B5EF4-FFF2-40B4-BE49-F238E27FC236}">
                <a16:creationId xmlns:a16="http://schemas.microsoft.com/office/drawing/2014/main" id="{E9D25C97-077B-BC67-A841-5A7711209BA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387915" y="875546"/>
            <a:ext cx="738808" cy="738808"/>
          </a:xfrm>
          <a:prstGeom prst="rect">
            <a:avLst/>
          </a:prstGeom>
        </p:spPr>
      </p:pic>
      <p:pic>
        <p:nvPicPr>
          <p:cNvPr id="29" name="Graphic 28">
            <a:extLst>
              <a:ext uri="{FF2B5EF4-FFF2-40B4-BE49-F238E27FC236}">
                <a16:creationId xmlns:a16="http://schemas.microsoft.com/office/drawing/2014/main" id="{B450079C-7243-8FA4-0CDD-413A3FF449E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341529" y="2835813"/>
            <a:ext cx="765313" cy="765313"/>
          </a:xfrm>
          <a:prstGeom prst="rect">
            <a:avLst/>
          </a:prstGeom>
        </p:spPr>
      </p:pic>
      <p:grpSp>
        <p:nvGrpSpPr>
          <p:cNvPr id="4" name="Group 3">
            <a:extLst>
              <a:ext uri="{FF2B5EF4-FFF2-40B4-BE49-F238E27FC236}">
                <a16:creationId xmlns:a16="http://schemas.microsoft.com/office/drawing/2014/main" id="{90BAAA33-603A-9D68-778F-1502A512DBA0}"/>
              </a:ext>
            </a:extLst>
          </p:cNvPr>
          <p:cNvGrpSpPr/>
          <p:nvPr/>
        </p:nvGrpSpPr>
        <p:grpSpPr>
          <a:xfrm>
            <a:off x="5349060" y="3913999"/>
            <a:ext cx="5546035" cy="855430"/>
            <a:chOff x="5307496" y="3487971"/>
            <a:chExt cx="5546035" cy="855430"/>
          </a:xfrm>
        </p:grpSpPr>
        <p:grpSp>
          <p:nvGrpSpPr>
            <p:cNvPr id="10" name="Group 9">
              <a:extLst>
                <a:ext uri="{FF2B5EF4-FFF2-40B4-BE49-F238E27FC236}">
                  <a16:creationId xmlns:a16="http://schemas.microsoft.com/office/drawing/2014/main" id="{F2C66D91-D118-819A-9715-48A6A35C9568}"/>
                </a:ext>
              </a:extLst>
            </p:cNvPr>
            <p:cNvGrpSpPr/>
            <p:nvPr/>
          </p:nvGrpSpPr>
          <p:grpSpPr>
            <a:xfrm>
              <a:off x="6359548" y="3487971"/>
              <a:ext cx="4493983" cy="855430"/>
              <a:chOff x="7374156" y="3563209"/>
              <a:chExt cx="4493983" cy="855430"/>
            </a:xfrm>
          </p:grpSpPr>
          <p:sp>
            <p:nvSpPr>
              <p:cNvPr id="11" name="object 5">
                <a:extLst>
                  <a:ext uri="{FF2B5EF4-FFF2-40B4-BE49-F238E27FC236}">
                    <a16:creationId xmlns:a16="http://schemas.microsoft.com/office/drawing/2014/main" id="{563C8969-22FC-755E-D26F-1411429424AF}"/>
                  </a:ext>
                </a:extLst>
              </p:cNvPr>
              <p:cNvSpPr txBox="1"/>
              <p:nvPr/>
            </p:nvSpPr>
            <p:spPr>
              <a:xfrm>
                <a:off x="7384095" y="3882535"/>
                <a:ext cx="4484044" cy="536104"/>
              </a:xfrm>
              <a:prstGeom prst="rect">
                <a:avLst/>
              </a:prstGeom>
              <a:ln>
                <a:noFill/>
              </a:ln>
            </p:spPr>
            <p:txBody>
              <a:bodyPr vert="horz" wrap="square" lIns="0" tIns="0" rIns="0" bIns="0" rtlCol="0">
                <a:noAutofit/>
              </a:bodyPr>
              <a:lstStyle/>
              <a:p>
                <a:r>
                  <a:rPr lang="en-US" sz="1400" dirty="0">
                    <a:solidFill>
                      <a:schemeClr val="tx1"/>
                    </a:solidFill>
                    <a:latin typeface="Enterprise Sans" pitchFamily="2" charset="0"/>
                    <a:ea typeface="Enterprise Sans" pitchFamily="2" charset="0"/>
                  </a:rPr>
                  <a:t>Information at your fingertips through engaging videos, courses, flyers, webinars and more</a:t>
                </a:r>
              </a:p>
            </p:txBody>
          </p:sp>
          <p:sp>
            <p:nvSpPr>
              <p:cNvPr id="13" name="TextBox 12">
                <a:extLst>
                  <a:ext uri="{FF2B5EF4-FFF2-40B4-BE49-F238E27FC236}">
                    <a16:creationId xmlns:a16="http://schemas.microsoft.com/office/drawing/2014/main" id="{8D83781D-E0F4-5FF9-7E36-F283F17FD0B7}"/>
                  </a:ext>
                </a:extLst>
              </p:cNvPr>
              <p:cNvSpPr txBox="1"/>
              <p:nvPr/>
            </p:nvSpPr>
            <p:spPr bwMode="gray">
              <a:xfrm>
                <a:off x="7374156" y="3563209"/>
                <a:ext cx="2964926" cy="307777"/>
              </a:xfrm>
              <a:prstGeom prst="rect">
                <a:avLst/>
              </a:prstGeom>
              <a:noFill/>
              <a:ln>
                <a:noFill/>
              </a:ln>
            </p:spPr>
            <p:txBody>
              <a:bodyPr vert="horz" wrap="square" lIns="0" tIns="0" rIns="0" bIns="0" rtlCol="0" anchor="ctr" anchorCtr="0">
                <a:noAutofit/>
              </a:bodyPr>
              <a:lstStyle/>
              <a:p>
                <a:pPr algn="l">
                  <a:spcBef>
                    <a:spcPts val="600"/>
                  </a:spcBef>
                </a:pPr>
                <a:r>
                  <a:rPr lang="en-US" b="1" dirty="0">
                    <a:solidFill>
                      <a:schemeClr val="accent6"/>
                    </a:solidFill>
                    <a:latin typeface="Enterprise Sans" pitchFamily="2" charset="0"/>
                    <a:ea typeface="Enterprise Sans" pitchFamily="2" charset="0"/>
                  </a:rPr>
                  <a:t>Hands-on resources</a:t>
                </a:r>
              </a:p>
            </p:txBody>
          </p:sp>
        </p:grpSp>
        <p:pic>
          <p:nvPicPr>
            <p:cNvPr id="31" name="Graphic 30">
              <a:extLst>
                <a:ext uri="{FF2B5EF4-FFF2-40B4-BE49-F238E27FC236}">
                  <a16:creationId xmlns:a16="http://schemas.microsoft.com/office/drawing/2014/main" id="{85B27718-FC84-E464-5B6A-6F8D436946C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07496" y="3502755"/>
              <a:ext cx="778565" cy="778565"/>
            </a:xfrm>
            <a:prstGeom prst="rect">
              <a:avLst/>
            </a:prstGeom>
          </p:spPr>
        </p:pic>
      </p:grpSp>
      <p:grpSp>
        <p:nvGrpSpPr>
          <p:cNvPr id="3" name="Group 2">
            <a:extLst>
              <a:ext uri="{FF2B5EF4-FFF2-40B4-BE49-F238E27FC236}">
                <a16:creationId xmlns:a16="http://schemas.microsoft.com/office/drawing/2014/main" id="{C68DF100-CE7C-4408-F58D-74BB09174078}"/>
              </a:ext>
            </a:extLst>
          </p:cNvPr>
          <p:cNvGrpSpPr/>
          <p:nvPr/>
        </p:nvGrpSpPr>
        <p:grpSpPr>
          <a:xfrm>
            <a:off x="5371348" y="5002545"/>
            <a:ext cx="5453269" cy="871414"/>
            <a:chOff x="5350566" y="4701208"/>
            <a:chExt cx="5453269" cy="871414"/>
          </a:xfrm>
        </p:grpSpPr>
        <p:grpSp>
          <p:nvGrpSpPr>
            <p:cNvPr id="19" name="Group 18">
              <a:extLst>
                <a:ext uri="{FF2B5EF4-FFF2-40B4-BE49-F238E27FC236}">
                  <a16:creationId xmlns:a16="http://schemas.microsoft.com/office/drawing/2014/main" id="{424F5A7B-1D38-4611-A333-B42A1758160C}"/>
                </a:ext>
              </a:extLst>
            </p:cNvPr>
            <p:cNvGrpSpPr/>
            <p:nvPr/>
          </p:nvGrpSpPr>
          <p:grpSpPr>
            <a:xfrm>
              <a:off x="6332405" y="4707723"/>
              <a:ext cx="4471430" cy="864899"/>
              <a:chOff x="7374155" y="2487395"/>
              <a:chExt cx="4471430" cy="864899"/>
            </a:xfrm>
          </p:grpSpPr>
          <p:sp>
            <p:nvSpPr>
              <p:cNvPr id="20" name="object 5">
                <a:extLst>
                  <a:ext uri="{FF2B5EF4-FFF2-40B4-BE49-F238E27FC236}">
                    <a16:creationId xmlns:a16="http://schemas.microsoft.com/office/drawing/2014/main" id="{95D4D10B-37BF-1C5C-0F2A-387C3BA19DF2}"/>
                  </a:ext>
                </a:extLst>
              </p:cNvPr>
              <p:cNvSpPr txBox="1"/>
              <p:nvPr/>
            </p:nvSpPr>
            <p:spPr>
              <a:xfrm>
                <a:off x="7403973" y="2820651"/>
                <a:ext cx="4441612" cy="531643"/>
              </a:xfrm>
              <a:prstGeom prst="rect">
                <a:avLst/>
              </a:prstGeom>
              <a:ln>
                <a:noFill/>
              </a:ln>
            </p:spPr>
            <p:txBody>
              <a:bodyPr vert="horz" wrap="square" lIns="0" tIns="0" rIns="0" bIns="0" rtlCol="0">
                <a:noAutofit/>
              </a:bodyPr>
              <a:lstStyle/>
              <a:p>
                <a:pPr marR="5080">
                  <a:spcBef>
                    <a:spcPts val="920"/>
                  </a:spcBef>
                </a:pPr>
                <a:r>
                  <a:rPr lang="en-US" sz="1400" dirty="0">
                    <a:latin typeface="Enterprise Sans" pitchFamily="2" charset="0"/>
                    <a:ea typeface="Enterprise Sans" pitchFamily="2" charset="0"/>
                  </a:rPr>
                  <a:t>Innovative tools, including an app that helps you use, manage and maximize your accounts </a:t>
                </a:r>
              </a:p>
            </p:txBody>
          </p:sp>
          <p:sp>
            <p:nvSpPr>
              <p:cNvPr id="22" name="TextBox 21">
                <a:extLst>
                  <a:ext uri="{FF2B5EF4-FFF2-40B4-BE49-F238E27FC236}">
                    <a16:creationId xmlns:a16="http://schemas.microsoft.com/office/drawing/2014/main" id="{C8FB99DA-6DAF-7DE7-D62E-C4D0DC7A321C}"/>
                  </a:ext>
                </a:extLst>
              </p:cNvPr>
              <p:cNvSpPr txBox="1"/>
              <p:nvPr/>
            </p:nvSpPr>
            <p:spPr bwMode="gray">
              <a:xfrm>
                <a:off x="7374155" y="2487395"/>
                <a:ext cx="3028185" cy="307777"/>
              </a:xfrm>
              <a:prstGeom prst="rect">
                <a:avLst/>
              </a:prstGeom>
              <a:noFill/>
              <a:ln>
                <a:noFill/>
              </a:ln>
            </p:spPr>
            <p:txBody>
              <a:bodyPr vert="horz" wrap="square" lIns="0" tIns="0" rIns="0" bIns="0" rtlCol="0" anchor="ctr" anchorCtr="0">
                <a:noAutofit/>
              </a:bodyPr>
              <a:lstStyle/>
              <a:p>
                <a:pPr algn="l">
                  <a:spcBef>
                    <a:spcPts val="600"/>
                  </a:spcBef>
                </a:pPr>
                <a:r>
                  <a:rPr lang="en-US" b="1" dirty="0">
                    <a:solidFill>
                      <a:schemeClr val="accent6"/>
                    </a:solidFill>
                    <a:latin typeface="Enterprise Sans" pitchFamily="2" charset="0"/>
                    <a:ea typeface="Enterprise Sans" pitchFamily="2" charset="0"/>
                  </a:rPr>
                  <a:t>Easy-to-use technology</a:t>
                </a:r>
              </a:p>
            </p:txBody>
          </p:sp>
        </p:grpSp>
        <p:pic>
          <p:nvPicPr>
            <p:cNvPr id="33" name="Graphic 32">
              <a:extLst>
                <a:ext uri="{FF2B5EF4-FFF2-40B4-BE49-F238E27FC236}">
                  <a16:creationId xmlns:a16="http://schemas.microsoft.com/office/drawing/2014/main" id="{D4C8601A-8503-018C-743D-1919FE4DABD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350566" y="4701208"/>
              <a:ext cx="765313" cy="765313"/>
            </a:xfrm>
            <a:prstGeom prst="rect">
              <a:avLst/>
            </a:prstGeom>
          </p:spPr>
        </p:pic>
      </p:grpSp>
    </p:spTree>
    <p:extLst>
      <p:ext uri="{BB962C8B-B14F-4D97-AF65-F5344CB8AC3E}">
        <p14:creationId xmlns:p14="http://schemas.microsoft.com/office/powerpoint/2010/main" val="12978287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1EAD2-C13C-3F5A-E86F-4C9C72DB80B4}"/>
            </a:ext>
          </a:extLst>
        </p:cNvPr>
        <p:cNvGrpSpPr/>
        <p:nvPr/>
      </p:nvGrpSpPr>
      <p:grpSpPr>
        <a:xfrm>
          <a:off x="0" y="0"/>
          <a:ext cx="0" cy="0"/>
          <a:chOff x="0" y="0"/>
          <a:chExt cx="0" cy="0"/>
        </a:xfrm>
      </p:grpSpPr>
      <p:sp>
        <p:nvSpPr>
          <p:cNvPr id="3" name="object 5">
            <a:extLst>
              <a:ext uri="{FF2B5EF4-FFF2-40B4-BE49-F238E27FC236}">
                <a16:creationId xmlns:a16="http://schemas.microsoft.com/office/drawing/2014/main" id="{C871AD4B-34D1-2533-2E55-95CD1AFD5457}"/>
              </a:ext>
            </a:extLst>
          </p:cNvPr>
          <p:cNvSpPr txBox="1"/>
          <p:nvPr/>
        </p:nvSpPr>
        <p:spPr>
          <a:xfrm>
            <a:off x="831273" y="238992"/>
            <a:ext cx="10681854" cy="675408"/>
          </a:xfrm>
          <a:prstGeom prst="rect">
            <a:avLst/>
          </a:prstGeom>
          <a:ln w="12700">
            <a:solidFill>
              <a:srgbClr val="2C2C2C"/>
            </a:solidFill>
          </a:ln>
        </p:spPr>
        <p:txBody>
          <a:bodyPr vert="horz" wrap="square" lIns="0" tIns="0" rIns="0" bIns="0" rtlCol="0" anchor="ctr" anchorCtr="0">
            <a:noAutofit/>
          </a:bodyPr>
          <a:lstStyle/>
          <a:p>
            <a:pPr algn="ctr"/>
            <a:r>
              <a:rPr lang="en-US" sz="1000" dirty="0">
                <a:latin typeface="Enterprise Sans" pitchFamily="2" charset="0"/>
                <a:ea typeface="Enterprise Sans" pitchFamily="2" charset="0"/>
              </a:rPr>
              <a:t>Investments are not a deposit, not FDIC insured, not bank issued or guaranteed by Optum Financial or its subsidiaries, including </a:t>
            </a:r>
            <a:br>
              <a:rPr lang="en-US" sz="1000" dirty="0">
                <a:latin typeface="Enterprise Sans" pitchFamily="2" charset="0"/>
                <a:ea typeface="Enterprise Sans" pitchFamily="2" charset="0"/>
              </a:rPr>
            </a:br>
            <a:r>
              <a:rPr lang="en-US" sz="1000" dirty="0">
                <a:latin typeface="Enterprise Sans" pitchFamily="2" charset="0"/>
                <a:ea typeface="Enterprise Sans" pitchFamily="2" charset="0"/>
              </a:rPr>
              <a:t>Optum Bank, and are subject to risk, including fluctuations in value and the possible loss of the principal amount invested.</a:t>
            </a:r>
            <a:endParaRPr sz="1000" dirty="0">
              <a:latin typeface="Enterprise Sans" pitchFamily="2" charset="0"/>
              <a:ea typeface="Enterprise Sans" pitchFamily="2" charset="0"/>
              <a:cs typeface="Times New Roman" panose="02020603050405020304" pitchFamily="18" charset="0"/>
            </a:endParaRPr>
          </a:p>
        </p:txBody>
      </p:sp>
      <p:sp>
        <p:nvSpPr>
          <p:cNvPr id="5" name="object 3">
            <a:extLst>
              <a:ext uri="{FF2B5EF4-FFF2-40B4-BE49-F238E27FC236}">
                <a16:creationId xmlns:a16="http://schemas.microsoft.com/office/drawing/2014/main" id="{89BA0AF1-B947-084D-8BEB-76F0C8BDDCDA}"/>
              </a:ext>
            </a:extLst>
          </p:cNvPr>
          <p:cNvSpPr txBox="1"/>
          <p:nvPr/>
        </p:nvSpPr>
        <p:spPr>
          <a:xfrm>
            <a:off x="706582" y="1029220"/>
            <a:ext cx="11024754" cy="4338239"/>
          </a:xfrm>
          <a:prstGeom prst="rect">
            <a:avLst/>
          </a:prstGeom>
        </p:spPr>
        <p:txBody>
          <a:bodyPr vert="horz" wrap="square" lIns="0" tIns="13335" rIns="0" bIns="0" rtlCol="0">
            <a:spAutoFit/>
          </a:bodyPr>
          <a:lstStyle/>
          <a:p>
            <a:pPr marL="101600" marR="68580">
              <a:lnSpc>
                <a:spcPct val="101699"/>
              </a:lnSpc>
              <a:spcBef>
                <a:spcPts val="105"/>
              </a:spcBef>
            </a:pPr>
            <a:r>
              <a:rPr sz="1000" spc="-10" dirty="0">
                <a:solidFill>
                  <a:srgbClr val="4A4D4F"/>
                </a:solidFill>
                <a:latin typeface="Enterprise Sans" pitchFamily="2" charset="0"/>
                <a:ea typeface="Enterprise Sans" pitchFamily="2" charset="0"/>
                <a:cs typeface="Arial"/>
              </a:rPr>
              <a:t>Self-</a:t>
            </a:r>
            <a:r>
              <a:rPr sz="1000" dirty="0">
                <a:solidFill>
                  <a:srgbClr val="4A4D4F"/>
                </a:solidFill>
                <a:latin typeface="Enterprise Sans" pitchFamily="2" charset="0"/>
                <a:ea typeface="Enterprise Sans" pitchFamily="2" charset="0"/>
                <a:cs typeface="Arial"/>
              </a:rPr>
              <a:t>directed mutual</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fund</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investment options</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are made</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available </a:t>
            </a:r>
            <a:r>
              <a:rPr sz="1000" spc="-10" dirty="0">
                <a:solidFill>
                  <a:srgbClr val="4A4D4F"/>
                </a:solidFill>
                <a:latin typeface="Enterprise Sans" pitchFamily="2" charset="0"/>
                <a:ea typeface="Enterprise Sans" pitchFamily="2" charset="0"/>
                <a:cs typeface="Arial"/>
              </a:rPr>
              <a:t>through</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the services</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of an independent</a:t>
            </a:r>
            <a:r>
              <a:rPr sz="1000" spc="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investment</a:t>
            </a:r>
            <a:r>
              <a:rPr sz="1000" dirty="0">
                <a:solidFill>
                  <a:srgbClr val="4A4D4F"/>
                </a:solidFill>
                <a:latin typeface="Enterprise Sans" pitchFamily="2" charset="0"/>
                <a:ea typeface="Enterprise Sans" pitchFamily="2" charset="0"/>
                <a:cs typeface="Arial"/>
              </a:rPr>
              <a:t> advisor,</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or</a:t>
            </a:r>
            <a:r>
              <a:rPr sz="1000" spc="-40" dirty="0">
                <a:solidFill>
                  <a:srgbClr val="4A4D4F"/>
                </a:solidFill>
                <a:latin typeface="Enterprise Sans" pitchFamily="2" charset="0"/>
                <a:ea typeface="Enterprise Sans" pitchFamily="2" charset="0"/>
                <a:cs typeface="Arial"/>
              </a:rPr>
              <a:t> </a:t>
            </a:r>
            <a:r>
              <a:rPr sz="1000" spc="-55" dirty="0">
                <a:solidFill>
                  <a:srgbClr val="4A4D4F"/>
                </a:solidFill>
                <a:latin typeface="Enterprise Sans" pitchFamily="2" charset="0"/>
                <a:ea typeface="Enterprise Sans" pitchFamily="2" charset="0"/>
                <a:cs typeface="Arial"/>
              </a:rPr>
              <a:t>your</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plan</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sponsor. </a:t>
            </a:r>
            <a:r>
              <a:rPr sz="1000" spc="-10" dirty="0">
                <a:solidFill>
                  <a:srgbClr val="4A4D4F"/>
                </a:solidFill>
                <a:latin typeface="Enterprise Sans" pitchFamily="2" charset="0"/>
                <a:ea typeface="Enterprise Sans" pitchFamily="2" charset="0"/>
                <a:cs typeface="Arial"/>
              </a:rPr>
              <a:t>Discretionary</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advisory</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services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are</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provided</a:t>
            </a:r>
            <a:r>
              <a:rPr sz="1000" spc="-5" dirty="0">
                <a:solidFill>
                  <a:srgbClr val="4A4D4F"/>
                </a:solidFill>
                <a:latin typeface="Enterprise Sans" pitchFamily="2" charset="0"/>
                <a:ea typeface="Enterprise Sans" pitchFamily="2" charset="0"/>
                <a:cs typeface="Arial"/>
              </a:rPr>
              <a:t> </a:t>
            </a:r>
            <a:r>
              <a:rPr sz="1000" spc="-25" dirty="0">
                <a:solidFill>
                  <a:srgbClr val="4A4D4F"/>
                </a:solidFill>
                <a:latin typeface="Enterprise Sans" pitchFamily="2" charset="0"/>
                <a:ea typeface="Enterprise Sans" pitchFamily="2" charset="0"/>
                <a:cs typeface="Arial"/>
              </a:rPr>
              <a:t>by</a:t>
            </a:r>
            <a:r>
              <a:rPr sz="1000" dirty="0">
                <a:solidFill>
                  <a:srgbClr val="4A4D4F"/>
                </a:solidFill>
                <a:latin typeface="Enterprise Sans" pitchFamily="2" charset="0"/>
                <a:ea typeface="Enterprise Sans" pitchFamily="2" charset="0"/>
                <a:cs typeface="Arial"/>
              </a:rPr>
              <a:t> Betterment</a:t>
            </a:r>
            <a:r>
              <a:rPr sz="1000" spc="-10" dirty="0">
                <a:solidFill>
                  <a:srgbClr val="4A4D4F"/>
                </a:solidFill>
                <a:latin typeface="Enterprise Sans" pitchFamily="2" charset="0"/>
                <a:ea typeface="Enterprise Sans" pitchFamily="2" charset="0"/>
                <a:cs typeface="Arial"/>
              </a:rPr>
              <a:t> LLC, </a:t>
            </a:r>
            <a:r>
              <a:rPr sz="1000" dirty="0">
                <a:solidFill>
                  <a:srgbClr val="4A4D4F"/>
                </a:solidFill>
                <a:latin typeface="Enterprise Sans" pitchFamily="2" charset="0"/>
                <a:ea typeface="Enterprise Sans" pitchFamily="2" charset="0"/>
                <a:cs typeface="Arial"/>
              </a:rPr>
              <a:t>an</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SEC-</a:t>
            </a:r>
            <a:r>
              <a:rPr sz="1000" dirty="0">
                <a:solidFill>
                  <a:srgbClr val="4A4D4F"/>
                </a:solidFill>
                <a:latin typeface="Enterprise Sans" pitchFamily="2" charset="0"/>
                <a:ea typeface="Enterprise Sans" pitchFamily="2" charset="0"/>
                <a:cs typeface="Arial"/>
              </a:rPr>
              <a:t>registered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investment</a:t>
            </a:r>
            <a:r>
              <a:rPr sz="1000" spc="-10" dirty="0">
                <a:solidFill>
                  <a:srgbClr val="4A4D4F"/>
                </a:solidFill>
                <a:latin typeface="Enterprise Sans" pitchFamily="2" charset="0"/>
                <a:ea typeface="Enterprise Sans" pitchFamily="2" charset="0"/>
                <a:cs typeface="Arial"/>
              </a:rPr>
              <a:t> adviser,</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with</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associated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brokerage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transactions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provided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by</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Betterment</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Securities,</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Member</a:t>
            </a:r>
            <a:r>
              <a:rPr sz="1000" spc="-5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FINRA/SIPC.</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For</a:t>
            </a:r>
            <a:r>
              <a:rPr sz="1000" spc="-5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details</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disclosures</a:t>
            </a:r>
            <a:r>
              <a:rPr sz="1000" spc="3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visit betterment.com.</a:t>
            </a:r>
            <a:r>
              <a:rPr sz="1000" dirty="0">
                <a:solidFill>
                  <a:srgbClr val="4A4D4F"/>
                </a:solidFill>
                <a:latin typeface="Enterprise Sans" pitchFamily="2" charset="0"/>
                <a:ea typeface="Enterprise Sans" pitchFamily="2" charset="0"/>
                <a:cs typeface="Arial"/>
              </a:rPr>
              <a:t> Schwab Health Savings</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Brokerage Accounts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are </a:t>
            </a:r>
            <a:r>
              <a:rPr sz="1000" spc="-10" dirty="0">
                <a:solidFill>
                  <a:srgbClr val="4A4D4F"/>
                </a:solidFill>
                <a:latin typeface="Enterprise Sans" pitchFamily="2" charset="0"/>
                <a:ea typeface="Enterprise Sans" pitchFamily="2" charset="0"/>
                <a:cs typeface="Arial"/>
              </a:rPr>
              <a:t>offered</a:t>
            </a:r>
            <a:r>
              <a:rPr sz="1000" dirty="0">
                <a:solidFill>
                  <a:srgbClr val="4A4D4F"/>
                </a:solidFill>
                <a:latin typeface="Enterprise Sans" pitchFamily="2" charset="0"/>
                <a:ea typeface="Enterprise Sans" pitchFamily="2" charset="0"/>
                <a:cs typeface="Arial"/>
              </a:rPr>
              <a:t> through </a:t>
            </a:r>
            <a:r>
              <a:rPr sz="1000" spc="-10" dirty="0">
                <a:solidFill>
                  <a:srgbClr val="4A4D4F"/>
                </a:solidFill>
                <a:latin typeface="Enterprise Sans" pitchFamily="2" charset="0"/>
                <a:ea typeface="Enterprise Sans" pitchFamily="2" charset="0"/>
                <a:cs typeface="Arial"/>
              </a:rPr>
              <a:t>Charles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Schwab &amp;</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Co.,</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Inc.</a:t>
            </a:r>
            <a:r>
              <a:rPr sz="1000" spc="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(Member</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SIPC),</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the registered broker/dealer,</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which also</a:t>
            </a:r>
            <a:r>
              <a:rPr sz="1000" spc="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provides</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other</a:t>
            </a:r>
            <a:r>
              <a:rPr sz="1000" spc="3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brokerage</a:t>
            </a:r>
            <a:r>
              <a:rPr sz="1000" spc="5" dirty="0">
                <a:solidFill>
                  <a:srgbClr val="4A4D4F"/>
                </a:solidFill>
                <a:latin typeface="Enterprise Sans" pitchFamily="2" charset="0"/>
                <a:ea typeface="Enterprise Sans" pitchFamily="2" charset="0"/>
                <a:cs typeface="Arial"/>
              </a:rPr>
              <a:t> </a:t>
            </a:r>
            <a:r>
              <a:rPr sz="1000" spc="-25" dirty="0">
                <a:solidFill>
                  <a:srgbClr val="4A4D4F"/>
                </a:solidFill>
                <a:latin typeface="Enterprise Sans" pitchFamily="2" charset="0"/>
                <a:ea typeface="Enterprise Sans" pitchFamily="2" charset="0"/>
                <a:cs typeface="Arial"/>
              </a:rPr>
              <a:t>and</a:t>
            </a:r>
            <a:r>
              <a:rPr sz="1000" dirty="0">
                <a:solidFill>
                  <a:srgbClr val="4A4D4F"/>
                </a:solidFill>
                <a:latin typeface="Enterprise Sans" pitchFamily="2" charset="0"/>
                <a:ea typeface="Enterprise Sans" pitchFamily="2" charset="0"/>
                <a:cs typeface="Arial"/>
              </a:rPr>
              <a:t> custody</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services</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to</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its</a:t>
            </a:r>
            <a:r>
              <a:rPr sz="1000" spc="-3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customers.</a:t>
            </a:r>
            <a:r>
              <a:rPr sz="1000" dirty="0">
                <a:solidFill>
                  <a:srgbClr val="4A4D4F"/>
                </a:solidFill>
                <a:latin typeface="Enterprise Sans" pitchFamily="2" charset="0"/>
                <a:ea typeface="Enterprise Sans" pitchFamily="2" charset="0"/>
                <a:cs typeface="Arial"/>
              </a:rPr>
              <a:t> See</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the</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Charles</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Schwab</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Pricing</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Guide</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for</a:t>
            </a:r>
            <a:r>
              <a:rPr sz="1000" spc="-5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Health</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Savings</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Accounts</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for</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full</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fee</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commission</a:t>
            </a:r>
            <a:r>
              <a:rPr sz="1000" spc="-10" dirty="0">
                <a:solidFill>
                  <a:srgbClr val="4A4D4F"/>
                </a:solidFill>
                <a:latin typeface="Enterprise Sans" pitchFamily="2" charset="0"/>
                <a:ea typeface="Enterprise Sans" pitchFamily="2" charset="0"/>
                <a:cs typeface="Arial"/>
              </a:rPr>
              <a:t> schedules.</a:t>
            </a:r>
            <a:r>
              <a:rPr sz="1000" dirty="0">
                <a:solidFill>
                  <a:srgbClr val="4A4D4F"/>
                </a:solidFill>
                <a:latin typeface="Enterprise Sans" pitchFamily="2" charset="0"/>
                <a:ea typeface="Enterprise Sans" pitchFamily="2" charset="0"/>
                <a:cs typeface="Arial"/>
              </a:rPr>
              <a:t> For</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details</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disclosures, visit</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schwab.com.</a:t>
            </a:r>
            <a:r>
              <a:rPr sz="1000" spc="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Please </a:t>
            </a:r>
            <a:r>
              <a:rPr sz="1000" dirty="0">
                <a:solidFill>
                  <a:srgbClr val="4A4D4F"/>
                </a:solidFill>
                <a:latin typeface="Enterprise Sans" pitchFamily="2" charset="0"/>
                <a:ea typeface="Enterprise Sans" pitchFamily="2" charset="0"/>
                <a:cs typeface="Arial"/>
              </a:rPr>
              <a:t>consult</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your</a:t>
            </a:r>
            <a:r>
              <a:rPr sz="1000" spc="2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financial</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planner</a:t>
            </a:r>
            <a:r>
              <a:rPr sz="1000" spc="-5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for</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more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information</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on</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investments.</a:t>
            </a:r>
            <a:endParaRPr sz="1000" dirty="0">
              <a:latin typeface="Enterprise Sans" pitchFamily="2" charset="0"/>
              <a:ea typeface="Enterprise Sans" pitchFamily="2" charset="0"/>
              <a:cs typeface="Arial"/>
            </a:endParaRPr>
          </a:p>
          <a:p>
            <a:pPr>
              <a:lnSpc>
                <a:spcPct val="100000"/>
              </a:lnSpc>
            </a:pPr>
            <a:endParaRPr sz="1000" dirty="0">
              <a:latin typeface="Enterprise Sans" pitchFamily="2" charset="0"/>
              <a:ea typeface="Enterprise Sans" pitchFamily="2" charset="0"/>
              <a:cs typeface="Arial"/>
            </a:endParaRPr>
          </a:p>
          <a:p>
            <a:pPr marL="101600">
              <a:lnSpc>
                <a:spcPct val="100000"/>
              </a:lnSpc>
            </a:pPr>
            <a:r>
              <a:rPr sz="1000" dirty="0">
                <a:solidFill>
                  <a:srgbClr val="4A4D4F"/>
                </a:solidFill>
                <a:latin typeface="Enterprise Sans" pitchFamily="2" charset="0"/>
                <a:ea typeface="Enterprise Sans" pitchFamily="2" charset="0"/>
                <a:cs typeface="Arial"/>
              </a:rPr>
              <a:t>Orders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are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accepted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to</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effect</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transactions</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securities</a:t>
            </a:r>
            <a:r>
              <a:rPr sz="1000" spc="3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only</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as</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accommodation</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to</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HSA</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owners.</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Optum</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Financial,</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Inc.</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its</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subsidiaries</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are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not</a:t>
            </a:r>
            <a:r>
              <a:rPr sz="1000" spc="-10" dirty="0">
                <a:solidFill>
                  <a:srgbClr val="4A4D4F"/>
                </a:solidFill>
                <a:latin typeface="Enterprise Sans" pitchFamily="2" charset="0"/>
                <a:ea typeface="Enterprise Sans" pitchFamily="2" charset="0"/>
                <a:cs typeface="Arial"/>
              </a:rPr>
              <a:t> broker-</a:t>
            </a:r>
            <a:r>
              <a:rPr sz="1000" dirty="0">
                <a:solidFill>
                  <a:srgbClr val="4A4D4F"/>
                </a:solidFill>
                <a:latin typeface="Enterprise Sans" pitchFamily="2" charset="0"/>
                <a:ea typeface="Enterprise Sans" pitchFamily="2" charset="0"/>
                <a:cs typeface="Arial"/>
              </a:rPr>
              <a:t>dealers</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or</a:t>
            </a:r>
            <a:r>
              <a:rPr sz="1000" spc="2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registered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investment</a:t>
            </a:r>
            <a:r>
              <a:rPr sz="1000" spc="-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advisors</a:t>
            </a:r>
            <a:r>
              <a:rPr lang="en-US" sz="1000" spc="-10" dirty="0">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do</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not provide</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investment advice</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or</a:t>
            </a:r>
            <a:r>
              <a:rPr sz="1000" spc="3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research </a:t>
            </a:r>
            <a:r>
              <a:rPr sz="1000" dirty="0">
                <a:solidFill>
                  <a:srgbClr val="4A4D4F"/>
                </a:solidFill>
                <a:latin typeface="Enterprise Sans" pitchFamily="2" charset="0"/>
                <a:ea typeface="Enterprise Sans" pitchFamily="2" charset="0"/>
                <a:cs typeface="Arial"/>
              </a:rPr>
              <a:t>concerning</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securities,</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make</a:t>
            </a:r>
            <a:r>
              <a:rPr sz="1000" spc="-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recommendations</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concerning</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securities,</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or</a:t>
            </a:r>
            <a:r>
              <a:rPr sz="1000" spc="-5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otherwise</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solicit securities</a:t>
            </a:r>
            <a:r>
              <a:rPr sz="1000" spc="-3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transactions.</a:t>
            </a:r>
            <a:endParaRPr sz="1000" dirty="0">
              <a:latin typeface="Enterprise Sans" pitchFamily="2" charset="0"/>
              <a:ea typeface="Enterprise Sans" pitchFamily="2" charset="0"/>
              <a:cs typeface="Arial"/>
            </a:endParaRPr>
          </a:p>
          <a:p>
            <a:pPr>
              <a:lnSpc>
                <a:spcPct val="100000"/>
              </a:lnSpc>
              <a:spcBef>
                <a:spcPts val="80"/>
              </a:spcBef>
            </a:pPr>
            <a:endParaRPr sz="1000" dirty="0">
              <a:latin typeface="Enterprise Sans" pitchFamily="2" charset="0"/>
              <a:ea typeface="Enterprise Sans" pitchFamily="2" charset="0"/>
              <a:cs typeface="Arial"/>
            </a:endParaRPr>
          </a:p>
          <a:p>
            <a:pPr marL="101600" marR="171450">
              <a:lnSpc>
                <a:spcPct val="99100"/>
              </a:lnSpc>
            </a:pPr>
            <a:r>
              <a:rPr sz="1000" dirty="0">
                <a:solidFill>
                  <a:srgbClr val="4A4D4F"/>
                </a:solidFill>
                <a:latin typeface="Enterprise Sans" pitchFamily="2" charset="0"/>
                <a:ea typeface="Enterprise Sans" pitchFamily="2" charset="0"/>
                <a:cs typeface="Arial"/>
              </a:rPr>
              <a:t>Health</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savings</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accounts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(HSAs)</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are</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individual</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accounts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held</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at</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Optum</a:t>
            </a:r>
            <a:r>
              <a:rPr sz="1000" spc="-8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Bank</a:t>
            </a:r>
            <a:r>
              <a:rPr sz="1000" baseline="22222" dirty="0">
                <a:solidFill>
                  <a:srgbClr val="4A4D4F"/>
                </a:solidFill>
                <a:latin typeface="Enterprise Sans" pitchFamily="2" charset="0"/>
                <a:ea typeface="Enterprise Sans" pitchFamily="2" charset="0"/>
                <a:cs typeface="Arial"/>
              </a:rPr>
              <a:t>®</a:t>
            </a:r>
            <a:r>
              <a:rPr sz="1000" dirty="0">
                <a:solidFill>
                  <a:srgbClr val="4A4D4F"/>
                </a:solidFill>
                <a:latin typeface="Enterprise Sans" pitchFamily="2" charset="0"/>
                <a:ea typeface="Enterprise Sans" pitchFamily="2" charset="0"/>
                <a:cs typeface="Arial"/>
              </a:rPr>
              <a:t>,</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Member</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FDIC,</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unless</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otherwise indicated,</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administered by</a:t>
            </a:r>
            <a:r>
              <a:rPr sz="1000" spc="5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Optum Financial,</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Inc.</a:t>
            </a:r>
            <a:r>
              <a:rPr sz="1000" spc="1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orConnectYourCare,</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LLC, </a:t>
            </a:r>
            <a:r>
              <a:rPr sz="1000" spc="-25" dirty="0">
                <a:solidFill>
                  <a:srgbClr val="4A4D4F"/>
                </a:solidFill>
                <a:latin typeface="Enterprise Sans" pitchFamily="2" charset="0"/>
                <a:ea typeface="Enterprise Sans" pitchFamily="2" charset="0"/>
                <a:cs typeface="Arial"/>
              </a:rPr>
              <a:t>an</a:t>
            </a:r>
            <a:r>
              <a:rPr sz="1000" spc="-10" dirty="0">
                <a:solidFill>
                  <a:srgbClr val="4A4D4F"/>
                </a:solidFill>
                <a:latin typeface="Enterprise Sans" pitchFamily="2" charset="0"/>
                <a:ea typeface="Enterprise Sans" pitchFamily="2" charset="0"/>
                <a:cs typeface="Arial"/>
              </a:rPr>
              <a:t> IRS-</a:t>
            </a:r>
            <a:r>
              <a:rPr sz="1000" dirty="0">
                <a:solidFill>
                  <a:srgbClr val="4A4D4F"/>
                </a:solidFill>
                <a:latin typeface="Enterprise Sans" pitchFamily="2" charset="0"/>
                <a:ea typeface="Enterprise Sans" pitchFamily="2" charset="0"/>
                <a:cs typeface="Arial"/>
              </a:rPr>
              <a:t>Designated</a:t>
            </a:r>
            <a:r>
              <a:rPr sz="1000" spc="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Non-</a:t>
            </a:r>
            <a:r>
              <a:rPr sz="1000" dirty="0">
                <a:solidFill>
                  <a:srgbClr val="4A4D4F"/>
                </a:solidFill>
                <a:latin typeface="Enterprise Sans" pitchFamily="2" charset="0"/>
                <a:ea typeface="Enterprise Sans" pitchFamily="2" charset="0"/>
                <a:cs typeface="Arial"/>
              </a:rPr>
              <a:t>Bank</a:t>
            </a:r>
            <a:r>
              <a:rPr sz="1000" spc="4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Custodian</a:t>
            </a:r>
            <a:r>
              <a:rPr sz="1000" dirty="0">
                <a:solidFill>
                  <a:srgbClr val="4A4D4F"/>
                </a:solidFill>
                <a:latin typeface="Enterprise Sans" pitchFamily="2" charset="0"/>
                <a:ea typeface="Enterprise Sans" pitchFamily="2" charset="0"/>
                <a:cs typeface="Arial"/>
              </a:rPr>
              <a:t> of HSAs,</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subsidiary</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of Optum </a:t>
            </a:r>
            <a:r>
              <a:rPr sz="1000" spc="-10" dirty="0">
                <a:solidFill>
                  <a:srgbClr val="4A4D4F"/>
                </a:solidFill>
                <a:latin typeface="Enterprise Sans" pitchFamily="2" charset="0"/>
                <a:ea typeface="Enterprise Sans" pitchFamily="2" charset="0"/>
                <a:cs typeface="Arial"/>
              </a:rPr>
              <a:t>Financial,</a:t>
            </a:r>
            <a:r>
              <a:rPr sz="1000" dirty="0">
                <a:solidFill>
                  <a:srgbClr val="4A4D4F"/>
                </a:solidFill>
                <a:latin typeface="Enterprise Sans" pitchFamily="2" charset="0"/>
                <a:ea typeface="Enterprise Sans" pitchFamily="2" charset="0"/>
                <a:cs typeface="Arial"/>
              </a:rPr>
              <a:t> Inc.</a:t>
            </a:r>
            <a:r>
              <a:rPr sz="1000" spc="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Neither</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Optum</a:t>
            </a:r>
            <a:r>
              <a:rPr sz="1000" spc="-8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Financial,</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Inc.</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nor</a:t>
            </a:r>
            <a:r>
              <a:rPr sz="1000" spc="-2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ConnectYourCare,</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LLC</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is</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bank</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or</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 FDIC</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insured</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institution.</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HSAs</a:t>
            </a:r>
            <a:r>
              <a:rPr sz="1000" spc="-30" dirty="0">
                <a:solidFill>
                  <a:srgbClr val="4A4D4F"/>
                </a:solidFill>
                <a:latin typeface="Enterprise Sans" pitchFamily="2" charset="0"/>
                <a:ea typeface="Enterprise Sans" pitchFamily="2" charset="0"/>
                <a:cs typeface="Arial"/>
              </a:rPr>
              <a:t> </a:t>
            </a:r>
            <a:r>
              <a:rPr sz="1000" spc="-25" dirty="0">
                <a:solidFill>
                  <a:srgbClr val="4A4D4F"/>
                </a:solidFill>
                <a:latin typeface="Enterprise Sans" pitchFamily="2" charset="0"/>
                <a:ea typeface="Enterprise Sans" pitchFamily="2" charset="0"/>
                <a:cs typeface="Arial"/>
              </a:rPr>
              <a:t>are</a:t>
            </a:r>
            <a:r>
              <a:rPr sz="1000" dirty="0">
                <a:solidFill>
                  <a:srgbClr val="4A4D4F"/>
                </a:solidFill>
                <a:latin typeface="Enterprise Sans" pitchFamily="2" charset="0"/>
                <a:ea typeface="Enterprise Sans" pitchFamily="2" charset="0"/>
                <a:cs typeface="Arial"/>
              </a:rPr>
              <a:t> subject</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to</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eligibility</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requirements</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restrictions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on</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deposits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10" dirty="0">
                <a:solidFill>
                  <a:srgbClr val="4A4D4F"/>
                </a:solidFill>
                <a:latin typeface="Enterprise Sans" pitchFamily="2" charset="0"/>
                <a:ea typeface="Enterprise Sans" pitchFamily="2" charset="0"/>
                <a:cs typeface="Arial"/>
              </a:rPr>
              <a:t> withdrawals</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to</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avoid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IRS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penalties.</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State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and/or</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local</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taxes</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may</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still</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apply.</a:t>
            </a:r>
            <a:r>
              <a:rPr sz="1000" spc="-10" dirty="0">
                <a:solidFill>
                  <a:srgbClr val="4A4D4F"/>
                </a:solidFill>
                <a:latin typeface="Enterprise Sans" pitchFamily="2" charset="0"/>
                <a:ea typeface="Enterprise Sans" pitchFamily="2" charset="0"/>
                <a:cs typeface="Arial"/>
              </a:rPr>
              <a:t> Fees</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may</a:t>
            </a:r>
            <a:r>
              <a:rPr sz="1000" spc="3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reduce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earnings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on</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account. </a:t>
            </a:r>
            <a:r>
              <a:rPr sz="1000" dirty="0">
                <a:solidFill>
                  <a:srgbClr val="4A4D4F"/>
                </a:solidFill>
                <a:latin typeface="Enterprise Sans" pitchFamily="2" charset="0"/>
                <a:ea typeface="Enterprise Sans" pitchFamily="2" charset="0"/>
                <a:cs typeface="Arial"/>
              </a:rPr>
              <a:t>Refer</a:t>
            </a:r>
            <a:r>
              <a:rPr sz="1000" spc="-5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to</a:t>
            </a:r>
            <a:r>
              <a:rPr sz="1000" spc="-15" dirty="0">
                <a:solidFill>
                  <a:srgbClr val="4A4D4F"/>
                </a:solidFill>
                <a:latin typeface="Enterprise Sans" pitchFamily="2" charset="0"/>
                <a:ea typeface="Enterprise Sans" pitchFamily="2" charset="0"/>
                <a:cs typeface="Arial"/>
              </a:rPr>
              <a:t> </a:t>
            </a:r>
            <a:r>
              <a:rPr sz="1000" spc="-20" dirty="0">
                <a:solidFill>
                  <a:srgbClr val="4A4D4F"/>
                </a:solidFill>
                <a:latin typeface="Enterprise Sans" pitchFamily="2" charset="0"/>
                <a:ea typeface="Enterprise Sans" pitchFamily="2" charset="0"/>
                <a:cs typeface="Arial"/>
              </a:rPr>
              <a:t>your </a:t>
            </a:r>
            <a:r>
              <a:rPr sz="1000" dirty="0">
                <a:solidFill>
                  <a:srgbClr val="4A4D4F"/>
                </a:solidFill>
                <a:latin typeface="Enterprise Sans" pitchFamily="2" charset="0"/>
                <a:ea typeface="Enterprise Sans" pitchFamily="2" charset="0"/>
                <a:cs typeface="Arial"/>
              </a:rPr>
              <a:t>HSA</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account</a:t>
            </a:r>
            <a:r>
              <a:rPr sz="1000" spc="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agreement</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for</a:t>
            </a:r>
            <a:r>
              <a:rPr sz="1000" spc="3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details.</a:t>
            </a:r>
            <a:endParaRPr sz="1000" dirty="0">
              <a:latin typeface="Enterprise Sans" pitchFamily="2" charset="0"/>
              <a:ea typeface="Enterprise Sans" pitchFamily="2" charset="0"/>
              <a:cs typeface="Arial"/>
            </a:endParaRPr>
          </a:p>
          <a:p>
            <a:pPr>
              <a:lnSpc>
                <a:spcPct val="100000"/>
              </a:lnSpc>
              <a:spcBef>
                <a:spcPts val="80"/>
              </a:spcBef>
            </a:pPr>
            <a:endParaRPr sz="1000" dirty="0">
              <a:latin typeface="Enterprise Sans" pitchFamily="2" charset="0"/>
              <a:ea typeface="Enterprise Sans" pitchFamily="2" charset="0"/>
              <a:cs typeface="Arial"/>
            </a:endParaRPr>
          </a:p>
          <a:p>
            <a:pPr marL="101600" marR="256540">
              <a:lnSpc>
                <a:spcPct val="99100"/>
              </a:lnSpc>
            </a:pPr>
            <a:r>
              <a:rPr sz="1000" dirty="0">
                <a:solidFill>
                  <a:srgbClr val="4A4D4F"/>
                </a:solidFill>
                <a:latin typeface="Enterprise Sans" pitchFamily="2" charset="0"/>
                <a:ea typeface="Enterprise Sans" pitchFamily="2" charset="0"/>
                <a:cs typeface="Arial"/>
              </a:rPr>
              <a:t>Flexible</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spending</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accounts</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(FSAs),</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dependent</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care</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assistance</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programs</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(DCAPs),</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health</a:t>
            </a:r>
            <a:r>
              <a:rPr sz="1000" spc="-2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reimbursement arrangements</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(HRAs),</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Commuter</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Parking</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Benefits,</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Tuition</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Assistance</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Plans, </a:t>
            </a:r>
            <a:r>
              <a:rPr sz="1000" dirty="0">
                <a:solidFill>
                  <a:srgbClr val="4A4D4F"/>
                </a:solidFill>
                <a:latin typeface="Enterprise Sans" pitchFamily="2" charset="0"/>
                <a:ea typeface="Enterprise Sans" pitchFamily="2" charset="0"/>
                <a:cs typeface="Arial"/>
              </a:rPr>
              <a:t>Adoption</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Assistance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Plans,</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Surrogacy</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Assistance</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Plans,</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Wellness</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Benefits,</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10" dirty="0">
                <a:solidFill>
                  <a:srgbClr val="4A4D4F"/>
                </a:solidFill>
                <a:latin typeface="Enterprise Sans" pitchFamily="2" charset="0"/>
                <a:ea typeface="Enterprise Sans" pitchFamily="2" charset="0"/>
                <a:cs typeface="Arial"/>
              </a:rPr>
              <a:t> Lifestyle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Accounts</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(collectively,</a:t>
            </a:r>
            <a:r>
              <a:rPr sz="1000" spc="-10" dirty="0">
                <a:solidFill>
                  <a:srgbClr val="4A4D4F"/>
                </a:solidFill>
                <a:latin typeface="Enterprise Sans" pitchFamily="2" charset="0"/>
                <a:ea typeface="Enterprise Sans" pitchFamily="2" charset="0"/>
                <a:cs typeface="Arial"/>
              </a:rPr>
              <a:t> “EmployerSponsored</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Plans”)</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are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administered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on</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behalf</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of</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your</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plan</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sponsor</a:t>
            </a:r>
            <a:r>
              <a:rPr sz="1000" spc="-55" dirty="0">
                <a:solidFill>
                  <a:srgbClr val="4A4D4F"/>
                </a:solidFill>
                <a:latin typeface="Enterprise Sans" pitchFamily="2" charset="0"/>
                <a:ea typeface="Enterprise Sans" pitchFamily="2" charset="0"/>
                <a:cs typeface="Arial"/>
              </a:rPr>
              <a:t> </a:t>
            </a:r>
            <a:r>
              <a:rPr sz="1000" spc="-25" dirty="0">
                <a:solidFill>
                  <a:srgbClr val="4A4D4F"/>
                </a:solidFill>
                <a:latin typeface="Enterprise Sans" pitchFamily="2" charset="0"/>
                <a:ea typeface="Enterprise Sans" pitchFamily="2" charset="0"/>
                <a:cs typeface="Arial"/>
              </a:rPr>
              <a:t>by</a:t>
            </a:r>
            <a:r>
              <a:rPr sz="1000" dirty="0">
                <a:solidFill>
                  <a:srgbClr val="4A4D4F"/>
                </a:solidFill>
                <a:latin typeface="Enterprise Sans" pitchFamily="2" charset="0"/>
                <a:ea typeface="Enterprise Sans" pitchFamily="2" charset="0"/>
                <a:cs typeface="Arial"/>
              </a:rPr>
              <a:t> Optum</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Financial,</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Inc.</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or</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ConnectYourCare,</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LLC</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are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subject</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to</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eligibility</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restrictions.</a:t>
            </a:r>
            <a:r>
              <a:rPr sz="1000" spc="-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Employer-</a:t>
            </a:r>
            <a:r>
              <a:rPr sz="1000" dirty="0">
                <a:solidFill>
                  <a:srgbClr val="4A4D4F"/>
                </a:solidFill>
                <a:latin typeface="Enterprise Sans" pitchFamily="2" charset="0"/>
                <a:ea typeface="Enterprise Sans" pitchFamily="2" charset="0"/>
                <a:cs typeface="Arial"/>
              </a:rPr>
              <a:t>Sponsored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Plans</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are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not</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individually</a:t>
            </a:r>
            <a:r>
              <a:rPr sz="1000" spc="3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owned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amounts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available under</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the</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Employer- </a:t>
            </a:r>
            <a:r>
              <a:rPr sz="1000" dirty="0">
                <a:solidFill>
                  <a:srgbClr val="4A4D4F"/>
                </a:solidFill>
                <a:latin typeface="Enterprise Sans" pitchFamily="2" charset="0"/>
                <a:ea typeface="Enterprise Sans" pitchFamily="2" charset="0"/>
                <a:cs typeface="Arial"/>
              </a:rPr>
              <a:t>Sponsored</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Plan</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are</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not</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FDIC</a:t>
            </a:r>
            <a:r>
              <a:rPr sz="1000" spc="-10" dirty="0">
                <a:solidFill>
                  <a:srgbClr val="4A4D4F"/>
                </a:solidFill>
                <a:latin typeface="Enterprise Sans" pitchFamily="2" charset="0"/>
                <a:ea typeface="Enterprise Sans" pitchFamily="2" charset="0"/>
                <a:cs typeface="Arial"/>
              </a:rPr>
              <a:t> insured.</a:t>
            </a:r>
            <a:endParaRPr sz="1000" dirty="0">
              <a:latin typeface="Enterprise Sans" pitchFamily="2" charset="0"/>
              <a:ea typeface="Enterprise Sans" pitchFamily="2" charset="0"/>
              <a:cs typeface="Arial"/>
            </a:endParaRPr>
          </a:p>
          <a:p>
            <a:pPr>
              <a:lnSpc>
                <a:spcPct val="100000"/>
              </a:lnSpc>
              <a:spcBef>
                <a:spcPts val="75"/>
              </a:spcBef>
            </a:pPr>
            <a:endParaRPr sz="1000" dirty="0">
              <a:latin typeface="Enterprise Sans" pitchFamily="2" charset="0"/>
              <a:ea typeface="Enterprise Sans" pitchFamily="2" charset="0"/>
              <a:cs typeface="Arial"/>
            </a:endParaRPr>
          </a:p>
          <a:p>
            <a:pPr marL="101600">
              <a:lnSpc>
                <a:spcPts val="930"/>
              </a:lnSpc>
            </a:pPr>
            <a:r>
              <a:rPr sz="1000" spc="-10" dirty="0">
                <a:solidFill>
                  <a:srgbClr val="4A4D4F"/>
                </a:solidFill>
                <a:latin typeface="Enterprise Sans" pitchFamily="2" charset="0"/>
                <a:ea typeface="Enterprise Sans" pitchFamily="2" charset="0"/>
                <a:cs typeface="Arial"/>
              </a:rPr>
              <a:t>Contributions,</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any</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earnings</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withdrawals</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are</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federal</a:t>
            </a:r>
            <a:r>
              <a:rPr sz="1000" spc="-4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income</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tax-free</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if</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used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to</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pay</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for</a:t>
            </a:r>
            <a:r>
              <a:rPr sz="1000" spc="-6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qualified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medical</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expenses.</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State</a:t>
            </a:r>
            <a:r>
              <a:rPr sz="1000" spc="-2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income</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taxes</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may</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still</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apply.</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HSA</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funds</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used</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for</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nonqualified</a:t>
            </a:r>
            <a:r>
              <a:rPr sz="1000" spc="-2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medical</a:t>
            </a:r>
            <a:r>
              <a:rPr lang="en-US" sz="1000" spc="-10" dirty="0">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expenses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may</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be subject</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to</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applicable </a:t>
            </a:r>
            <a:r>
              <a:rPr sz="1000" spc="-10" dirty="0">
                <a:solidFill>
                  <a:srgbClr val="4A4D4F"/>
                </a:solidFill>
                <a:latin typeface="Enterprise Sans" pitchFamily="2" charset="0"/>
                <a:ea typeface="Enterprise Sans" pitchFamily="2" charset="0"/>
                <a:cs typeface="Arial"/>
              </a:rPr>
              <a:t>federal</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state income taxes</a:t>
            </a:r>
            <a:r>
              <a:rPr sz="1000" spc="-3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and/or</a:t>
            </a:r>
            <a:r>
              <a:rPr sz="1000" spc="-4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penalties.</a:t>
            </a:r>
            <a:endParaRPr sz="1000" dirty="0">
              <a:latin typeface="Enterprise Sans" pitchFamily="2" charset="0"/>
              <a:ea typeface="Enterprise Sans" pitchFamily="2" charset="0"/>
              <a:cs typeface="Arial"/>
            </a:endParaRPr>
          </a:p>
          <a:p>
            <a:pPr>
              <a:lnSpc>
                <a:spcPct val="100000"/>
              </a:lnSpc>
              <a:spcBef>
                <a:spcPts val="70"/>
              </a:spcBef>
            </a:pPr>
            <a:endParaRPr sz="1000" dirty="0">
              <a:latin typeface="Enterprise Sans" pitchFamily="2" charset="0"/>
              <a:ea typeface="Enterprise Sans" pitchFamily="2" charset="0"/>
              <a:cs typeface="Arial"/>
            </a:endParaRPr>
          </a:p>
          <a:p>
            <a:pPr marL="101600">
              <a:lnSpc>
                <a:spcPct val="100000"/>
              </a:lnSpc>
              <a:spcBef>
                <a:spcPts val="5"/>
              </a:spcBef>
            </a:pPr>
            <a:r>
              <a:rPr sz="1000" dirty="0">
                <a:solidFill>
                  <a:srgbClr val="4A4D4F"/>
                </a:solidFill>
                <a:latin typeface="Enterprise Sans" pitchFamily="2" charset="0"/>
                <a:ea typeface="Enterprise Sans" pitchFamily="2" charset="0"/>
                <a:cs typeface="Arial"/>
              </a:rPr>
              <a:t>This</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communication</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is</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not</a:t>
            </a:r>
            <a:r>
              <a:rPr sz="1000" spc="-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intended </a:t>
            </a:r>
            <a:r>
              <a:rPr sz="1000" dirty="0">
                <a:solidFill>
                  <a:srgbClr val="4A4D4F"/>
                </a:solidFill>
                <a:latin typeface="Enterprise Sans" pitchFamily="2" charset="0"/>
                <a:ea typeface="Enterprise Sans" pitchFamily="2" charset="0"/>
                <a:cs typeface="Arial"/>
              </a:rPr>
              <a:t>as</a:t>
            </a:r>
            <a:r>
              <a:rPr sz="1000" spc="3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legal</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or</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tax</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advice.</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Consult</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legal</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or</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tax</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professional</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for</a:t>
            </a:r>
            <a:r>
              <a:rPr sz="1000" spc="-5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advice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on</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eligibility,</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tax</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treatment,</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restrictions.</a:t>
            </a:r>
            <a:r>
              <a:rPr sz="1000" spc="-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Please </a:t>
            </a:r>
            <a:r>
              <a:rPr sz="1000" dirty="0">
                <a:solidFill>
                  <a:srgbClr val="4A4D4F"/>
                </a:solidFill>
                <a:latin typeface="Enterprise Sans" pitchFamily="2" charset="0"/>
                <a:ea typeface="Enterprise Sans" pitchFamily="2" charset="0"/>
                <a:cs typeface="Arial"/>
              </a:rPr>
              <a:t>contact</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your</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plan</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administrator</a:t>
            </a:r>
            <a:r>
              <a:rPr sz="1000" spc="-50" dirty="0">
                <a:solidFill>
                  <a:srgbClr val="4A4D4F"/>
                </a:solidFill>
                <a:latin typeface="Enterprise Sans" pitchFamily="2" charset="0"/>
                <a:ea typeface="Enterprise Sans" pitchFamily="2" charset="0"/>
                <a:cs typeface="Arial"/>
              </a:rPr>
              <a:t> </a:t>
            </a:r>
            <a:r>
              <a:rPr sz="1000" spc="-20" dirty="0">
                <a:solidFill>
                  <a:srgbClr val="4A4D4F"/>
                </a:solidFill>
                <a:latin typeface="Enterprise Sans" pitchFamily="2" charset="0"/>
                <a:ea typeface="Enterprise Sans" pitchFamily="2" charset="0"/>
                <a:cs typeface="Arial"/>
              </a:rPr>
              <a:t>with</a:t>
            </a:r>
            <a:r>
              <a:rPr lang="en-US" sz="1000" spc="-20" dirty="0">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questions</a:t>
            </a:r>
            <a:r>
              <a:rPr sz="1000" spc="-5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about</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enrollment</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or plan</a:t>
            </a:r>
            <a:r>
              <a:rPr sz="1000" spc="-2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restrictions.</a:t>
            </a:r>
            <a:endParaRPr sz="1000" dirty="0">
              <a:latin typeface="Enterprise Sans" pitchFamily="2" charset="0"/>
              <a:ea typeface="Enterprise Sans" pitchFamily="2" charset="0"/>
              <a:cs typeface="Arial"/>
            </a:endParaRPr>
          </a:p>
          <a:p>
            <a:pPr marL="101600">
              <a:lnSpc>
                <a:spcPct val="100000"/>
              </a:lnSpc>
              <a:spcBef>
                <a:spcPts val="915"/>
              </a:spcBef>
            </a:pPr>
            <a:r>
              <a:rPr sz="1000" dirty="0">
                <a:solidFill>
                  <a:srgbClr val="4A4D4F"/>
                </a:solidFill>
                <a:latin typeface="Enterprise Sans" pitchFamily="2" charset="0"/>
                <a:ea typeface="Enterprise Sans" pitchFamily="2" charset="0"/>
                <a:cs typeface="Arial"/>
              </a:rPr>
              <a:t>Optum</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is</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registered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trademark</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of</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Optum,</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Inc.</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the</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U.S. </a:t>
            </a:r>
            <a:r>
              <a:rPr sz="1000" dirty="0">
                <a:solidFill>
                  <a:srgbClr val="4A4D4F"/>
                </a:solidFill>
                <a:latin typeface="Enterprise Sans" pitchFamily="2" charset="0"/>
                <a:ea typeface="Enterprise Sans" pitchFamily="2" charset="0"/>
                <a:cs typeface="Arial"/>
              </a:rPr>
              <a:t>and</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other</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jurisdictions.</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All</a:t>
            </a:r>
            <a:r>
              <a:rPr sz="1000" spc="3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other</a:t>
            </a:r>
            <a:r>
              <a:rPr sz="1000" spc="-5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brand</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or</a:t>
            </a:r>
            <a:r>
              <a:rPr sz="1000" spc="-5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product</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names</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are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the</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property</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of</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their</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respective</a:t>
            </a:r>
            <a:r>
              <a:rPr sz="1000" spc="-20"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owners. </a:t>
            </a:r>
            <a:r>
              <a:rPr sz="1000" dirty="0">
                <a:solidFill>
                  <a:srgbClr val="4A4D4F"/>
                </a:solidFill>
                <a:latin typeface="Enterprise Sans" pitchFamily="2" charset="0"/>
                <a:ea typeface="Enterprise Sans" pitchFamily="2" charset="0"/>
                <a:cs typeface="Arial"/>
              </a:rPr>
              <a:t>Because</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we</a:t>
            </a:r>
            <a:r>
              <a:rPr sz="1000" spc="-2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are</a:t>
            </a:r>
            <a:r>
              <a:rPr sz="1000" spc="-1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continuously</a:t>
            </a:r>
            <a:r>
              <a:rPr lang="en-US" sz="1000" dirty="0">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improving</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our</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products</a:t>
            </a:r>
            <a:r>
              <a:rPr sz="1000" spc="-3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and services, Optum</a:t>
            </a:r>
            <a:r>
              <a:rPr sz="1000" spc="-8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reserves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the</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right</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to change</a:t>
            </a:r>
            <a:r>
              <a:rPr sz="1000" spc="-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specifications</a:t>
            </a:r>
            <a:r>
              <a:rPr sz="1000" spc="-3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without prior</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notice.</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Optum</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is</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an</a:t>
            </a:r>
            <a:r>
              <a:rPr sz="1000" spc="-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equal</a:t>
            </a:r>
            <a:r>
              <a:rPr sz="1000" spc="-2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opportunity</a:t>
            </a:r>
            <a:r>
              <a:rPr sz="1000" spc="-35" dirty="0">
                <a:solidFill>
                  <a:srgbClr val="4A4D4F"/>
                </a:solidFill>
                <a:latin typeface="Enterprise Sans" pitchFamily="2" charset="0"/>
                <a:ea typeface="Enterprise Sans" pitchFamily="2" charset="0"/>
                <a:cs typeface="Arial"/>
              </a:rPr>
              <a:t> </a:t>
            </a:r>
            <a:r>
              <a:rPr sz="1000" spc="-10" dirty="0">
                <a:solidFill>
                  <a:srgbClr val="4A4D4F"/>
                </a:solidFill>
                <a:latin typeface="Enterprise Sans" pitchFamily="2" charset="0"/>
                <a:ea typeface="Enterprise Sans" pitchFamily="2" charset="0"/>
                <a:cs typeface="Arial"/>
              </a:rPr>
              <a:t>employer.</a:t>
            </a:r>
            <a:endParaRPr sz="1000" dirty="0">
              <a:latin typeface="Enterprise Sans" pitchFamily="2" charset="0"/>
              <a:ea typeface="Enterprise Sans" pitchFamily="2" charset="0"/>
              <a:cs typeface="Arial"/>
            </a:endParaRPr>
          </a:p>
          <a:p>
            <a:pPr marL="101600">
              <a:lnSpc>
                <a:spcPct val="100000"/>
              </a:lnSpc>
              <a:spcBef>
                <a:spcPts val="620"/>
              </a:spcBef>
            </a:pPr>
            <a:r>
              <a:rPr sz="1000" dirty="0">
                <a:solidFill>
                  <a:srgbClr val="4A4D4F"/>
                </a:solidFill>
                <a:latin typeface="Enterprise Sans" pitchFamily="2" charset="0"/>
                <a:ea typeface="Enterprise Sans" pitchFamily="2" charset="0"/>
                <a:cs typeface="Arial"/>
              </a:rPr>
              <a:t>©</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202</a:t>
            </a:r>
            <a:r>
              <a:rPr lang="en-US" sz="1000" dirty="0">
                <a:solidFill>
                  <a:srgbClr val="4A4D4F"/>
                </a:solidFill>
                <a:latin typeface="Enterprise Sans" pitchFamily="2" charset="0"/>
                <a:ea typeface="Enterprise Sans" pitchFamily="2" charset="0"/>
                <a:cs typeface="Arial"/>
              </a:rPr>
              <a:t>6</a:t>
            </a:r>
            <a:r>
              <a:rPr sz="1000" spc="-1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Optum,</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Inc.</a:t>
            </a:r>
            <a:r>
              <a:rPr sz="1000" spc="-1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All</a:t>
            </a:r>
            <a:r>
              <a:rPr sz="1000" spc="-40"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rights</a:t>
            </a:r>
            <a:r>
              <a:rPr sz="1000" spc="-45" dirty="0">
                <a:solidFill>
                  <a:srgbClr val="4A4D4F"/>
                </a:solidFill>
                <a:latin typeface="Enterprise Sans" pitchFamily="2" charset="0"/>
                <a:ea typeface="Enterprise Sans" pitchFamily="2" charset="0"/>
                <a:cs typeface="Arial"/>
              </a:rPr>
              <a:t> </a:t>
            </a:r>
            <a:r>
              <a:rPr sz="1000" dirty="0">
                <a:solidFill>
                  <a:srgbClr val="4A4D4F"/>
                </a:solidFill>
                <a:latin typeface="Enterprise Sans" pitchFamily="2" charset="0"/>
                <a:ea typeface="Enterprise Sans" pitchFamily="2" charset="0"/>
                <a:cs typeface="Arial"/>
              </a:rPr>
              <a:t>reserved.</a:t>
            </a:r>
            <a:r>
              <a:rPr sz="1000" spc="-10" dirty="0">
                <a:solidFill>
                  <a:srgbClr val="4A4D4F"/>
                </a:solidFill>
                <a:latin typeface="Enterprise Sans" pitchFamily="2" charset="0"/>
                <a:ea typeface="Enterprise Sans" pitchFamily="2" charset="0"/>
                <a:cs typeface="Arial"/>
              </a:rPr>
              <a:t> </a:t>
            </a:r>
            <a:r>
              <a:rPr sz="1000" dirty="0">
                <a:solidFill>
                  <a:srgbClr val="4A4D4F"/>
                </a:solidFill>
                <a:highlight>
                  <a:srgbClr val="FFFF00"/>
                </a:highlight>
                <a:latin typeface="Enterprise Sans" pitchFamily="2" charset="0"/>
                <a:ea typeface="Enterprise Sans" pitchFamily="2" charset="0"/>
                <a:cs typeface="Arial"/>
              </a:rPr>
              <a:t>WF17622417</a:t>
            </a:r>
            <a:r>
              <a:rPr sz="1000" spc="-15" dirty="0">
                <a:solidFill>
                  <a:srgbClr val="4A4D4F"/>
                </a:solidFill>
                <a:highlight>
                  <a:srgbClr val="FFFF00"/>
                </a:highlight>
                <a:latin typeface="Enterprise Sans" pitchFamily="2" charset="0"/>
                <a:ea typeface="Enterprise Sans" pitchFamily="2" charset="0"/>
                <a:cs typeface="Arial"/>
              </a:rPr>
              <a:t> </a:t>
            </a:r>
            <a:r>
              <a:rPr sz="1000" spc="-10" dirty="0">
                <a:solidFill>
                  <a:srgbClr val="4A4D4F"/>
                </a:solidFill>
                <a:highlight>
                  <a:srgbClr val="FFFF00"/>
                </a:highlight>
                <a:latin typeface="Enterprise Sans" pitchFamily="2" charset="0"/>
                <a:ea typeface="Enterprise Sans" pitchFamily="2" charset="0"/>
                <a:cs typeface="Arial"/>
              </a:rPr>
              <a:t>344310-</a:t>
            </a:r>
            <a:r>
              <a:rPr sz="1000" dirty="0">
                <a:solidFill>
                  <a:srgbClr val="4A4D4F"/>
                </a:solidFill>
                <a:highlight>
                  <a:srgbClr val="FFFF00"/>
                </a:highlight>
                <a:latin typeface="Enterprise Sans" pitchFamily="2" charset="0"/>
                <a:ea typeface="Enterprise Sans" pitchFamily="2" charset="0"/>
                <a:cs typeface="Arial"/>
              </a:rPr>
              <a:t>062025</a:t>
            </a:r>
            <a:r>
              <a:rPr sz="1000" spc="-10" dirty="0">
                <a:solidFill>
                  <a:srgbClr val="4A4D4F"/>
                </a:solidFill>
                <a:highlight>
                  <a:srgbClr val="FFFF00"/>
                </a:highlight>
                <a:latin typeface="Enterprise Sans" pitchFamily="2" charset="0"/>
                <a:ea typeface="Enterprise Sans" pitchFamily="2" charset="0"/>
                <a:cs typeface="Arial"/>
              </a:rPr>
              <a:t> </a:t>
            </a:r>
            <a:r>
              <a:rPr sz="1000" spc="-25" dirty="0">
                <a:solidFill>
                  <a:srgbClr val="4A4D4F"/>
                </a:solidFill>
                <a:highlight>
                  <a:srgbClr val="FFFF00"/>
                </a:highlight>
                <a:latin typeface="Enterprise Sans" pitchFamily="2" charset="0"/>
                <a:ea typeface="Enterprise Sans" pitchFamily="2" charset="0"/>
                <a:cs typeface="Arial"/>
              </a:rPr>
              <a:t>OHC</a:t>
            </a:r>
            <a:endParaRPr sz="1000" dirty="0">
              <a:highlight>
                <a:srgbClr val="FFFF00"/>
              </a:highlight>
              <a:latin typeface="Enterprise Sans" pitchFamily="2" charset="0"/>
              <a:ea typeface="Enterprise Sans" pitchFamily="2" charset="0"/>
              <a:cs typeface="Arial"/>
            </a:endParaRPr>
          </a:p>
        </p:txBody>
      </p:sp>
    </p:spTree>
    <p:extLst>
      <p:ext uri="{BB962C8B-B14F-4D97-AF65-F5344CB8AC3E}">
        <p14:creationId xmlns:p14="http://schemas.microsoft.com/office/powerpoint/2010/main" val="2549993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8F4A491-2F84-B950-38AB-F17660218F32}"/>
              </a:ext>
            </a:extLst>
          </p:cNvPr>
          <p:cNvSpPr>
            <a:spLocks noGrp="1"/>
          </p:cNvSpPr>
          <p:nvPr>
            <p:ph type="body" sz="quarter" idx="13"/>
          </p:nvPr>
        </p:nvSpPr>
        <p:spPr>
          <a:xfrm>
            <a:off x="1563064" y="2294573"/>
            <a:ext cx="8432989" cy="1477328"/>
          </a:xfrm>
        </p:spPr>
        <p:txBody>
          <a:bodyPr/>
          <a:lstStyle/>
          <a:p>
            <a:r>
              <a:rPr lang="en-US" sz="3200" b="0" dirty="0">
                <a:latin typeface="Enterprise Sans" pitchFamily="2" charset="0"/>
                <a:ea typeface="Enterprise Sans" pitchFamily="2" charset="0"/>
                <a:cs typeface="Arial"/>
              </a:rPr>
              <a:t>Let’s</a:t>
            </a:r>
            <a:r>
              <a:rPr lang="en-US" sz="3200" b="0" spc="-30"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look</a:t>
            </a:r>
            <a:r>
              <a:rPr lang="en-US" sz="3200" b="0" spc="-30"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at</a:t>
            </a:r>
            <a:r>
              <a:rPr lang="en-US" sz="3200" b="0" spc="-60"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the</a:t>
            </a:r>
            <a:r>
              <a:rPr lang="en-US" sz="3200" b="0" spc="-60"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range</a:t>
            </a:r>
            <a:r>
              <a:rPr lang="en-US" sz="3200" b="0" spc="-55"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of</a:t>
            </a:r>
            <a:r>
              <a:rPr lang="en-US" sz="3200" b="0" spc="-60"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financial</a:t>
            </a:r>
            <a:r>
              <a:rPr lang="en-US" sz="3200" b="0" spc="35" dirty="0">
                <a:latin typeface="Enterprise Sans" pitchFamily="2" charset="0"/>
                <a:ea typeface="Enterprise Sans" pitchFamily="2" charset="0"/>
                <a:cs typeface="Arial"/>
              </a:rPr>
              <a:t> </a:t>
            </a:r>
            <a:r>
              <a:rPr lang="en-US" sz="3200" b="0" spc="-10" dirty="0">
                <a:latin typeface="Enterprise Sans" pitchFamily="2" charset="0"/>
                <a:ea typeface="Enterprise Sans" pitchFamily="2" charset="0"/>
                <a:cs typeface="Arial"/>
              </a:rPr>
              <a:t>health </a:t>
            </a:r>
            <a:r>
              <a:rPr lang="en-US" sz="3200" b="0" dirty="0">
                <a:latin typeface="Enterprise Sans" pitchFamily="2" charset="0"/>
                <a:ea typeface="Enterprise Sans" pitchFamily="2" charset="0"/>
                <a:cs typeface="Arial"/>
              </a:rPr>
              <a:t>benefit</a:t>
            </a:r>
            <a:r>
              <a:rPr lang="en-US" sz="3200" b="0" spc="-25"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accounts</a:t>
            </a:r>
            <a:r>
              <a:rPr lang="en-US" sz="3200" b="0" spc="-45"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that</a:t>
            </a:r>
            <a:r>
              <a:rPr lang="en-US" sz="3200" b="0" spc="-25"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fit</a:t>
            </a:r>
            <a:r>
              <a:rPr lang="en-US" sz="3200" b="0" spc="-20"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your</a:t>
            </a:r>
            <a:r>
              <a:rPr lang="en-US" sz="3200" b="0" spc="-35" dirty="0">
                <a:latin typeface="Enterprise Sans" pitchFamily="2" charset="0"/>
                <a:ea typeface="Enterprise Sans" pitchFamily="2" charset="0"/>
                <a:cs typeface="Arial"/>
              </a:rPr>
              <a:t> </a:t>
            </a:r>
            <a:r>
              <a:rPr lang="en-US" sz="3200" b="0" spc="-10" dirty="0">
                <a:latin typeface="Enterprise Sans" pitchFamily="2" charset="0"/>
                <a:ea typeface="Enterprise Sans" pitchFamily="2" charset="0"/>
                <a:cs typeface="Arial"/>
              </a:rPr>
              <a:t>ever-evolving </a:t>
            </a:r>
            <a:r>
              <a:rPr lang="en-US" sz="3200" b="0" dirty="0">
                <a:latin typeface="Enterprise Sans" pitchFamily="2" charset="0"/>
                <a:ea typeface="Enterprise Sans" pitchFamily="2" charset="0"/>
                <a:cs typeface="Arial"/>
              </a:rPr>
              <a:t>needs</a:t>
            </a:r>
            <a:r>
              <a:rPr lang="en-US" sz="3200" b="0" spc="-30"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and</a:t>
            </a:r>
            <a:r>
              <a:rPr lang="en-US" sz="3200" b="0" spc="5"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help you</a:t>
            </a:r>
            <a:r>
              <a:rPr lang="en-US" sz="3200" b="0" spc="10"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save</a:t>
            </a:r>
            <a:r>
              <a:rPr lang="en-US" sz="3200" b="0" spc="-65"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along</a:t>
            </a:r>
            <a:r>
              <a:rPr lang="en-US" sz="3200" b="0" spc="-30" dirty="0">
                <a:latin typeface="Enterprise Sans" pitchFamily="2" charset="0"/>
                <a:ea typeface="Enterprise Sans" pitchFamily="2" charset="0"/>
                <a:cs typeface="Arial"/>
              </a:rPr>
              <a:t> </a:t>
            </a:r>
            <a:r>
              <a:rPr lang="en-US" sz="3200" b="0" dirty="0">
                <a:latin typeface="Enterprise Sans" pitchFamily="2" charset="0"/>
                <a:ea typeface="Enterprise Sans" pitchFamily="2" charset="0"/>
                <a:cs typeface="Arial"/>
              </a:rPr>
              <a:t>the</a:t>
            </a:r>
            <a:r>
              <a:rPr lang="en-US" sz="3200" b="0" spc="-25" dirty="0">
                <a:latin typeface="Enterprise Sans" pitchFamily="2" charset="0"/>
                <a:ea typeface="Enterprise Sans" pitchFamily="2" charset="0"/>
                <a:cs typeface="Arial"/>
              </a:rPr>
              <a:t> </a:t>
            </a:r>
            <a:r>
              <a:rPr lang="en-US" sz="3200" b="0" spc="-20" dirty="0">
                <a:latin typeface="Enterprise Sans" pitchFamily="2" charset="0"/>
                <a:ea typeface="Enterprise Sans" pitchFamily="2" charset="0"/>
                <a:cs typeface="Arial"/>
              </a:rPr>
              <a:t>way.</a:t>
            </a:r>
            <a:endParaRPr lang="en-US" sz="3200" dirty="0">
              <a:latin typeface="Enterprise Sans" pitchFamily="2" charset="0"/>
              <a:ea typeface="Enterprise Sans" pitchFamily="2" charset="0"/>
            </a:endParaRPr>
          </a:p>
        </p:txBody>
      </p:sp>
    </p:spTree>
    <p:extLst>
      <p:ext uri="{BB962C8B-B14F-4D97-AF65-F5344CB8AC3E}">
        <p14:creationId xmlns:p14="http://schemas.microsoft.com/office/powerpoint/2010/main" val="3909779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328B26-CDD2-4E3C-D274-B643A507734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618219D-F9DD-363D-4A7E-BCC90D000A4E}"/>
              </a:ext>
            </a:extLst>
          </p:cNvPr>
          <p:cNvSpPr>
            <a:spLocks noGrp="1"/>
          </p:cNvSpPr>
          <p:nvPr>
            <p:ph type="title"/>
          </p:nvPr>
        </p:nvSpPr>
        <p:spPr>
          <a:xfrm>
            <a:off x="1752600" y="2948102"/>
            <a:ext cx="8686800" cy="761747"/>
          </a:xfrm>
        </p:spPr>
        <p:txBody>
          <a:bodyPr/>
          <a:lstStyle/>
          <a:p>
            <a:r>
              <a:rPr lang="en-US" dirty="0"/>
              <a:t>HSA</a:t>
            </a:r>
          </a:p>
        </p:txBody>
      </p:sp>
      <p:sp>
        <p:nvSpPr>
          <p:cNvPr id="7" name="Text Placeholder 6">
            <a:extLst>
              <a:ext uri="{FF2B5EF4-FFF2-40B4-BE49-F238E27FC236}">
                <a16:creationId xmlns:a16="http://schemas.microsoft.com/office/drawing/2014/main" id="{13A31D94-8593-D046-F218-BEBE4F4287BE}"/>
              </a:ext>
            </a:extLst>
          </p:cNvPr>
          <p:cNvSpPr>
            <a:spLocks noGrp="1"/>
          </p:cNvSpPr>
          <p:nvPr>
            <p:ph type="body" idx="1"/>
          </p:nvPr>
        </p:nvSpPr>
        <p:spPr/>
        <p:txBody>
          <a:bodyPr/>
          <a:lstStyle/>
          <a:p>
            <a:r>
              <a:rPr lang="en-US" dirty="0">
                <a:latin typeface="Enterprise Sans" pitchFamily="2" charset="0"/>
                <a:ea typeface="Enterprise Sans" pitchFamily="2" charset="0"/>
              </a:rPr>
              <a:t>(Health savings account)</a:t>
            </a:r>
          </a:p>
        </p:txBody>
      </p:sp>
    </p:spTree>
    <p:extLst>
      <p:ext uri="{BB962C8B-B14F-4D97-AF65-F5344CB8AC3E}">
        <p14:creationId xmlns:p14="http://schemas.microsoft.com/office/powerpoint/2010/main" val="4031497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Single Corner Rounded 33">
            <a:extLst>
              <a:ext uri="{FF2B5EF4-FFF2-40B4-BE49-F238E27FC236}">
                <a16:creationId xmlns:a16="http://schemas.microsoft.com/office/drawing/2014/main" id="{C0B869EF-9E4A-169B-658A-5E6D4C4D6CE8}"/>
              </a:ext>
            </a:extLst>
          </p:cNvPr>
          <p:cNvSpPr/>
          <p:nvPr/>
        </p:nvSpPr>
        <p:spPr bwMode="gray">
          <a:xfrm flipV="1">
            <a:off x="-1" y="-5"/>
            <a:ext cx="4602981" cy="5994401"/>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2" name="object 2"/>
          <p:cNvSpPr txBox="1"/>
          <p:nvPr/>
        </p:nvSpPr>
        <p:spPr>
          <a:xfrm>
            <a:off x="5092699" y="546100"/>
            <a:ext cx="6638925" cy="5448300"/>
          </a:xfrm>
          <a:prstGeom prst="rect">
            <a:avLst/>
          </a:prstGeom>
        </p:spPr>
        <p:txBody>
          <a:bodyPr vert="horz" wrap="square" lIns="0" tIns="0" rIns="0" bIns="0" rtlCol="0" anchor="ctr" anchorCtr="0">
            <a:noAutofit/>
          </a:bodyPr>
          <a:lstStyle/>
          <a:p>
            <a:pPr marR="0">
              <a:spcBef>
                <a:spcPts val="2400"/>
              </a:spcBef>
              <a:spcAft>
                <a:spcPts val="0"/>
              </a:spcAft>
            </a:pPr>
            <a:r>
              <a:rPr lang="en-US" sz="1600" b="1" dirty="0">
                <a:effectLst/>
                <a:latin typeface="Enterprise Sans" pitchFamily="2" charset="0"/>
                <a:ea typeface="Enterprise Sans" pitchFamily="2" charset="0"/>
                <a:cs typeface="Arial"/>
              </a:rPr>
              <a:t>You’re eligible for an HSA if you:</a:t>
            </a:r>
          </a:p>
          <a:p>
            <a:pPr marL="174625" marR="0" indent="-174625">
              <a:spcBef>
                <a:spcPts val="1200"/>
              </a:spcBef>
              <a:buFont typeface="Arial" panose="020B0604020202020204" pitchFamily="34" charset="0"/>
              <a:buChar char="•"/>
            </a:pPr>
            <a:r>
              <a:rPr lang="en-US" sz="1600" kern="100" dirty="0">
                <a:latin typeface="Enterprise Sans" pitchFamily="2" charset="0"/>
                <a:ea typeface="Enterprise Sans" pitchFamily="2" charset="0"/>
              </a:rPr>
              <a:t>Aren’t covered by any other health plan that is not a high-deductible health plan (HDHP)</a:t>
            </a:r>
          </a:p>
          <a:p>
            <a:pPr marL="174625" marR="0" indent="-174625">
              <a:spcBef>
                <a:spcPts val="1200"/>
              </a:spcBef>
              <a:buFont typeface="Arial" panose="020B0604020202020204" pitchFamily="34" charset="0"/>
              <a:buChar char="•"/>
            </a:pPr>
            <a:r>
              <a:rPr lang="en-US" sz="1600" kern="100" dirty="0">
                <a:latin typeface="Enterprise Sans" pitchFamily="2" charset="0"/>
                <a:ea typeface="Enterprise Sans" pitchFamily="2" charset="0"/>
              </a:rPr>
              <a:t>Are not enrolled in Medicare, TRICARE or TRICARE for Life</a:t>
            </a:r>
          </a:p>
          <a:p>
            <a:pPr marL="174625" marR="0" indent="-174625">
              <a:spcBef>
                <a:spcPts val="1200"/>
              </a:spcBef>
              <a:buFont typeface="Arial" panose="020B0604020202020204" pitchFamily="34" charset="0"/>
              <a:buChar char="•"/>
            </a:pPr>
            <a:r>
              <a:rPr lang="en-US" sz="1600" kern="100" dirty="0">
                <a:latin typeface="Enterprise Sans" pitchFamily="2" charset="0"/>
                <a:ea typeface="Enterprise Sans" pitchFamily="2" charset="0"/>
              </a:rPr>
              <a:t>Haven’t received Veterans Affairs (VA) benefits within the past </a:t>
            </a:r>
            <a:br>
              <a:rPr lang="en-US" sz="1600" kern="100" dirty="0">
                <a:latin typeface="Enterprise Sans" pitchFamily="2" charset="0"/>
                <a:ea typeface="Enterprise Sans" pitchFamily="2" charset="0"/>
              </a:rPr>
            </a:br>
            <a:r>
              <a:rPr lang="en-US" sz="1600" kern="100" dirty="0">
                <a:latin typeface="Enterprise Sans" pitchFamily="2" charset="0"/>
                <a:ea typeface="Enterprise Sans" pitchFamily="2" charset="0"/>
              </a:rPr>
              <a:t>3 months, except for preventive care; if you have a disability </a:t>
            </a:r>
            <a:br>
              <a:rPr lang="en-US" sz="1600" kern="100" dirty="0">
                <a:latin typeface="Enterprise Sans" pitchFamily="2" charset="0"/>
                <a:ea typeface="Enterprise Sans" pitchFamily="2" charset="0"/>
              </a:rPr>
            </a:br>
            <a:r>
              <a:rPr lang="en-US" sz="1600" kern="100" dirty="0">
                <a:latin typeface="Enterprise Sans" pitchFamily="2" charset="0"/>
                <a:ea typeface="Enterprise Sans" pitchFamily="2" charset="0"/>
              </a:rPr>
              <a:t>rating from the VA, this exclusion doesn’t apply</a:t>
            </a:r>
          </a:p>
          <a:p>
            <a:pPr marL="174625" marR="0" indent="-174625">
              <a:spcBef>
                <a:spcPts val="1200"/>
              </a:spcBef>
              <a:buFont typeface="Arial" panose="020B0604020202020204" pitchFamily="34" charset="0"/>
              <a:buChar char="•"/>
            </a:pPr>
            <a:r>
              <a:rPr lang="en-US" sz="1600" kern="100" dirty="0">
                <a:latin typeface="Enterprise Sans" pitchFamily="2" charset="0"/>
                <a:ea typeface="Enterprise Sans" pitchFamily="2" charset="0"/>
              </a:rPr>
              <a:t>Can’t be claimed as a dependent on someone else’s tax return</a:t>
            </a:r>
          </a:p>
          <a:p>
            <a:pPr marL="174625" indent="-174625">
              <a:spcBef>
                <a:spcPts val="1200"/>
              </a:spcBef>
              <a:buFont typeface="Arial" panose="020B0604020202020204" pitchFamily="34" charset="0"/>
              <a:buChar char="•"/>
            </a:pPr>
            <a:r>
              <a:rPr lang="en-US" sz="1600" kern="100" dirty="0">
                <a:latin typeface="Enterprise Sans" pitchFamily="2" charset="0"/>
                <a:ea typeface="Enterprise Sans" pitchFamily="2" charset="0"/>
              </a:rPr>
              <a:t>Don’t have a health care FSA (flexible spending account) or </a:t>
            </a:r>
            <a:br>
              <a:rPr lang="en-US" sz="1600" kern="100" dirty="0">
                <a:latin typeface="Enterprise Sans" pitchFamily="2" charset="0"/>
                <a:ea typeface="Enterprise Sans" pitchFamily="2" charset="0"/>
              </a:rPr>
            </a:br>
            <a:r>
              <a:rPr lang="en-US" sz="1600" kern="100" dirty="0">
                <a:latin typeface="Enterprise Sans" pitchFamily="2" charset="0"/>
                <a:ea typeface="Enterprise Sans" pitchFamily="2" charset="0"/>
              </a:rPr>
              <a:t>HRA (health reimbursement arrangement). Note: Alternative plan </a:t>
            </a:r>
            <a:br>
              <a:rPr lang="en-US" sz="1600" kern="100" dirty="0">
                <a:latin typeface="Enterprise Sans" pitchFamily="2" charset="0"/>
                <a:ea typeface="Enterprise Sans" pitchFamily="2" charset="0"/>
              </a:rPr>
            </a:br>
            <a:r>
              <a:rPr lang="en-US" sz="1600" kern="100" dirty="0">
                <a:latin typeface="Enterprise Sans" pitchFamily="2" charset="0"/>
                <a:ea typeface="Enterprise Sans" pitchFamily="2" charset="0"/>
              </a:rPr>
              <a:t>designs, such as a limited-purpose FSA or HRA, might be permitted</a:t>
            </a:r>
          </a:p>
          <a:p>
            <a:pPr marL="519113" marR="0" indent="173038">
              <a:spcBef>
                <a:spcPts val="2400"/>
              </a:spcBef>
              <a:spcAft>
                <a:spcPts val="0"/>
              </a:spcAft>
            </a:pPr>
            <a:br>
              <a:rPr lang="en-US" sz="1600" dirty="0">
                <a:effectLst/>
                <a:latin typeface="Enterprise Sans" pitchFamily="2" charset="0"/>
                <a:ea typeface="Enterprise Sans" pitchFamily="2" charset="0"/>
              </a:rPr>
            </a:br>
            <a:r>
              <a:rPr lang="en-US" sz="1600" b="1" dirty="0">
                <a:effectLst/>
                <a:latin typeface="Enterprise Sans" pitchFamily="2" charset="0"/>
                <a:ea typeface="Enterprise Sans" pitchFamily="2" charset="0"/>
              </a:rPr>
              <a:t>Smart tip: </a:t>
            </a:r>
            <a:r>
              <a:rPr lang="en-US" sz="1600" dirty="0">
                <a:effectLst/>
                <a:latin typeface="Enterprise Sans" pitchFamily="2" charset="0"/>
                <a:ea typeface="Enterprise Sans" pitchFamily="2" charset="0"/>
              </a:rPr>
              <a:t>Other</a:t>
            </a:r>
            <a:r>
              <a:rPr lang="en-US" sz="1600" spc="-25"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restrictions</a:t>
            </a:r>
            <a:r>
              <a:rPr lang="en-US" sz="1600" spc="-60"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and</a:t>
            </a:r>
            <a:r>
              <a:rPr lang="en-US" sz="1600" spc="-10"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exceptions</a:t>
            </a:r>
            <a:r>
              <a:rPr lang="en-US" sz="1600" spc="-10"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may</a:t>
            </a:r>
            <a:r>
              <a:rPr lang="en-US" sz="1600" spc="-20"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also</a:t>
            </a:r>
            <a:r>
              <a:rPr lang="en-US" sz="1600" spc="-10"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apply.</a:t>
            </a:r>
            <a:r>
              <a:rPr lang="en-US" sz="1600" spc="-15" dirty="0">
                <a:effectLst/>
                <a:latin typeface="Enterprise Sans" pitchFamily="2" charset="0"/>
                <a:ea typeface="Enterprise Sans" pitchFamily="2" charset="0"/>
              </a:rPr>
              <a:t> </a:t>
            </a:r>
            <a:br>
              <a:rPr lang="en-US" sz="1600" spc="-15" dirty="0">
                <a:effectLst/>
                <a:latin typeface="Enterprise Sans" pitchFamily="2" charset="0"/>
                <a:ea typeface="Enterprise Sans" pitchFamily="2" charset="0"/>
              </a:rPr>
            </a:br>
            <a:r>
              <a:rPr lang="en-US" sz="1600" dirty="0">
                <a:effectLst/>
                <a:latin typeface="Enterprise Sans" pitchFamily="2" charset="0"/>
                <a:ea typeface="Enterprise Sans" pitchFamily="2" charset="0"/>
              </a:rPr>
              <a:t>We</a:t>
            </a:r>
            <a:r>
              <a:rPr lang="en-US" sz="1600" spc="-45"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recommend</a:t>
            </a:r>
            <a:r>
              <a:rPr lang="en-US" sz="1600" spc="-20"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that</a:t>
            </a:r>
            <a:r>
              <a:rPr lang="en-US" sz="1600" spc="-25"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you consult</a:t>
            </a:r>
            <a:r>
              <a:rPr lang="en-US" sz="1600" spc="-35"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a</a:t>
            </a:r>
            <a:r>
              <a:rPr lang="en-US" sz="1600" spc="-10"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tax, legal or financial advisor </a:t>
            </a:r>
            <a:br>
              <a:rPr lang="en-US" sz="1600" dirty="0">
                <a:effectLst/>
                <a:latin typeface="Enterprise Sans" pitchFamily="2" charset="0"/>
                <a:ea typeface="Enterprise Sans" pitchFamily="2" charset="0"/>
              </a:rPr>
            </a:br>
            <a:r>
              <a:rPr lang="en-US" sz="1600" dirty="0">
                <a:effectLst/>
                <a:latin typeface="Enterprise Sans" pitchFamily="2" charset="0"/>
                <a:ea typeface="Enterprise Sans" pitchFamily="2" charset="0"/>
              </a:rPr>
              <a:t>to discuss your personal circumstances.</a:t>
            </a:r>
          </a:p>
        </p:txBody>
      </p:sp>
      <p:sp>
        <p:nvSpPr>
          <p:cNvPr id="9" name="object 2">
            <a:extLst>
              <a:ext uri="{FF2B5EF4-FFF2-40B4-BE49-F238E27FC236}">
                <a16:creationId xmlns:a16="http://schemas.microsoft.com/office/drawing/2014/main" id="{664C0563-C715-9E42-CADA-564563C0B491}"/>
              </a:ext>
            </a:extLst>
          </p:cNvPr>
          <p:cNvSpPr txBox="1"/>
          <p:nvPr/>
        </p:nvSpPr>
        <p:spPr>
          <a:xfrm>
            <a:off x="457201" y="1320799"/>
            <a:ext cx="3945834" cy="4673601"/>
          </a:xfrm>
          <a:prstGeom prst="rect">
            <a:avLst/>
          </a:prstGeom>
        </p:spPr>
        <p:txBody>
          <a:bodyPr vert="horz" wrap="square" lIns="0" tIns="0" rIns="0" bIns="0" rtlCol="0" anchor="t" anchorCtr="0">
            <a:noAutofit/>
          </a:bodyPr>
          <a:lstStyle/>
          <a:p>
            <a:pPr marL="0" marR="0">
              <a:spcBef>
                <a:spcPts val="0"/>
              </a:spcBef>
              <a:spcAft>
                <a:spcPts val="0"/>
              </a:spcAft>
            </a:pPr>
            <a:r>
              <a:rPr lang="en-US" sz="2800" b="1" dirty="0">
                <a:solidFill>
                  <a:schemeClr val="accent6"/>
                </a:solidFill>
                <a:effectLst/>
                <a:latin typeface="Enterprise Sans" pitchFamily="2" charset="0"/>
                <a:ea typeface="Enterprise Sans" pitchFamily="2" charset="0"/>
              </a:rPr>
              <a:t>What’s an HSA?</a:t>
            </a:r>
            <a:endParaRPr lang="en-US" sz="2800" dirty="0">
              <a:solidFill>
                <a:schemeClr val="accent6"/>
              </a:solidFill>
              <a:effectLst/>
              <a:latin typeface="Enterprise Sans" pitchFamily="2" charset="0"/>
              <a:ea typeface="Enterprise Sans" pitchFamily="2" charset="0"/>
            </a:endParaRPr>
          </a:p>
          <a:p>
            <a:pPr>
              <a:lnSpc>
                <a:spcPct val="110000"/>
              </a:lnSpc>
              <a:spcBef>
                <a:spcPts val="1800"/>
              </a:spcBef>
            </a:pPr>
            <a:r>
              <a:rPr lang="en-US" dirty="0">
                <a:solidFill>
                  <a:schemeClr val="accent6"/>
                </a:solidFill>
                <a:latin typeface="Enterprise Sans" pitchFamily="2" charset="0"/>
                <a:ea typeface="Enterprise Sans" pitchFamily="2" charset="0"/>
              </a:rPr>
              <a:t>A health savings account helps you save smarter through all stages of life. When payroll deducted, it lets you use income-tax free dollars to pay for qualified medical, dental and vision expenses.</a:t>
            </a:r>
          </a:p>
          <a:p>
            <a:pPr>
              <a:lnSpc>
                <a:spcPct val="110000"/>
              </a:lnSpc>
              <a:spcBef>
                <a:spcPts val="1800"/>
              </a:spcBef>
            </a:pPr>
            <a:r>
              <a:rPr lang="en-US" sz="1800" kern="0" dirty="0">
                <a:solidFill>
                  <a:schemeClr val="accent6"/>
                </a:solidFill>
                <a:effectLst/>
                <a:latin typeface="Enterprise Sans"/>
                <a:ea typeface="Enterprise Sans"/>
              </a:rPr>
              <a:t>Your HSA dollars are yours to keep. Balances carry over</a:t>
            </a:r>
            <a:r>
              <a:rPr lang="en-US" sz="1800" b="1" kern="0" dirty="0">
                <a:solidFill>
                  <a:schemeClr val="accent6"/>
                </a:solidFill>
                <a:effectLst/>
                <a:latin typeface="Enterprise Sans"/>
                <a:ea typeface="Enterprise Sans"/>
              </a:rPr>
              <a:t> </a:t>
            </a:r>
            <a:r>
              <a:rPr lang="en-US" sz="1800" kern="0" dirty="0">
                <a:solidFill>
                  <a:schemeClr val="accent6"/>
                </a:solidFill>
                <a:effectLst/>
                <a:latin typeface="Enterprise Sans"/>
                <a:ea typeface="Enterprise Sans"/>
              </a:rPr>
              <a:t>from year-to-year, to new jobs and</a:t>
            </a:r>
            <a:r>
              <a:rPr lang="en-US" sz="1800" kern="0" spc="-100" dirty="0">
                <a:solidFill>
                  <a:schemeClr val="accent6"/>
                </a:solidFill>
                <a:effectLst/>
                <a:latin typeface="Enterprise Sans"/>
                <a:ea typeface="Enterprise Sans"/>
              </a:rPr>
              <a:t> even </a:t>
            </a:r>
            <a:r>
              <a:rPr lang="en-US" kern="0" spc="-100" dirty="0">
                <a:solidFill>
                  <a:schemeClr val="accent6"/>
                </a:solidFill>
                <a:latin typeface="Enterprise Sans"/>
                <a:ea typeface="Enterprise Sans"/>
              </a:rPr>
              <a:t> </a:t>
            </a:r>
            <a:r>
              <a:rPr lang="en-US" sz="1800" kern="0" dirty="0">
                <a:solidFill>
                  <a:schemeClr val="accent6"/>
                </a:solidFill>
                <a:effectLst/>
                <a:latin typeface="Enterprise Sans"/>
                <a:ea typeface="Enterprise Sans"/>
              </a:rPr>
              <a:t>into</a:t>
            </a:r>
            <a:r>
              <a:rPr lang="en-US" sz="1800" kern="0" spc="-95" dirty="0">
                <a:solidFill>
                  <a:schemeClr val="accent6"/>
                </a:solidFill>
                <a:effectLst/>
                <a:latin typeface="Enterprise Sans"/>
                <a:ea typeface="Enterprise Sans"/>
              </a:rPr>
              <a:t> </a:t>
            </a:r>
            <a:r>
              <a:rPr lang="en-US" sz="1800" kern="0" dirty="0">
                <a:solidFill>
                  <a:schemeClr val="accent6"/>
                </a:solidFill>
                <a:effectLst/>
                <a:latin typeface="Enterprise Sans"/>
                <a:ea typeface="Enterprise Sans"/>
              </a:rPr>
              <a:t>retirement.</a:t>
            </a:r>
            <a:endParaRPr lang="en-US" dirty="0">
              <a:solidFill>
                <a:schemeClr val="accent6"/>
              </a:solidFill>
              <a:latin typeface="Enterprise Sans"/>
              <a:ea typeface="Enterprise Sans"/>
            </a:endParaRPr>
          </a:p>
        </p:txBody>
      </p:sp>
      <p:cxnSp>
        <p:nvCxnSpPr>
          <p:cNvPr id="27" name="Straight Connector 26">
            <a:extLst>
              <a:ext uri="{FF2B5EF4-FFF2-40B4-BE49-F238E27FC236}">
                <a16:creationId xmlns:a16="http://schemas.microsoft.com/office/drawing/2014/main" id="{6F85F745-C150-182B-17F8-B2C99F851AE1}"/>
              </a:ext>
            </a:extLst>
          </p:cNvPr>
          <p:cNvCxnSpPr>
            <a:cxnSpLocks/>
          </p:cNvCxnSpPr>
          <p:nvPr/>
        </p:nvCxnSpPr>
        <p:spPr bwMode="gray">
          <a:xfrm>
            <a:off x="5095875" y="4637645"/>
            <a:ext cx="6635750" cy="0"/>
          </a:xfrm>
          <a:prstGeom prst="line">
            <a:avLst/>
          </a:prstGeom>
          <a:ln w="31750" cap="rnd">
            <a:solidFill>
              <a:schemeClr val="tx2"/>
            </a:solidFill>
            <a:prstDash val="sysDot"/>
            <a:round/>
            <a:headEnd w="lg" len="med"/>
            <a:tailEnd type="none" w="lg" len="med"/>
          </a:ln>
        </p:spPr>
        <p:style>
          <a:lnRef idx="1">
            <a:schemeClr val="accent1"/>
          </a:lnRef>
          <a:fillRef idx="0">
            <a:schemeClr val="accent1"/>
          </a:fillRef>
          <a:effectRef idx="0">
            <a:schemeClr val="accent1"/>
          </a:effectRef>
          <a:fontRef idx="minor">
            <a:schemeClr val="tx1"/>
          </a:fontRef>
        </p:style>
      </p:cxnSp>
      <p:pic>
        <p:nvPicPr>
          <p:cNvPr id="4" name="Graphic 3">
            <a:extLst>
              <a:ext uri="{FF2B5EF4-FFF2-40B4-BE49-F238E27FC236}">
                <a16:creationId xmlns:a16="http://schemas.microsoft.com/office/drawing/2014/main" id="{03963EB6-C98A-ABFE-3D12-983EEBF6AAF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943061" y="4919869"/>
            <a:ext cx="583095" cy="58309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2E258-1250-76C6-F857-A2FCB922C245}"/>
            </a:ext>
          </a:extLst>
        </p:cNvPr>
        <p:cNvGrpSpPr/>
        <p:nvPr/>
      </p:nvGrpSpPr>
      <p:grpSpPr>
        <a:xfrm>
          <a:off x="0" y="0"/>
          <a:ext cx="0" cy="0"/>
          <a:chOff x="0" y="0"/>
          <a:chExt cx="0" cy="0"/>
        </a:xfrm>
      </p:grpSpPr>
      <p:sp>
        <p:nvSpPr>
          <p:cNvPr id="6" name="Rectangle: Single Corner Rounded 33">
            <a:extLst>
              <a:ext uri="{FF2B5EF4-FFF2-40B4-BE49-F238E27FC236}">
                <a16:creationId xmlns:a16="http://schemas.microsoft.com/office/drawing/2014/main" id="{3BBAEEE1-A181-44B4-8048-23A346BE8CA3}"/>
              </a:ext>
            </a:extLst>
          </p:cNvPr>
          <p:cNvSpPr/>
          <p:nvPr/>
        </p:nvSpPr>
        <p:spPr bwMode="gray">
          <a:xfrm flipH="1" flipV="1">
            <a:off x="6359968" y="0"/>
            <a:ext cx="5832032" cy="5994401"/>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2" name="object 2">
            <a:extLst>
              <a:ext uri="{FF2B5EF4-FFF2-40B4-BE49-F238E27FC236}">
                <a16:creationId xmlns:a16="http://schemas.microsoft.com/office/drawing/2014/main" id="{91835981-4DB5-DE1D-73F0-22837FF2F21F}"/>
              </a:ext>
            </a:extLst>
          </p:cNvPr>
          <p:cNvSpPr txBox="1"/>
          <p:nvPr/>
        </p:nvSpPr>
        <p:spPr>
          <a:xfrm>
            <a:off x="457200" y="600871"/>
            <a:ext cx="5740400" cy="652458"/>
          </a:xfrm>
          <a:prstGeom prst="rect">
            <a:avLst/>
          </a:prstGeom>
        </p:spPr>
        <p:txBody>
          <a:bodyPr vert="horz" wrap="square" lIns="0" tIns="0" rIns="0" bIns="0" rtlCol="0">
            <a:noAutofit/>
          </a:bodyPr>
          <a:lstStyle/>
          <a:p>
            <a:pPr marL="0" marR="0">
              <a:lnSpc>
                <a:spcPct val="90000"/>
              </a:lnSpc>
              <a:spcBef>
                <a:spcPts val="0"/>
              </a:spcBef>
              <a:spcAft>
                <a:spcPts val="0"/>
              </a:spcAft>
            </a:pPr>
            <a:r>
              <a:rPr lang="en-US" sz="2800" b="1" dirty="0">
                <a:solidFill>
                  <a:schemeClr val="accent6"/>
                </a:solidFill>
                <a:latin typeface="Enterprise Sans" pitchFamily="2" charset="0"/>
                <a:ea typeface="Enterprise Sans" pitchFamily="2" charset="0"/>
              </a:rPr>
              <a:t>How an HSA helps </a:t>
            </a:r>
            <a:br>
              <a:rPr lang="en-US" sz="2800" b="1" dirty="0">
                <a:solidFill>
                  <a:schemeClr val="accent6"/>
                </a:solidFill>
                <a:latin typeface="Enterprise Sans" pitchFamily="2" charset="0"/>
                <a:ea typeface="Enterprise Sans" pitchFamily="2" charset="0"/>
              </a:rPr>
            </a:br>
            <a:r>
              <a:rPr lang="en-US" sz="2800" b="1" dirty="0">
                <a:solidFill>
                  <a:schemeClr val="accent6"/>
                </a:solidFill>
                <a:latin typeface="Enterprise Sans" pitchFamily="2" charset="0"/>
                <a:ea typeface="Enterprise Sans" pitchFamily="2" charset="0"/>
              </a:rPr>
              <a:t>you save money</a:t>
            </a:r>
          </a:p>
          <a:p>
            <a:pPr marL="0" marR="0">
              <a:spcBef>
                <a:spcPts val="2400"/>
              </a:spcBef>
              <a:spcAft>
                <a:spcPts val="0"/>
              </a:spcAft>
            </a:pPr>
            <a:r>
              <a:rPr lang="en-US" sz="1600" dirty="0">
                <a:effectLst/>
                <a:latin typeface="Enterprise Sans" pitchFamily="2" charset="0"/>
                <a:ea typeface="Enterprise Sans" pitchFamily="2" charset="0"/>
              </a:rPr>
              <a:t>HSAs are triple tax advantaged accounts, helping you save,</a:t>
            </a:r>
            <a:r>
              <a:rPr lang="en-US" sz="1600" spc="-20"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earn</a:t>
            </a:r>
            <a:r>
              <a:rPr lang="en-US" sz="1600" spc="-10"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and</a:t>
            </a:r>
            <a:r>
              <a:rPr lang="en-US" sz="1600" spc="-15"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spend income</a:t>
            </a:r>
            <a:r>
              <a:rPr lang="en-US" sz="1600" spc="-15"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tax-free</a:t>
            </a:r>
            <a:r>
              <a:rPr lang="en-US" sz="1600" spc="-10" dirty="0">
                <a:effectLst/>
                <a:latin typeface="Enterprise Sans" pitchFamily="2" charset="0"/>
                <a:ea typeface="Enterprise Sans" pitchFamily="2" charset="0"/>
              </a:rPr>
              <a:t>:</a:t>
            </a:r>
            <a:endParaRPr lang="en-US" sz="1600" dirty="0">
              <a:effectLst/>
              <a:latin typeface="Enterprise Sans" pitchFamily="2" charset="0"/>
              <a:ea typeface="Enterprise Sans" pitchFamily="2" charset="0"/>
            </a:endParaRPr>
          </a:p>
        </p:txBody>
      </p:sp>
      <p:sp>
        <p:nvSpPr>
          <p:cNvPr id="49" name="TextBox 48">
            <a:extLst>
              <a:ext uri="{FF2B5EF4-FFF2-40B4-BE49-F238E27FC236}">
                <a16:creationId xmlns:a16="http://schemas.microsoft.com/office/drawing/2014/main" id="{C5D776DE-D381-C131-08A1-C254844D13A3}"/>
              </a:ext>
            </a:extLst>
          </p:cNvPr>
          <p:cNvSpPr txBox="1"/>
          <p:nvPr/>
        </p:nvSpPr>
        <p:spPr bwMode="gray">
          <a:xfrm>
            <a:off x="7136090" y="5139497"/>
            <a:ext cx="4719639" cy="523874"/>
          </a:xfrm>
          <a:prstGeom prst="rect">
            <a:avLst/>
          </a:prstGeom>
          <a:noFill/>
        </p:spPr>
        <p:txBody>
          <a:bodyPr vert="horz" wrap="square" lIns="0" tIns="0" rIns="0" bIns="0" rtlCol="0" anchor="t" anchorCtr="0">
            <a:noAutofit/>
          </a:bodyPr>
          <a:lstStyle/>
          <a:p>
            <a:pPr marL="111125" indent="-111125">
              <a:spcBef>
                <a:spcPts val="300"/>
              </a:spcBef>
              <a:buFont typeface="+mj-lt"/>
              <a:buAutoNum type="arabicPeriod"/>
              <a:tabLst>
                <a:tab pos="4514850" algn="r"/>
              </a:tabLst>
            </a:pPr>
            <a:r>
              <a:rPr lang="en-US" sz="700" dirty="0">
                <a:solidFill>
                  <a:schemeClr val="accent6"/>
                </a:solidFill>
                <a:latin typeface="Enterprise Sans" pitchFamily="2" charset="0"/>
                <a:ea typeface="Enterprise Sans" pitchFamily="2" charset="0"/>
              </a:rPr>
              <a:t>$2,400 (annual contribution) </a:t>
            </a:r>
            <a:r>
              <a:rPr lang="en-US" sz="700" dirty="0">
                <a:solidFill>
                  <a:schemeClr val="accent6"/>
                </a:solidFill>
                <a:latin typeface="Enterprise Sans" pitchFamily="2" charset="0"/>
                <a:ea typeface="Enterprise Sans" pitchFamily="2" charset="0"/>
                <a:cs typeface="Arial" panose="020B0604020202020204" pitchFamily="34" charset="0"/>
              </a:rPr>
              <a:t>‒</a:t>
            </a:r>
            <a:r>
              <a:rPr lang="en-US" sz="700" dirty="0">
                <a:solidFill>
                  <a:schemeClr val="accent6"/>
                </a:solidFill>
                <a:latin typeface="Enterprise Sans" pitchFamily="2" charset="0"/>
                <a:ea typeface="Enterprise Sans" pitchFamily="2" charset="0"/>
              </a:rPr>
              <a:t> $500 (annual health care costs) = $1,900</a:t>
            </a:r>
          </a:p>
          <a:p>
            <a:pPr marL="111125" indent="-111125">
              <a:spcBef>
                <a:spcPts val="300"/>
              </a:spcBef>
              <a:buFont typeface="+mj-lt"/>
              <a:buAutoNum type="arabicPeriod"/>
              <a:tabLst>
                <a:tab pos="4514850" algn="r"/>
              </a:tabLst>
            </a:pPr>
            <a:r>
              <a:rPr lang="en-US" sz="700" dirty="0">
                <a:solidFill>
                  <a:schemeClr val="accent6"/>
                </a:solidFill>
                <a:latin typeface="Enterprise Sans" pitchFamily="2" charset="0"/>
                <a:ea typeface="Enterprise Sans" pitchFamily="2" charset="0"/>
              </a:rPr>
              <a:t>$1,900 (total annual contribution) </a:t>
            </a:r>
            <a:r>
              <a:rPr lang="en-US" sz="700" i="1" kern="0" dirty="0">
                <a:solidFill>
                  <a:schemeClr val="accent6"/>
                </a:solidFill>
                <a:latin typeface="Enterprise Sans Regular" pitchFamily="2" charset="0"/>
                <a:ea typeface="Enterprise Sans Regular" pitchFamily="2" charset="0"/>
                <a:cs typeface="Times New Roman" panose="02020603050405020304" pitchFamily="18" charset="0"/>
              </a:rPr>
              <a:t>×</a:t>
            </a:r>
            <a:r>
              <a:rPr lang="en-US" sz="700" dirty="0">
                <a:solidFill>
                  <a:schemeClr val="accent6"/>
                </a:solidFill>
                <a:latin typeface="Enterprise Sans" pitchFamily="2" charset="0"/>
                <a:ea typeface="Enterprise Sans" pitchFamily="2" charset="0"/>
              </a:rPr>
              <a:t> 35 (remaining years to 65) = $66,500</a:t>
            </a:r>
          </a:p>
          <a:p>
            <a:pPr marL="111125" indent="-111125">
              <a:spcBef>
                <a:spcPts val="300"/>
              </a:spcBef>
              <a:buFont typeface="+mj-lt"/>
              <a:buAutoNum type="arabicPeriod"/>
              <a:tabLst>
                <a:tab pos="4514850" algn="r"/>
              </a:tabLst>
            </a:pPr>
            <a:r>
              <a:rPr lang="en-US" sz="700" dirty="0">
                <a:solidFill>
                  <a:schemeClr val="accent6"/>
                </a:solidFill>
                <a:latin typeface="Enterprise Sans" pitchFamily="2" charset="0"/>
                <a:ea typeface="Enterprise Sans" pitchFamily="2" charset="0"/>
              </a:rPr>
              <a:t>Income tax savings assumes 22% federal income tax and 7.65% FICA. Results and amount vary depending on individual circumstances</a:t>
            </a:r>
          </a:p>
          <a:p>
            <a:pPr marL="111125" indent="-111125">
              <a:spcBef>
                <a:spcPts val="300"/>
              </a:spcBef>
              <a:buFont typeface="+mj-lt"/>
              <a:buAutoNum type="arabicPeriod"/>
              <a:tabLst>
                <a:tab pos="4514850" algn="r"/>
              </a:tabLst>
            </a:pPr>
            <a:endParaRPr lang="en-US" sz="700" dirty="0">
              <a:solidFill>
                <a:schemeClr val="accent6"/>
              </a:solidFill>
              <a:latin typeface="Enterprise Sans" pitchFamily="2" charset="0"/>
              <a:ea typeface="Enterprise Sans" pitchFamily="2" charset="0"/>
            </a:endParaRPr>
          </a:p>
        </p:txBody>
      </p:sp>
      <p:grpSp>
        <p:nvGrpSpPr>
          <p:cNvPr id="73" name="Group 72">
            <a:extLst>
              <a:ext uri="{FF2B5EF4-FFF2-40B4-BE49-F238E27FC236}">
                <a16:creationId xmlns:a16="http://schemas.microsoft.com/office/drawing/2014/main" id="{B6581051-BDD0-6A32-91F2-1EFBD8D6C40D}"/>
              </a:ext>
            </a:extLst>
          </p:cNvPr>
          <p:cNvGrpSpPr/>
          <p:nvPr/>
        </p:nvGrpSpPr>
        <p:grpSpPr>
          <a:xfrm>
            <a:off x="457200" y="2368785"/>
            <a:ext cx="5623056" cy="3439900"/>
            <a:chOff x="457200" y="2368785"/>
            <a:chExt cx="5623056" cy="3439900"/>
          </a:xfrm>
        </p:grpSpPr>
        <p:sp>
          <p:nvSpPr>
            <p:cNvPr id="61" name="TextBox 60">
              <a:extLst>
                <a:ext uri="{FF2B5EF4-FFF2-40B4-BE49-F238E27FC236}">
                  <a16:creationId xmlns:a16="http://schemas.microsoft.com/office/drawing/2014/main" id="{F6017AF9-A7F4-71AC-DC34-40D603A9F7F4}"/>
                </a:ext>
              </a:extLst>
            </p:cNvPr>
            <p:cNvSpPr txBox="1"/>
            <p:nvPr/>
          </p:nvSpPr>
          <p:spPr bwMode="gray">
            <a:xfrm>
              <a:off x="1484735" y="5306077"/>
              <a:ext cx="4548318" cy="502608"/>
            </a:xfrm>
            <a:prstGeom prst="rect">
              <a:avLst/>
            </a:prstGeom>
            <a:noFill/>
          </p:spPr>
          <p:txBody>
            <a:bodyPr vert="horz" wrap="square" lIns="0" tIns="0" rIns="0" bIns="0" rtlCol="0">
              <a:noAutofit/>
            </a:bodyPr>
            <a:lstStyle/>
            <a:p>
              <a:pPr algn="l">
                <a:lnSpc>
                  <a:spcPct val="110000"/>
                </a:lnSpc>
                <a:spcBef>
                  <a:spcPts val="600"/>
                </a:spcBef>
              </a:pPr>
              <a:r>
                <a:rPr lang="en-US" sz="1400" b="1" kern="0" dirty="0">
                  <a:solidFill>
                    <a:schemeClr val="accent6"/>
                  </a:solidFill>
                  <a:effectLst/>
                  <a:latin typeface="Enterprise Sans" pitchFamily="2" charset="0"/>
                  <a:ea typeface="Enterprise Sans" pitchFamily="2" charset="0"/>
                </a:rPr>
                <a:t>Smart tip: </a:t>
              </a:r>
              <a:r>
                <a:rPr lang="en-US" sz="1400" kern="0" dirty="0">
                  <a:solidFill>
                    <a:schemeClr val="accent6"/>
                  </a:solidFill>
                  <a:effectLst/>
                  <a:latin typeface="Enterprise Sans" pitchFamily="2" charset="0"/>
                  <a:ea typeface="Enterprise Sans" pitchFamily="2" charset="0"/>
                </a:rPr>
                <a:t>Go to </a:t>
              </a:r>
              <a:r>
                <a:rPr lang="en-US" sz="1400" b="1" kern="0" dirty="0">
                  <a:solidFill>
                    <a:schemeClr val="accent6"/>
                  </a:solidFill>
                  <a:latin typeface="Enterprise Sans" pitchFamily="2" charset="0"/>
                  <a:ea typeface="Enterprise Sans" pitchFamily="2" charset="0"/>
                </a:rPr>
                <a:t>optum</a:t>
              </a:r>
              <a:r>
                <a:rPr lang="en-US" sz="1400" b="1" kern="0" dirty="0">
                  <a:solidFill>
                    <a:schemeClr val="accent6"/>
                  </a:solidFill>
                  <a:effectLst/>
                  <a:latin typeface="Enterprise Sans" pitchFamily="2" charset="0"/>
                  <a:ea typeface="Enterprise Sans" pitchFamily="2" charset="0"/>
                </a:rPr>
                <a:t>.com/library </a:t>
              </a:r>
              <a:r>
                <a:rPr lang="en-US" sz="1400" kern="0" dirty="0">
                  <a:solidFill>
                    <a:schemeClr val="accent6"/>
                  </a:solidFill>
                  <a:effectLst/>
                  <a:latin typeface="Enterprise Sans" pitchFamily="2" charset="0"/>
                  <a:ea typeface="Enterprise Sans" pitchFamily="2" charset="0"/>
                </a:rPr>
                <a:t>for calculator tools to help determine the right contribution amount for you</a:t>
              </a:r>
              <a:endParaRPr lang="en-US" sz="1100" dirty="0">
                <a:solidFill>
                  <a:schemeClr val="accent6"/>
                </a:solidFill>
                <a:latin typeface="Enterprise Sans" pitchFamily="2" charset="0"/>
                <a:ea typeface="Enterprise Sans" pitchFamily="2" charset="0"/>
              </a:endParaRPr>
            </a:p>
          </p:txBody>
        </p:sp>
        <p:cxnSp>
          <p:nvCxnSpPr>
            <p:cNvPr id="63" name="Straight Connector 62">
              <a:extLst>
                <a:ext uri="{FF2B5EF4-FFF2-40B4-BE49-F238E27FC236}">
                  <a16:creationId xmlns:a16="http://schemas.microsoft.com/office/drawing/2014/main" id="{148A36B3-11F9-70A0-4F86-5A6861F6FCFE}"/>
                </a:ext>
              </a:extLst>
            </p:cNvPr>
            <p:cNvCxnSpPr>
              <a:cxnSpLocks/>
            </p:cNvCxnSpPr>
            <p:nvPr/>
          </p:nvCxnSpPr>
          <p:spPr bwMode="gray">
            <a:xfrm>
              <a:off x="457200" y="4964209"/>
              <a:ext cx="5486400" cy="0"/>
            </a:xfrm>
            <a:prstGeom prst="line">
              <a:avLst/>
            </a:prstGeom>
            <a:ln w="31750" cap="rnd">
              <a:solidFill>
                <a:schemeClr val="tx2"/>
              </a:solidFill>
              <a:prstDash val="sysDot"/>
              <a:round/>
              <a:headEnd w="lg" len="med"/>
              <a:tailEnd type="none" w="lg" len="med"/>
            </a:ln>
          </p:spPr>
          <p:style>
            <a:lnRef idx="1">
              <a:schemeClr val="accent1"/>
            </a:lnRef>
            <a:fillRef idx="0">
              <a:schemeClr val="accent1"/>
            </a:fillRef>
            <a:effectRef idx="0">
              <a:schemeClr val="accent1"/>
            </a:effectRef>
            <a:fontRef idx="minor">
              <a:schemeClr val="tx1"/>
            </a:fontRef>
          </p:style>
        </p:cxnSp>
        <p:grpSp>
          <p:nvGrpSpPr>
            <p:cNvPr id="64" name="Group 63">
              <a:extLst>
                <a:ext uri="{FF2B5EF4-FFF2-40B4-BE49-F238E27FC236}">
                  <a16:creationId xmlns:a16="http://schemas.microsoft.com/office/drawing/2014/main" id="{9C9E03F9-DAC3-7138-ED64-F095F17455CB}"/>
                </a:ext>
              </a:extLst>
            </p:cNvPr>
            <p:cNvGrpSpPr/>
            <p:nvPr/>
          </p:nvGrpSpPr>
          <p:grpSpPr>
            <a:xfrm>
              <a:off x="457200" y="2368785"/>
              <a:ext cx="5623055" cy="441308"/>
              <a:chOff x="457200" y="2368785"/>
              <a:chExt cx="5623055" cy="441308"/>
            </a:xfrm>
          </p:grpSpPr>
          <p:sp>
            <p:nvSpPr>
              <p:cNvPr id="65" name="TextBox 64">
                <a:extLst>
                  <a:ext uri="{FF2B5EF4-FFF2-40B4-BE49-F238E27FC236}">
                    <a16:creationId xmlns:a16="http://schemas.microsoft.com/office/drawing/2014/main" id="{635AF167-FB6E-13A1-333E-A05A5F1C263E}"/>
                  </a:ext>
                </a:extLst>
              </p:cNvPr>
              <p:cNvSpPr txBox="1"/>
              <p:nvPr/>
            </p:nvSpPr>
            <p:spPr bwMode="gray">
              <a:xfrm>
                <a:off x="993913" y="2368785"/>
                <a:ext cx="5086342" cy="441308"/>
              </a:xfrm>
              <a:prstGeom prst="rect">
                <a:avLst/>
              </a:prstGeom>
              <a:noFill/>
            </p:spPr>
            <p:txBody>
              <a:bodyPr vert="horz" wrap="square" lIns="0" tIns="0" rIns="0" bIns="0" rtlCol="0" anchor="ctr" anchorCtr="0">
                <a:noAutofit/>
              </a:bodyPr>
              <a:lstStyle/>
              <a:p>
                <a:pPr marL="0" marR="0">
                  <a:lnSpc>
                    <a:spcPct val="110000"/>
                  </a:lnSpc>
                  <a:spcBef>
                    <a:spcPts val="0"/>
                  </a:spcBef>
                  <a:spcAft>
                    <a:spcPts val="0"/>
                  </a:spcAft>
                </a:pPr>
                <a:r>
                  <a:rPr lang="en-US" sz="1600" b="1" dirty="0">
                    <a:effectLst/>
                    <a:latin typeface="Enterprise Sans" pitchFamily="2" charset="0"/>
                    <a:ea typeface="Enterprise Sans" pitchFamily="2" charset="0"/>
                  </a:rPr>
                  <a:t>Contribute</a:t>
                </a:r>
                <a:r>
                  <a:rPr lang="en-US" sz="1600" b="1" spc="-100"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income tax-free money</a:t>
                </a:r>
                <a:r>
                  <a:rPr lang="en-US" sz="1600" b="1" dirty="0">
                    <a:effectLst/>
                    <a:latin typeface="Enterprise Sans" pitchFamily="2" charset="0"/>
                    <a:ea typeface="Enterprise Sans" pitchFamily="2" charset="0"/>
                  </a:rPr>
                  <a:t> </a:t>
                </a:r>
                <a:r>
                  <a:rPr lang="en-US" sz="1600" dirty="0">
                    <a:effectLst/>
                    <a:latin typeface="Enterprise Sans" pitchFamily="2" charset="0"/>
                    <a:ea typeface="Enterprise Sans" pitchFamily="2" charset="0"/>
                  </a:rPr>
                  <a:t>to your account </a:t>
                </a:r>
                <a:br>
                  <a:rPr lang="en-US" sz="1600" dirty="0">
                    <a:effectLst/>
                    <a:latin typeface="Enterprise Sans" pitchFamily="2" charset="0"/>
                    <a:ea typeface="Enterprise Sans" pitchFamily="2" charset="0"/>
                  </a:rPr>
                </a:br>
                <a:r>
                  <a:rPr lang="en-US" sz="1600" dirty="0">
                    <a:effectLst/>
                    <a:latin typeface="Enterprise Sans" pitchFamily="2" charset="0"/>
                    <a:ea typeface="Enterprise Sans" pitchFamily="2" charset="0"/>
                  </a:rPr>
                  <a:t>(up to IRS limits) via payroll deduction</a:t>
                </a:r>
              </a:p>
            </p:txBody>
          </p:sp>
          <p:sp>
            <p:nvSpPr>
              <p:cNvPr id="66" name="Oval 65">
                <a:extLst>
                  <a:ext uri="{FF2B5EF4-FFF2-40B4-BE49-F238E27FC236}">
                    <a16:creationId xmlns:a16="http://schemas.microsoft.com/office/drawing/2014/main" id="{A0FB4930-5B96-425B-5FDD-93048B91BF1A}"/>
                  </a:ext>
                </a:extLst>
              </p:cNvPr>
              <p:cNvSpPr/>
              <p:nvPr/>
            </p:nvSpPr>
            <p:spPr bwMode="gray">
              <a:xfrm>
                <a:off x="457200" y="2375453"/>
                <a:ext cx="357808" cy="357808"/>
              </a:xfrm>
              <a:prstGeom prst="ellipse">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r>
                  <a:rPr lang="en-US" sz="1400" b="1" i="0" u="none" baseline="0" dirty="0">
                    <a:solidFill>
                      <a:schemeClr val="accent6"/>
                    </a:solidFill>
                    <a:latin typeface="Enterprise Sans" pitchFamily="2" charset="0"/>
                    <a:ea typeface="Enterprise Sans" pitchFamily="2" charset="0"/>
                  </a:rPr>
                  <a:t>1</a:t>
                </a:r>
              </a:p>
            </p:txBody>
          </p:sp>
        </p:grpSp>
        <p:grpSp>
          <p:nvGrpSpPr>
            <p:cNvPr id="67" name="Group 66">
              <a:extLst>
                <a:ext uri="{FF2B5EF4-FFF2-40B4-BE49-F238E27FC236}">
                  <a16:creationId xmlns:a16="http://schemas.microsoft.com/office/drawing/2014/main" id="{F7B5E49A-1DAE-5C2F-A046-C357CE504D50}"/>
                </a:ext>
              </a:extLst>
            </p:cNvPr>
            <p:cNvGrpSpPr/>
            <p:nvPr/>
          </p:nvGrpSpPr>
          <p:grpSpPr>
            <a:xfrm>
              <a:off x="457200" y="3144408"/>
              <a:ext cx="5461691" cy="441308"/>
              <a:chOff x="457200" y="3157254"/>
              <a:chExt cx="5461691" cy="441308"/>
            </a:xfrm>
          </p:grpSpPr>
          <p:sp>
            <p:nvSpPr>
              <p:cNvPr id="68" name="TextBox 67">
                <a:extLst>
                  <a:ext uri="{FF2B5EF4-FFF2-40B4-BE49-F238E27FC236}">
                    <a16:creationId xmlns:a16="http://schemas.microsoft.com/office/drawing/2014/main" id="{DD4B91A3-3532-28D3-E5FC-1DFDFE45BBCA}"/>
                  </a:ext>
                </a:extLst>
              </p:cNvPr>
              <p:cNvSpPr txBox="1"/>
              <p:nvPr/>
            </p:nvSpPr>
            <p:spPr bwMode="gray">
              <a:xfrm>
                <a:off x="993913" y="3157254"/>
                <a:ext cx="4924978" cy="441308"/>
              </a:xfrm>
              <a:prstGeom prst="rect">
                <a:avLst/>
              </a:prstGeom>
              <a:noFill/>
            </p:spPr>
            <p:txBody>
              <a:bodyPr vert="horz" wrap="square" lIns="0" tIns="0" rIns="0" bIns="0" rtlCol="0" anchor="ctr" anchorCtr="0">
                <a:noAutofit/>
              </a:bodyPr>
              <a:lstStyle/>
              <a:p>
                <a:pPr marL="0" marR="0">
                  <a:lnSpc>
                    <a:spcPct val="110000"/>
                  </a:lnSpc>
                  <a:spcBef>
                    <a:spcPts val="0"/>
                  </a:spcBef>
                  <a:spcAft>
                    <a:spcPts val="0"/>
                  </a:spcAft>
                </a:pPr>
                <a:r>
                  <a:rPr lang="en-US" sz="1600" b="1" dirty="0">
                    <a:effectLst/>
                    <a:latin typeface="Enterprise Sans" pitchFamily="2" charset="0"/>
                    <a:ea typeface="Enterprise Sans" pitchFamily="2" charset="0"/>
                  </a:rPr>
                  <a:t>Grow</a:t>
                </a:r>
                <a:r>
                  <a:rPr lang="en-US" sz="1600" dirty="0">
                    <a:effectLst/>
                    <a:latin typeface="Enterprise Sans" pitchFamily="2" charset="0"/>
                    <a:ea typeface="Enterprise Sans" pitchFamily="2" charset="0"/>
                  </a:rPr>
                  <a:t> your savings with income tax-free interest and investment growth</a:t>
                </a:r>
              </a:p>
            </p:txBody>
          </p:sp>
          <p:sp>
            <p:nvSpPr>
              <p:cNvPr id="69" name="Oval 68">
                <a:extLst>
                  <a:ext uri="{FF2B5EF4-FFF2-40B4-BE49-F238E27FC236}">
                    <a16:creationId xmlns:a16="http://schemas.microsoft.com/office/drawing/2014/main" id="{F535057C-34F8-07B2-22C0-7840452D8E35}"/>
                  </a:ext>
                </a:extLst>
              </p:cNvPr>
              <p:cNvSpPr/>
              <p:nvPr/>
            </p:nvSpPr>
            <p:spPr bwMode="gray">
              <a:xfrm>
                <a:off x="457200" y="3203714"/>
                <a:ext cx="357808" cy="357808"/>
              </a:xfrm>
              <a:prstGeom prst="ellipse">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r>
                  <a:rPr lang="en-US" sz="1400" b="1" i="0" u="none" baseline="0" dirty="0">
                    <a:solidFill>
                      <a:schemeClr val="accent6"/>
                    </a:solidFill>
                    <a:latin typeface="Enterprise Sans" pitchFamily="2" charset="0"/>
                    <a:ea typeface="Enterprise Sans" pitchFamily="2" charset="0"/>
                  </a:rPr>
                  <a:t>2</a:t>
                </a:r>
              </a:p>
            </p:txBody>
          </p:sp>
        </p:grpSp>
        <p:grpSp>
          <p:nvGrpSpPr>
            <p:cNvPr id="70" name="Group 69">
              <a:extLst>
                <a:ext uri="{FF2B5EF4-FFF2-40B4-BE49-F238E27FC236}">
                  <a16:creationId xmlns:a16="http://schemas.microsoft.com/office/drawing/2014/main" id="{7C6FBE48-C541-1902-94C1-840354F16CB3}"/>
                </a:ext>
              </a:extLst>
            </p:cNvPr>
            <p:cNvGrpSpPr/>
            <p:nvPr/>
          </p:nvGrpSpPr>
          <p:grpSpPr>
            <a:xfrm>
              <a:off x="457200" y="3920031"/>
              <a:ext cx="5623056" cy="709863"/>
              <a:chOff x="457200" y="3887504"/>
              <a:chExt cx="5623056" cy="709863"/>
            </a:xfrm>
          </p:grpSpPr>
          <p:sp>
            <p:nvSpPr>
              <p:cNvPr id="71" name="TextBox 70">
                <a:extLst>
                  <a:ext uri="{FF2B5EF4-FFF2-40B4-BE49-F238E27FC236}">
                    <a16:creationId xmlns:a16="http://schemas.microsoft.com/office/drawing/2014/main" id="{AA44CA84-5F3C-6E26-832F-A2AB2982D9F6}"/>
                  </a:ext>
                </a:extLst>
              </p:cNvPr>
              <p:cNvSpPr txBox="1"/>
              <p:nvPr/>
            </p:nvSpPr>
            <p:spPr bwMode="gray">
              <a:xfrm>
                <a:off x="993913" y="3887504"/>
                <a:ext cx="5086343" cy="709863"/>
              </a:xfrm>
              <a:prstGeom prst="rect">
                <a:avLst/>
              </a:prstGeom>
              <a:noFill/>
            </p:spPr>
            <p:txBody>
              <a:bodyPr vert="horz" wrap="square" lIns="0" tIns="0" rIns="0" bIns="0" rtlCol="0" anchor="ctr" anchorCtr="0">
                <a:noAutofit/>
              </a:bodyPr>
              <a:lstStyle/>
              <a:p>
                <a:pPr marL="0" marR="0">
                  <a:lnSpc>
                    <a:spcPct val="110000"/>
                  </a:lnSpc>
                  <a:spcBef>
                    <a:spcPts val="0"/>
                  </a:spcBef>
                  <a:spcAft>
                    <a:spcPts val="0"/>
                  </a:spcAft>
                </a:pPr>
                <a:r>
                  <a:rPr lang="en-US" sz="1600" b="1" dirty="0">
                    <a:effectLst/>
                    <a:latin typeface="Enterprise Sans" pitchFamily="2" charset="0"/>
                    <a:ea typeface="Enterprise Sans" pitchFamily="2" charset="0"/>
                  </a:rPr>
                  <a:t>Spend </a:t>
                </a:r>
                <a:r>
                  <a:rPr lang="en-US" sz="1600" dirty="0">
                    <a:effectLst/>
                    <a:latin typeface="Enterprise Sans" pitchFamily="2" charset="0"/>
                    <a:ea typeface="Enterprise Sans" pitchFamily="2" charset="0"/>
                  </a:rPr>
                  <a:t>your HSA dollars on thousands of qualified medical expenses, like glasses, prescription refills </a:t>
                </a:r>
                <a:br>
                  <a:rPr lang="en-US" sz="1600" dirty="0">
                    <a:effectLst/>
                    <a:latin typeface="Enterprise Sans" pitchFamily="2" charset="0"/>
                    <a:ea typeface="Enterprise Sans" pitchFamily="2" charset="0"/>
                  </a:rPr>
                </a:br>
                <a:r>
                  <a:rPr lang="en-US" sz="1600" dirty="0">
                    <a:effectLst/>
                    <a:latin typeface="Enterprise Sans" pitchFamily="2" charset="0"/>
                    <a:ea typeface="Enterprise Sans" pitchFamily="2" charset="0"/>
                  </a:rPr>
                  <a:t>and doctor visits — all income tax-free</a:t>
                </a:r>
              </a:p>
            </p:txBody>
          </p:sp>
          <p:sp>
            <p:nvSpPr>
              <p:cNvPr id="72" name="Oval 71">
                <a:extLst>
                  <a:ext uri="{FF2B5EF4-FFF2-40B4-BE49-F238E27FC236}">
                    <a16:creationId xmlns:a16="http://schemas.microsoft.com/office/drawing/2014/main" id="{6A2205F8-11F7-2129-9CCC-BE2F43B27ACF}"/>
                  </a:ext>
                </a:extLst>
              </p:cNvPr>
              <p:cNvSpPr/>
              <p:nvPr/>
            </p:nvSpPr>
            <p:spPr bwMode="gray">
              <a:xfrm>
                <a:off x="457200" y="3899453"/>
                <a:ext cx="357808" cy="357808"/>
              </a:xfrm>
              <a:prstGeom prst="ellipse">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r>
                  <a:rPr lang="en-US" sz="1400" b="1" i="0" u="none" baseline="0" dirty="0">
                    <a:solidFill>
                      <a:schemeClr val="accent6"/>
                    </a:solidFill>
                    <a:latin typeface="Enterprise Sans" pitchFamily="2" charset="0"/>
                    <a:ea typeface="Enterprise Sans" pitchFamily="2" charset="0"/>
                  </a:rPr>
                  <a:t>3</a:t>
                </a:r>
              </a:p>
            </p:txBody>
          </p:sp>
        </p:grpSp>
      </p:grpSp>
      <p:sp>
        <p:nvSpPr>
          <p:cNvPr id="80" name="TextBox 79">
            <a:extLst>
              <a:ext uri="{FF2B5EF4-FFF2-40B4-BE49-F238E27FC236}">
                <a16:creationId xmlns:a16="http://schemas.microsoft.com/office/drawing/2014/main" id="{57E4F89D-AC13-E95D-F082-A6ADF6B21A42}"/>
              </a:ext>
            </a:extLst>
          </p:cNvPr>
          <p:cNvSpPr txBox="1"/>
          <p:nvPr/>
        </p:nvSpPr>
        <p:spPr bwMode="gray">
          <a:xfrm>
            <a:off x="6779635" y="832658"/>
            <a:ext cx="4691476" cy="1825625"/>
          </a:xfrm>
          <a:prstGeom prst="rect">
            <a:avLst/>
          </a:prstGeom>
          <a:noFill/>
        </p:spPr>
        <p:txBody>
          <a:bodyPr vert="horz" wrap="square" lIns="0" tIns="0" rIns="0" bIns="0" rtlCol="0" anchor="t" anchorCtr="0">
            <a:noAutofit/>
          </a:bodyPr>
          <a:lstStyle/>
          <a:p>
            <a:pPr marL="0" marR="0">
              <a:lnSpc>
                <a:spcPct val="85000"/>
              </a:lnSpc>
              <a:spcBef>
                <a:spcPts val="1200"/>
              </a:spcBef>
              <a:spcAft>
                <a:spcPts val="0"/>
              </a:spcAft>
            </a:pPr>
            <a:r>
              <a:rPr lang="en-US" sz="2000" b="1" kern="0" dirty="0">
                <a:solidFill>
                  <a:schemeClr val="accent6"/>
                </a:solidFill>
                <a:effectLst/>
                <a:latin typeface="Enterprise Sans" pitchFamily="2" charset="0"/>
                <a:ea typeface="Enterprise Sans" pitchFamily="2" charset="0"/>
              </a:rPr>
              <a:t>See how Jai is supersizing her nest egg</a:t>
            </a:r>
          </a:p>
          <a:p>
            <a:pPr marL="0" marR="0">
              <a:lnSpc>
                <a:spcPct val="110000"/>
              </a:lnSpc>
              <a:spcBef>
                <a:spcPts val="1200"/>
              </a:spcBef>
              <a:spcAft>
                <a:spcPts val="0"/>
              </a:spcAft>
            </a:pPr>
            <a:r>
              <a:rPr lang="en-US" sz="1400" kern="0" dirty="0">
                <a:solidFill>
                  <a:schemeClr val="accent6"/>
                </a:solidFill>
                <a:effectLst/>
                <a:latin typeface="Enterprise Sans" pitchFamily="2" charset="0"/>
                <a:ea typeface="Enterprise Sans" pitchFamily="2" charset="0"/>
              </a:rPr>
              <a:t>Meet Jai. She’s 30 and considers herself fairly healthy. When she started her new job, she decided to open an HSA and contribute $200 per month. She uses $500 each year to cover her health costs. </a:t>
            </a:r>
          </a:p>
        </p:txBody>
      </p:sp>
      <p:sp>
        <p:nvSpPr>
          <p:cNvPr id="81" name="TextBox 80">
            <a:extLst>
              <a:ext uri="{FF2B5EF4-FFF2-40B4-BE49-F238E27FC236}">
                <a16:creationId xmlns:a16="http://schemas.microsoft.com/office/drawing/2014/main" id="{C6F8BBB2-94A6-2046-A16B-772C0A32ABE7}"/>
              </a:ext>
            </a:extLst>
          </p:cNvPr>
          <p:cNvSpPr txBox="1"/>
          <p:nvPr/>
        </p:nvSpPr>
        <p:spPr bwMode="gray">
          <a:xfrm>
            <a:off x="6869087" y="2737568"/>
            <a:ext cx="3737321" cy="193899"/>
          </a:xfrm>
          <a:prstGeom prst="rect">
            <a:avLst/>
          </a:prstGeom>
          <a:noFill/>
        </p:spPr>
        <p:txBody>
          <a:bodyPr vert="horz" wrap="square" lIns="0" tIns="0" rIns="0" bIns="0" rtlCol="0">
            <a:spAutoFit/>
          </a:bodyPr>
          <a:lstStyle/>
          <a:p>
            <a:pPr>
              <a:lnSpc>
                <a:spcPct val="90000"/>
              </a:lnSpc>
              <a:spcBef>
                <a:spcPts val="600"/>
              </a:spcBef>
            </a:pPr>
            <a:r>
              <a:rPr lang="en-US" sz="1400" b="1" kern="0" dirty="0">
                <a:solidFill>
                  <a:schemeClr val="accent6"/>
                </a:solidFill>
                <a:latin typeface="Enterprise Sans" pitchFamily="2" charset="0"/>
                <a:ea typeface="Enterprise Sans" pitchFamily="2" charset="0"/>
              </a:rPr>
              <a:t>Here’s how much Jai can save with her HSA:</a:t>
            </a:r>
            <a:endParaRPr lang="en-US" sz="1400" b="1" dirty="0">
              <a:latin typeface="Enterprise Sans" pitchFamily="2" charset="0"/>
              <a:ea typeface="Enterprise Sans" pitchFamily="2" charset="0"/>
            </a:endParaRPr>
          </a:p>
        </p:txBody>
      </p:sp>
      <p:grpSp>
        <p:nvGrpSpPr>
          <p:cNvPr id="82" name="Group 81">
            <a:extLst>
              <a:ext uri="{FF2B5EF4-FFF2-40B4-BE49-F238E27FC236}">
                <a16:creationId xmlns:a16="http://schemas.microsoft.com/office/drawing/2014/main" id="{FAE107F3-754A-34F0-8ECA-BC07FA82A90C}"/>
              </a:ext>
            </a:extLst>
          </p:cNvPr>
          <p:cNvGrpSpPr/>
          <p:nvPr/>
        </p:nvGrpSpPr>
        <p:grpSpPr>
          <a:xfrm>
            <a:off x="6977063" y="2968529"/>
            <a:ext cx="4754562" cy="1778103"/>
            <a:chOff x="7086600" y="3109913"/>
            <a:chExt cx="4660900" cy="1743075"/>
          </a:xfrm>
        </p:grpSpPr>
        <p:sp>
          <p:nvSpPr>
            <p:cNvPr id="83" name="Oval 82">
              <a:extLst>
                <a:ext uri="{FF2B5EF4-FFF2-40B4-BE49-F238E27FC236}">
                  <a16:creationId xmlns:a16="http://schemas.microsoft.com/office/drawing/2014/main" id="{F32CCA38-612E-FFE9-410F-78863C33E6BE}"/>
                </a:ext>
              </a:extLst>
            </p:cNvPr>
            <p:cNvSpPr/>
            <p:nvPr/>
          </p:nvSpPr>
          <p:spPr bwMode="gray">
            <a:xfrm>
              <a:off x="10004425" y="3109913"/>
              <a:ext cx="1743075" cy="1743075"/>
            </a:xfrm>
            <a:prstGeom prst="ellipse">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rtl="0" eaLnBrk="1" fontAlgn="auto" hangingPunct="1">
                <a:lnSpc>
                  <a:spcPct val="90000"/>
                </a:lnSpc>
                <a:spcBef>
                  <a:spcPts val="600"/>
                </a:spcBef>
                <a:spcAft>
                  <a:spcPts val="0"/>
                </a:spcAft>
              </a:pPr>
              <a:r>
                <a:rPr lang="en-US" sz="1200" i="0" u="none" baseline="0" dirty="0">
                  <a:solidFill>
                    <a:schemeClr val="accent6"/>
                  </a:solidFill>
                  <a:latin typeface="Enterprise Sans" pitchFamily="2" charset="0"/>
                  <a:ea typeface="Enterprise Sans" pitchFamily="2" charset="0"/>
                </a:rPr>
                <a:t>Balance </a:t>
              </a:r>
              <a:br>
                <a:rPr lang="en-US" sz="1200" i="0" u="none" baseline="0" dirty="0">
                  <a:solidFill>
                    <a:schemeClr val="accent6"/>
                  </a:solidFill>
                  <a:latin typeface="Enterprise Sans" pitchFamily="2" charset="0"/>
                  <a:ea typeface="Enterprise Sans" pitchFamily="2" charset="0"/>
                </a:rPr>
              </a:br>
              <a:r>
                <a:rPr lang="en-US" sz="1200" i="0" u="none" baseline="0" dirty="0">
                  <a:solidFill>
                    <a:schemeClr val="accent6"/>
                  </a:solidFill>
                  <a:latin typeface="Enterprise Sans" pitchFamily="2" charset="0"/>
                  <a:ea typeface="Enterprise Sans" pitchFamily="2" charset="0"/>
                </a:rPr>
                <a:t>at age 65</a:t>
              </a:r>
              <a:r>
                <a:rPr lang="en-US" sz="1200" i="0" u="none" baseline="30000" dirty="0">
                  <a:solidFill>
                    <a:schemeClr val="accent6"/>
                  </a:solidFill>
                  <a:latin typeface="Enterprise Sans" pitchFamily="2" charset="0"/>
                  <a:ea typeface="Enterprise Sans" pitchFamily="2" charset="0"/>
                </a:rPr>
                <a:t>2</a:t>
              </a:r>
            </a:p>
            <a:p>
              <a:pPr algn="ctr" rtl="0" eaLnBrk="1" fontAlgn="auto" hangingPunct="1">
                <a:lnSpc>
                  <a:spcPct val="100000"/>
                </a:lnSpc>
                <a:spcBef>
                  <a:spcPts val="600"/>
                </a:spcBef>
                <a:spcAft>
                  <a:spcPts val="0"/>
                </a:spcAft>
              </a:pPr>
              <a:r>
                <a:rPr lang="en-US" sz="2400" b="1" dirty="0">
                  <a:solidFill>
                    <a:schemeClr val="accent6"/>
                  </a:solidFill>
                  <a:latin typeface="Enterprise Sans" pitchFamily="2" charset="0"/>
                  <a:ea typeface="Enterprise Sans" pitchFamily="2" charset="0"/>
                </a:rPr>
                <a:t>$66,500</a:t>
              </a:r>
              <a:endParaRPr lang="en-US" sz="2400" b="1" i="0" u="none" baseline="0" dirty="0">
                <a:solidFill>
                  <a:schemeClr val="accent6"/>
                </a:solidFill>
                <a:latin typeface="Enterprise Sans" pitchFamily="2" charset="0"/>
                <a:ea typeface="Enterprise Sans" pitchFamily="2" charset="0"/>
              </a:endParaRPr>
            </a:p>
          </p:txBody>
        </p:sp>
        <p:grpSp>
          <p:nvGrpSpPr>
            <p:cNvPr id="84" name="Group 83">
              <a:extLst>
                <a:ext uri="{FF2B5EF4-FFF2-40B4-BE49-F238E27FC236}">
                  <a16:creationId xmlns:a16="http://schemas.microsoft.com/office/drawing/2014/main" id="{E44C2643-9A93-A71A-1C99-E7D27B23C8C9}"/>
                </a:ext>
              </a:extLst>
            </p:cNvPr>
            <p:cNvGrpSpPr/>
            <p:nvPr/>
          </p:nvGrpSpPr>
          <p:grpSpPr>
            <a:xfrm>
              <a:off x="7086600" y="3429000"/>
              <a:ext cx="1365885" cy="1104900"/>
              <a:chOff x="7086600" y="3429000"/>
              <a:chExt cx="1365885" cy="1104900"/>
            </a:xfrm>
          </p:grpSpPr>
          <p:cxnSp>
            <p:nvCxnSpPr>
              <p:cNvPr id="88" name="Straight Arrow Connector 87">
                <a:extLst>
                  <a:ext uri="{FF2B5EF4-FFF2-40B4-BE49-F238E27FC236}">
                    <a16:creationId xmlns:a16="http://schemas.microsoft.com/office/drawing/2014/main" id="{022B9A79-8FA2-F2A4-2FAD-E4474AB433A0}"/>
                  </a:ext>
                </a:extLst>
              </p:cNvPr>
              <p:cNvCxnSpPr/>
              <p:nvPr/>
            </p:nvCxnSpPr>
            <p:spPr bwMode="gray">
              <a:xfrm>
                <a:off x="8079105" y="3981450"/>
                <a:ext cx="373380" cy="0"/>
              </a:xfrm>
              <a:prstGeom prst="straightConnector1">
                <a:avLst/>
              </a:prstGeom>
              <a:ln w="19050" cap="rnd">
                <a:solidFill>
                  <a:schemeClr val="accent6"/>
                </a:solidFill>
                <a:round/>
                <a:headEnd w="lg" len="med"/>
                <a:tailEnd type="arrow" w="lg" len="med"/>
              </a:ln>
            </p:spPr>
            <p:style>
              <a:lnRef idx="1">
                <a:schemeClr val="accent1"/>
              </a:lnRef>
              <a:fillRef idx="0">
                <a:schemeClr val="accent1"/>
              </a:fillRef>
              <a:effectRef idx="0">
                <a:schemeClr val="accent1"/>
              </a:effectRef>
              <a:fontRef idx="minor">
                <a:schemeClr val="tx1"/>
              </a:fontRef>
            </p:style>
          </p:cxnSp>
          <p:sp>
            <p:nvSpPr>
              <p:cNvPr id="89" name="Oval 88">
                <a:extLst>
                  <a:ext uri="{FF2B5EF4-FFF2-40B4-BE49-F238E27FC236}">
                    <a16:creationId xmlns:a16="http://schemas.microsoft.com/office/drawing/2014/main" id="{40988D7E-B206-3D49-F8B7-2D6D92440A08}"/>
                  </a:ext>
                </a:extLst>
              </p:cNvPr>
              <p:cNvSpPr/>
              <p:nvPr/>
            </p:nvSpPr>
            <p:spPr bwMode="gray">
              <a:xfrm>
                <a:off x="7086600" y="3429000"/>
                <a:ext cx="1104900" cy="1104900"/>
              </a:xfrm>
              <a:prstGeom prst="ellipse">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rtl="0" eaLnBrk="1" fontAlgn="auto" hangingPunct="1">
                  <a:lnSpc>
                    <a:spcPct val="90000"/>
                  </a:lnSpc>
                  <a:spcBef>
                    <a:spcPts val="600"/>
                  </a:spcBef>
                  <a:spcAft>
                    <a:spcPts val="0"/>
                  </a:spcAft>
                </a:pPr>
                <a:r>
                  <a:rPr lang="en-US" sz="900" i="0" u="none" baseline="0" dirty="0">
                    <a:solidFill>
                      <a:schemeClr val="accent6"/>
                    </a:solidFill>
                    <a:latin typeface="Enterprise Sans" pitchFamily="2" charset="0"/>
                    <a:ea typeface="Enterprise Sans" pitchFamily="2" charset="0"/>
                  </a:rPr>
                  <a:t>Monthly </a:t>
                </a:r>
                <a:br>
                  <a:rPr lang="en-US" sz="900" i="0" u="none" baseline="0" dirty="0">
                    <a:solidFill>
                      <a:schemeClr val="accent6"/>
                    </a:solidFill>
                    <a:latin typeface="Enterprise Sans" pitchFamily="2" charset="0"/>
                    <a:ea typeface="Enterprise Sans" pitchFamily="2" charset="0"/>
                  </a:rPr>
                </a:br>
                <a:r>
                  <a:rPr lang="en-US" sz="900" i="0" u="none" baseline="0" dirty="0">
                    <a:solidFill>
                      <a:schemeClr val="accent6"/>
                    </a:solidFill>
                    <a:latin typeface="Enterprise Sans" pitchFamily="2" charset="0"/>
                    <a:ea typeface="Enterprise Sans" pitchFamily="2" charset="0"/>
                  </a:rPr>
                  <a:t>contribution</a:t>
                </a:r>
              </a:p>
              <a:p>
                <a:pPr algn="ctr" rtl="0" eaLnBrk="1" fontAlgn="auto" hangingPunct="1">
                  <a:lnSpc>
                    <a:spcPct val="100000"/>
                  </a:lnSpc>
                  <a:spcBef>
                    <a:spcPts val="600"/>
                  </a:spcBef>
                  <a:spcAft>
                    <a:spcPts val="0"/>
                  </a:spcAft>
                </a:pPr>
                <a:r>
                  <a:rPr lang="en-US" sz="1400" b="1" dirty="0">
                    <a:solidFill>
                      <a:schemeClr val="accent6"/>
                    </a:solidFill>
                    <a:latin typeface="Enterprise Sans" pitchFamily="2" charset="0"/>
                    <a:ea typeface="Enterprise Sans" pitchFamily="2" charset="0"/>
                  </a:rPr>
                  <a:t>$200</a:t>
                </a:r>
                <a:endParaRPr lang="en-US" sz="1400" b="1" i="0" u="none" baseline="0" dirty="0">
                  <a:solidFill>
                    <a:schemeClr val="accent6"/>
                  </a:solidFill>
                  <a:latin typeface="Enterprise Sans" pitchFamily="2" charset="0"/>
                  <a:ea typeface="Enterprise Sans" pitchFamily="2" charset="0"/>
                </a:endParaRPr>
              </a:p>
            </p:txBody>
          </p:sp>
        </p:grpSp>
        <p:grpSp>
          <p:nvGrpSpPr>
            <p:cNvPr id="85" name="Group 84">
              <a:extLst>
                <a:ext uri="{FF2B5EF4-FFF2-40B4-BE49-F238E27FC236}">
                  <a16:creationId xmlns:a16="http://schemas.microsoft.com/office/drawing/2014/main" id="{A3618C67-955D-E9B0-2EB9-DCC9583F9E6F}"/>
                </a:ext>
              </a:extLst>
            </p:cNvPr>
            <p:cNvGrpSpPr/>
            <p:nvPr/>
          </p:nvGrpSpPr>
          <p:grpSpPr>
            <a:xfrm>
              <a:off x="8561388" y="3429000"/>
              <a:ext cx="1392237" cy="1104900"/>
              <a:chOff x="8561388" y="3429000"/>
              <a:chExt cx="1392237" cy="1104900"/>
            </a:xfrm>
          </p:grpSpPr>
          <p:cxnSp>
            <p:nvCxnSpPr>
              <p:cNvPr id="86" name="Straight Arrow Connector 85">
                <a:extLst>
                  <a:ext uri="{FF2B5EF4-FFF2-40B4-BE49-F238E27FC236}">
                    <a16:creationId xmlns:a16="http://schemas.microsoft.com/office/drawing/2014/main" id="{F3F27E1F-2129-C014-C47D-305BD57A7DF5}"/>
                  </a:ext>
                </a:extLst>
              </p:cNvPr>
              <p:cNvCxnSpPr/>
              <p:nvPr/>
            </p:nvCxnSpPr>
            <p:spPr bwMode="gray">
              <a:xfrm>
                <a:off x="9580245" y="3981450"/>
                <a:ext cx="373380" cy="0"/>
              </a:xfrm>
              <a:prstGeom prst="straightConnector1">
                <a:avLst/>
              </a:prstGeom>
              <a:ln w="19050" cap="rnd">
                <a:solidFill>
                  <a:schemeClr val="accent6"/>
                </a:solidFill>
                <a:round/>
                <a:headEnd w="lg" len="med"/>
                <a:tailEnd type="arrow" w="lg" len="med"/>
              </a:ln>
            </p:spPr>
            <p:style>
              <a:lnRef idx="1">
                <a:schemeClr val="accent1"/>
              </a:lnRef>
              <a:fillRef idx="0">
                <a:schemeClr val="accent1"/>
              </a:fillRef>
              <a:effectRef idx="0">
                <a:schemeClr val="accent1"/>
              </a:effectRef>
              <a:fontRef idx="minor">
                <a:schemeClr val="tx1"/>
              </a:fontRef>
            </p:style>
          </p:cxnSp>
          <p:sp>
            <p:nvSpPr>
              <p:cNvPr id="87" name="Oval 86">
                <a:extLst>
                  <a:ext uri="{FF2B5EF4-FFF2-40B4-BE49-F238E27FC236}">
                    <a16:creationId xmlns:a16="http://schemas.microsoft.com/office/drawing/2014/main" id="{26FCF7F1-66F5-F378-BBA7-BF87DCAC931B}"/>
                  </a:ext>
                </a:extLst>
              </p:cNvPr>
              <p:cNvSpPr/>
              <p:nvPr/>
            </p:nvSpPr>
            <p:spPr bwMode="gray">
              <a:xfrm>
                <a:off x="8561388" y="3429000"/>
                <a:ext cx="1104900" cy="1104900"/>
              </a:xfrm>
              <a:prstGeom prst="ellipse">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rtl="0" eaLnBrk="1" fontAlgn="auto" hangingPunct="1">
                  <a:lnSpc>
                    <a:spcPct val="90000"/>
                  </a:lnSpc>
                  <a:spcBef>
                    <a:spcPts val="600"/>
                  </a:spcBef>
                  <a:spcAft>
                    <a:spcPts val="0"/>
                  </a:spcAft>
                </a:pPr>
                <a:r>
                  <a:rPr lang="en-US" sz="900" i="0" u="none" baseline="0" dirty="0">
                    <a:solidFill>
                      <a:schemeClr val="accent6"/>
                    </a:solidFill>
                    <a:latin typeface="Enterprise Sans" pitchFamily="2" charset="0"/>
                    <a:ea typeface="Enterprise Sans" pitchFamily="2" charset="0"/>
                  </a:rPr>
                  <a:t>Balance at </a:t>
                </a:r>
                <a:br>
                  <a:rPr lang="en-US" sz="900" i="0" u="none" baseline="0" dirty="0">
                    <a:solidFill>
                      <a:schemeClr val="accent6"/>
                    </a:solidFill>
                    <a:latin typeface="Enterprise Sans" pitchFamily="2" charset="0"/>
                    <a:ea typeface="Enterprise Sans" pitchFamily="2" charset="0"/>
                  </a:rPr>
                </a:br>
                <a:r>
                  <a:rPr lang="en-US" sz="900" i="0" u="none" baseline="0" dirty="0">
                    <a:solidFill>
                      <a:schemeClr val="accent6"/>
                    </a:solidFill>
                    <a:latin typeface="Enterprise Sans" pitchFamily="2" charset="0"/>
                    <a:ea typeface="Enterprise Sans" pitchFamily="2" charset="0"/>
                  </a:rPr>
                  <a:t>end of Year 1</a:t>
                </a:r>
                <a:r>
                  <a:rPr lang="en-US" sz="900" i="0" u="none" baseline="30000" dirty="0">
                    <a:solidFill>
                      <a:schemeClr val="accent6"/>
                    </a:solidFill>
                    <a:latin typeface="Enterprise Sans" pitchFamily="2" charset="0"/>
                    <a:ea typeface="Enterprise Sans" pitchFamily="2" charset="0"/>
                  </a:rPr>
                  <a:t>1</a:t>
                </a:r>
              </a:p>
              <a:p>
                <a:pPr algn="ctr">
                  <a:spcBef>
                    <a:spcPts val="600"/>
                  </a:spcBef>
                </a:pPr>
                <a:r>
                  <a:rPr lang="en-US" sz="1400" b="1" dirty="0">
                    <a:solidFill>
                      <a:schemeClr val="accent6"/>
                    </a:solidFill>
                    <a:latin typeface="Enterprise Sans" pitchFamily="2" charset="0"/>
                    <a:ea typeface="Enterprise Sans" pitchFamily="2" charset="0"/>
                  </a:rPr>
                  <a:t>$1,900</a:t>
                </a:r>
              </a:p>
            </p:txBody>
          </p:sp>
        </p:grpSp>
      </p:grpSp>
      <p:sp>
        <p:nvSpPr>
          <p:cNvPr id="90" name="TextBox 89">
            <a:extLst>
              <a:ext uri="{FF2B5EF4-FFF2-40B4-BE49-F238E27FC236}">
                <a16:creationId xmlns:a16="http://schemas.microsoft.com/office/drawing/2014/main" id="{F1DF987A-2D8A-52E5-B868-010974147A36}"/>
              </a:ext>
            </a:extLst>
          </p:cNvPr>
          <p:cNvSpPr txBox="1"/>
          <p:nvPr/>
        </p:nvSpPr>
        <p:spPr bwMode="gray">
          <a:xfrm>
            <a:off x="6977063" y="4532349"/>
            <a:ext cx="2563177" cy="215045"/>
          </a:xfrm>
          <a:prstGeom prst="rect">
            <a:avLst/>
          </a:prstGeom>
          <a:noFill/>
        </p:spPr>
        <p:txBody>
          <a:bodyPr vert="horz" wrap="square" lIns="0" tIns="0" rIns="0" bIns="0" rtlCol="0" anchor="t" anchorCtr="0">
            <a:noAutofit/>
          </a:bodyPr>
          <a:lstStyle/>
          <a:p>
            <a:pPr>
              <a:spcBef>
                <a:spcPts val="600"/>
              </a:spcBef>
              <a:tabLst>
                <a:tab pos="4514850" algn="r"/>
              </a:tabLst>
            </a:pPr>
            <a:r>
              <a:rPr lang="en-US" sz="1000" i="1" dirty="0">
                <a:solidFill>
                  <a:schemeClr val="accent6"/>
                </a:solidFill>
              </a:rPr>
              <a:t>Annual income tax savings: </a:t>
            </a:r>
            <a:r>
              <a:rPr lang="en-US" sz="1000" i="1" kern="0" dirty="0">
                <a:solidFill>
                  <a:schemeClr val="accent6"/>
                </a:solidFill>
                <a:cs typeface="Times New Roman" panose="02020603050405020304" pitchFamily="18" charset="0"/>
              </a:rPr>
              <a:t>$712</a:t>
            </a:r>
            <a:r>
              <a:rPr lang="en-US" sz="1000" i="1" kern="0" baseline="30000" dirty="0">
                <a:solidFill>
                  <a:schemeClr val="accent6"/>
                </a:solidFill>
                <a:cs typeface="Times New Roman" panose="02020603050405020304" pitchFamily="18" charset="0"/>
              </a:rPr>
              <a:t>3</a:t>
            </a:r>
            <a:endParaRPr lang="en-US" sz="1000" i="1" baseline="30000" dirty="0">
              <a:solidFill>
                <a:schemeClr val="accent6"/>
              </a:solidFill>
            </a:endParaRPr>
          </a:p>
        </p:txBody>
      </p:sp>
      <p:pic>
        <p:nvPicPr>
          <p:cNvPr id="4" name="Graphic 3">
            <a:extLst>
              <a:ext uri="{FF2B5EF4-FFF2-40B4-BE49-F238E27FC236}">
                <a16:creationId xmlns:a16="http://schemas.microsoft.com/office/drawing/2014/main" id="{B069ED93-D8DB-C356-CE95-D7FBBDEB1AE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59295" y="5247859"/>
            <a:ext cx="586409" cy="586409"/>
          </a:xfrm>
          <a:prstGeom prst="rect">
            <a:avLst/>
          </a:prstGeom>
        </p:spPr>
      </p:pic>
    </p:spTree>
    <p:extLst>
      <p:ext uri="{BB962C8B-B14F-4D97-AF65-F5344CB8AC3E}">
        <p14:creationId xmlns:p14="http://schemas.microsoft.com/office/powerpoint/2010/main" val="1976867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2">
            <a:extLst>
              <a:ext uri="{FF2B5EF4-FFF2-40B4-BE49-F238E27FC236}">
                <a16:creationId xmlns:a16="http://schemas.microsoft.com/office/drawing/2014/main" id="{B365C41A-D877-CD59-E3C5-F29C482796BA}"/>
              </a:ext>
            </a:extLst>
          </p:cNvPr>
          <p:cNvSpPr txBox="1"/>
          <p:nvPr/>
        </p:nvSpPr>
        <p:spPr>
          <a:xfrm>
            <a:off x="457200" y="571501"/>
            <a:ext cx="3886200" cy="381000"/>
          </a:xfrm>
          <a:prstGeom prst="rect">
            <a:avLst/>
          </a:prstGeom>
        </p:spPr>
        <p:txBody>
          <a:bodyPr vert="horz" wrap="square" lIns="0" tIns="0" rIns="0" bIns="0" rtlCol="0" anchor="t" anchorCtr="0">
            <a:noAutofit/>
          </a:bodyPr>
          <a:lstStyle/>
          <a:p>
            <a:r>
              <a:rPr lang="en-US" sz="2800" b="1" dirty="0">
                <a:solidFill>
                  <a:schemeClr val="accent6"/>
                </a:solidFill>
                <a:latin typeface="Enterprise Sans" pitchFamily="2" charset="0"/>
                <a:ea typeface="Enterprise Sans" pitchFamily="2" charset="0"/>
              </a:rPr>
              <a:t>Contribute</a:t>
            </a:r>
          </a:p>
        </p:txBody>
      </p:sp>
      <p:sp>
        <p:nvSpPr>
          <p:cNvPr id="2" name="Rectangle 1">
            <a:extLst>
              <a:ext uri="{FF2B5EF4-FFF2-40B4-BE49-F238E27FC236}">
                <a16:creationId xmlns:a16="http://schemas.microsoft.com/office/drawing/2014/main" id="{90DF9DA0-FC26-F7F0-BCAD-2B3B408DF181}"/>
              </a:ext>
            </a:extLst>
          </p:cNvPr>
          <p:cNvSpPr/>
          <p:nvPr/>
        </p:nvSpPr>
        <p:spPr bwMode="gray">
          <a:xfrm>
            <a:off x="4648200" y="1157999"/>
            <a:ext cx="7543800" cy="4775661"/>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dirty="0">
              <a:solidFill>
                <a:schemeClr val="accent6"/>
              </a:solidFill>
            </a:endParaRPr>
          </a:p>
        </p:txBody>
      </p:sp>
      <p:sp>
        <p:nvSpPr>
          <p:cNvPr id="5" name="object 2">
            <a:extLst>
              <a:ext uri="{FF2B5EF4-FFF2-40B4-BE49-F238E27FC236}">
                <a16:creationId xmlns:a16="http://schemas.microsoft.com/office/drawing/2014/main" id="{57E01B0F-683E-3B43-4194-1170F64A1709}"/>
              </a:ext>
            </a:extLst>
          </p:cNvPr>
          <p:cNvSpPr txBox="1"/>
          <p:nvPr/>
        </p:nvSpPr>
        <p:spPr>
          <a:xfrm>
            <a:off x="5059017" y="1630453"/>
            <a:ext cx="6702425" cy="332680"/>
          </a:xfrm>
          <a:prstGeom prst="rect">
            <a:avLst/>
          </a:prstGeom>
        </p:spPr>
        <p:txBody>
          <a:bodyPr vert="horz" wrap="square" lIns="0" tIns="0" rIns="0" bIns="0" rtlCol="0" anchor="t" anchorCtr="0">
            <a:noAutofit/>
          </a:bodyPr>
          <a:lstStyle/>
          <a:p>
            <a:pPr marL="0" marR="0">
              <a:spcBef>
                <a:spcPts val="1200"/>
              </a:spcBef>
              <a:spcAft>
                <a:spcPts val="0"/>
              </a:spcAft>
            </a:pPr>
            <a:r>
              <a:rPr lang="en-US" b="1" dirty="0">
                <a:solidFill>
                  <a:schemeClr val="accent6"/>
                </a:solidFill>
                <a:effectLst/>
                <a:latin typeface="Enterprise Sans" pitchFamily="2" charset="0"/>
                <a:ea typeface="Enterprise Sans" pitchFamily="2" charset="0"/>
              </a:rPr>
              <a:t>HSA contribution summary </a:t>
            </a:r>
            <a:endParaRPr lang="en-US" dirty="0">
              <a:solidFill>
                <a:schemeClr val="accent6"/>
              </a:solidFill>
              <a:effectLst/>
              <a:latin typeface="Enterprise Sans" pitchFamily="2" charset="0"/>
              <a:ea typeface="Enterprise Sans" pitchFamily="2" charset="0"/>
            </a:endParaRPr>
          </a:p>
        </p:txBody>
      </p:sp>
      <p:graphicFrame>
        <p:nvGraphicFramePr>
          <p:cNvPr id="8" name="Table 7">
            <a:extLst>
              <a:ext uri="{FF2B5EF4-FFF2-40B4-BE49-F238E27FC236}">
                <a16:creationId xmlns:a16="http://schemas.microsoft.com/office/drawing/2014/main" id="{CC0BBF02-5B3D-2853-1D75-B3A67A3D31E0}"/>
              </a:ext>
            </a:extLst>
          </p:cNvPr>
          <p:cNvGraphicFramePr>
            <a:graphicFrameLocks noGrp="1"/>
          </p:cNvGraphicFramePr>
          <p:nvPr/>
        </p:nvGraphicFramePr>
        <p:xfrm>
          <a:off x="5072131" y="2014883"/>
          <a:ext cx="6673850" cy="2496312"/>
        </p:xfrm>
        <a:graphic>
          <a:graphicData uri="http://schemas.openxmlformats.org/drawingml/2006/table">
            <a:tbl>
              <a:tblPr firstRow="1" bandRow="1">
                <a:tableStyleId>{9D7B26C5-4107-4FEC-AEDC-1716B250A1EF}</a:tableStyleId>
              </a:tblPr>
              <a:tblGrid>
                <a:gridCol w="3793573">
                  <a:extLst>
                    <a:ext uri="{9D8B030D-6E8A-4147-A177-3AD203B41FA5}">
                      <a16:colId xmlns:a16="http://schemas.microsoft.com/office/drawing/2014/main" val="1308982349"/>
                    </a:ext>
                  </a:extLst>
                </a:gridCol>
                <a:gridCol w="1385483">
                  <a:extLst>
                    <a:ext uri="{9D8B030D-6E8A-4147-A177-3AD203B41FA5}">
                      <a16:colId xmlns:a16="http://schemas.microsoft.com/office/drawing/2014/main" val="242685310"/>
                    </a:ext>
                  </a:extLst>
                </a:gridCol>
                <a:gridCol w="1494794">
                  <a:extLst>
                    <a:ext uri="{9D8B030D-6E8A-4147-A177-3AD203B41FA5}">
                      <a16:colId xmlns:a16="http://schemas.microsoft.com/office/drawing/2014/main" val="579669791"/>
                    </a:ext>
                  </a:extLst>
                </a:gridCol>
              </a:tblGrid>
              <a:tr h="438516">
                <a:tc>
                  <a:txBody>
                    <a:bodyPr/>
                    <a:lstStyle/>
                    <a:p>
                      <a:pPr marL="0" algn="l" defTabSz="914400" rtl="0" eaLnBrk="1" latinLnBrk="0" hangingPunct="1">
                        <a:lnSpc>
                          <a:spcPct val="85000"/>
                        </a:lnSpc>
                      </a:pPr>
                      <a:r>
                        <a:rPr lang="en-US" sz="1400" b="1" kern="1200" dirty="0">
                          <a:solidFill>
                            <a:schemeClr val="accent6"/>
                          </a:solidFill>
                          <a:latin typeface="Enterprise Sans" pitchFamily="2" charset="0"/>
                          <a:ea typeface="Enterprise Sans" pitchFamily="2" charset="0"/>
                          <a:cs typeface="+mn-cs"/>
                        </a:rPr>
                        <a:t>IRS 2026 out-of-pocket costs</a:t>
                      </a:r>
                    </a:p>
                  </a:txBody>
                  <a:tcPr marL="0" marR="0" marT="91440" marB="91440" anchor="b">
                    <a:lnL>
                      <a:noFill/>
                    </a:lnL>
                    <a:lnR w="12700" cap="flat" cmpd="sng" algn="ctr">
                      <a:solidFill>
                        <a:schemeClr val="accent6"/>
                      </a:solidFill>
                      <a:prstDash val="solid"/>
                      <a:round/>
                      <a:headEnd type="none" w="med" len="med"/>
                      <a:tailEnd type="none" w="med" len="med"/>
                    </a:lnR>
                    <a:lnT w="12700" cmpd="sng">
                      <a:noFill/>
                    </a:lnT>
                    <a:lnB w="285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lnSpc>
                          <a:spcPct val="85000"/>
                        </a:lnSpc>
                      </a:pPr>
                      <a:r>
                        <a:rPr lang="en-US" sz="1400" b="1" kern="1200" dirty="0">
                          <a:solidFill>
                            <a:schemeClr val="accent6"/>
                          </a:solidFill>
                          <a:latin typeface="Enterprise Sans" pitchFamily="2" charset="0"/>
                          <a:ea typeface="Enterprise Sans" pitchFamily="2" charset="0"/>
                          <a:cs typeface="+mn-cs"/>
                        </a:rPr>
                        <a:t>Individual </a:t>
                      </a:r>
                      <a:br>
                        <a:rPr lang="en-US" sz="1400" b="1" kern="1200" dirty="0">
                          <a:solidFill>
                            <a:schemeClr val="accent6"/>
                          </a:solidFill>
                          <a:latin typeface="Enterprise Sans" pitchFamily="2" charset="0"/>
                          <a:ea typeface="Enterprise Sans" pitchFamily="2" charset="0"/>
                          <a:cs typeface="+mn-cs"/>
                        </a:rPr>
                      </a:br>
                      <a:r>
                        <a:rPr lang="en-US" sz="1400" b="1" kern="1200" dirty="0">
                          <a:solidFill>
                            <a:schemeClr val="accent6"/>
                          </a:solidFill>
                          <a:latin typeface="Enterprise Sans" pitchFamily="2" charset="0"/>
                          <a:ea typeface="Enterprise Sans" pitchFamily="2" charset="0"/>
                          <a:cs typeface="+mn-cs"/>
                        </a:rPr>
                        <a:t>coverage</a:t>
                      </a:r>
                    </a:p>
                  </a:txBody>
                  <a:tcPr marL="0" marR="182880" marT="91440" marB="91440" anchor="b">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285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lnSpc>
                          <a:spcPct val="85000"/>
                        </a:lnSpc>
                      </a:pPr>
                      <a:r>
                        <a:rPr lang="en-US" sz="1400" b="1" kern="1200" dirty="0">
                          <a:solidFill>
                            <a:schemeClr val="accent6"/>
                          </a:solidFill>
                          <a:latin typeface="Enterprise Sans" pitchFamily="2" charset="0"/>
                          <a:ea typeface="Enterprise Sans" pitchFamily="2" charset="0"/>
                          <a:cs typeface="+mn-cs"/>
                        </a:rPr>
                        <a:t>Family</a:t>
                      </a:r>
                      <a:br>
                        <a:rPr lang="en-US" sz="1400" b="1" kern="1200" dirty="0">
                          <a:solidFill>
                            <a:schemeClr val="accent6"/>
                          </a:solidFill>
                          <a:latin typeface="Enterprise Sans" pitchFamily="2" charset="0"/>
                          <a:ea typeface="Enterprise Sans" pitchFamily="2" charset="0"/>
                          <a:cs typeface="+mn-cs"/>
                        </a:rPr>
                      </a:br>
                      <a:r>
                        <a:rPr lang="en-US" sz="1400" b="1" kern="1200" dirty="0">
                          <a:solidFill>
                            <a:schemeClr val="accent6"/>
                          </a:solidFill>
                          <a:latin typeface="Enterprise Sans" pitchFamily="2" charset="0"/>
                          <a:ea typeface="Enterprise Sans" pitchFamily="2" charset="0"/>
                          <a:cs typeface="+mn-cs"/>
                        </a:rPr>
                        <a:t>coverage</a:t>
                      </a:r>
                    </a:p>
                  </a:txBody>
                  <a:tcPr marL="0" marR="182880" marT="91440" marB="91440" anchor="b">
                    <a:lnL w="12700" cap="flat" cmpd="sng" algn="ctr">
                      <a:solidFill>
                        <a:schemeClr val="accent6"/>
                      </a:solidFill>
                      <a:prstDash val="solid"/>
                      <a:round/>
                      <a:headEnd type="none" w="med" len="med"/>
                      <a:tailEnd type="none" w="med" len="med"/>
                    </a:lnL>
                    <a:lnR>
                      <a:noFill/>
                    </a:lnR>
                    <a:lnT w="12700" cmpd="sng">
                      <a:noFill/>
                    </a:lnT>
                    <a:lnB w="285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7003502"/>
                  </a:ext>
                </a:extLst>
              </a:tr>
              <a:tr h="546375">
                <a:tc>
                  <a:txBody>
                    <a:bodyPr/>
                    <a:lstStyle/>
                    <a:p>
                      <a:pPr algn="l"/>
                      <a:r>
                        <a:rPr lang="en-US" sz="1400" b="0" dirty="0">
                          <a:solidFill>
                            <a:schemeClr val="accent6"/>
                          </a:solidFill>
                          <a:latin typeface="Enterprise Sans" pitchFamily="2" charset="0"/>
                          <a:ea typeface="Enterprise Sans" pitchFamily="2" charset="0"/>
                        </a:rPr>
                        <a:t>Maximum HSA contribution level</a:t>
                      </a:r>
                    </a:p>
                  </a:txBody>
                  <a:tcPr marL="0" marR="0" marT="182880" marB="182880">
                    <a:lnL>
                      <a:noFill/>
                    </a:lnL>
                    <a:lnR w="12700" cap="flat" cmpd="sng" algn="ctr">
                      <a:solidFill>
                        <a:schemeClr val="accent6"/>
                      </a:solidFill>
                      <a:prstDash val="solid"/>
                      <a:round/>
                      <a:headEnd type="none" w="med" len="med"/>
                      <a:tailEnd type="none" w="med" len="med"/>
                    </a:lnR>
                    <a:lnT w="285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b="0" dirty="0">
                          <a:solidFill>
                            <a:schemeClr val="accent6"/>
                          </a:solidFill>
                          <a:latin typeface="Enterprise Sans" pitchFamily="2" charset="0"/>
                          <a:ea typeface="Enterprise Sans" pitchFamily="2" charset="0"/>
                        </a:rPr>
                        <a:t>$4,400</a:t>
                      </a:r>
                    </a:p>
                  </a:txBody>
                  <a:tcPr marL="0" marR="182880" marT="182880" marB="182880">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285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dirty="0">
                          <a:solidFill>
                            <a:schemeClr val="accent6"/>
                          </a:solidFill>
                          <a:latin typeface="Enterprise Sans" pitchFamily="2" charset="0"/>
                          <a:ea typeface="Enterprise Sans" pitchFamily="2" charset="0"/>
                        </a:rPr>
                        <a:t>$8,750</a:t>
                      </a:r>
                    </a:p>
                  </a:txBody>
                  <a:tcPr marL="0" marR="182880" marT="182880" marB="182880">
                    <a:lnL w="12700" cap="flat" cmpd="sng" algn="ctr">
                      <a:solidFill>
                        <a:schemeClr val="accent6"/>
                      </a:solidFill>
                      <a:prstDash val="solid"/>
                      <a:round/>
                      <a:headEnd type="none" w="med" len="med"/>
                      <a:tailEnd type="none" w="med" len="med"/>
                    </a:lnL>
                    <a:lnR>
                      <a:noFill/>
                    </a:lnR>
                    <a:lnT w="285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5096359"/>
                  </a:ext>
                </a:extLst>
              </a:tr>
              <a:tr h="747670">
                <a:tc>
                  <a:txBody>
                    <a:bodyPr/>
                    <a:lstStyle/>
                    <a:p>
                      <a:pPr algn="l"/>
                      <a:r>
                        <a:rPr lang="en-US" sz="1400" b="0" dirty="0">
                          <a:solidFill>
                            <a:schemeClr val="accent6"/>
                          </a:solidFill>
                          <a:latin typeface="Enterprise Sans" pitchFamily="2" charset="0"/>
                          <a:ea typeface="Enterprise Sans" pitchFamily="2" charset="0"/>
                        </a:rPr>
                        <a:t>Minimum deductible for qualifying high- deductible health plan (HDHP)</a:t>
                      </a:r>
                    </a:p>
                  </a:txBody>
                  <a:tcPr marL="0" marR="0" marT="182880" marB="182880">
                    <a:lnL>
                      <a:noFill/>
                    </a:lnL>
                    <a:lnR w="12700" cap="flat" cmpd="sng" algn="ctr">
                      <a:solidFill>
                        <a:schemeClr val="accent6"/>
                      </a:solidFill>
                      <a:prstDash val="solid"/>
                      <a:round/>
                      <a:headEnd type="none" w="med" len="med"/>
                      <a:tailEnd type="none" w="med" len="med"/>
                    </a:lnR>
                    <a:lnT w="31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b="0" dirty="0">
                          <a:solidFill>
                            <a:schemeClr val="accent6"/>
                          </a:solidFill>
                          <a:latin typeface="Enterprise Sans" pitchFamily="2" charset="0"/>
                          <a:ea typeface="Enterprise Sans" pitchFamily="2" charset="0"/>
                        </a:rPr>
                        <a:t>$1,700</a:t>
                      </a:r>
                    </a:p>
                  </a:txBody>
                  <a:tcPr marL="0" marR="182880" marT="182880" marB="182880">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31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dirty="0">
                          <a:solidFill>
                            <a:schemeClr val="accent6"/>
                          </a:solidFill>
                          <a:latin typeface="Enterprise Sans" pitchFamily="2" charset="0"/>
                          <a:ea typeface="Enterprise Sans" pitchFamily="2" charset="0"/>
                        </a:rPr>
                        <a:t>$3,400</a:t>
                      </a:r>
                    </a:p>
                  </a:txBody>
                  <a:tcPr marL="0" marR="182880" marT="182880" marB="182880">
                    <a:lnL w="12700" cap="flat" cmpd="sng" algn="ctr">
                      <a:solidFill>
                        <a:schemeClr val="accent6"/>
                      </a:solidFill>
                      <a:prstDash val="solid"/>
                      <a:round/>
                      <a:headEnd type="none" w="med" len="med"/>
                      <a:tailEnd type="none" w="med" len="med"/>
                    </a:lnL>
                    <a:lnR>
                      <a:noFill/>
                    </a:lnR>
                    <a:lnT w="31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8246369"/>
                  </a:ext>
                </a:extLst>
              </a:tr>
              <a:tr h="546375">
                <a:tc>
                  <a:txBody>
                    <a:bodyPr/>
                    <a:lstStyle/>
                    <a:p>
                      <a:pPr algn="l"/>
                      <a:r>
                        <a:rPr lang="en-US" sz="1400" b="0" dirty="0">
                          <a:solidFill>
                            <a:schemeClr val="accent6"/>
                          </a:solidFill>
                          <a:latin typeface="Enterprise Sans" pitchFamily="2" charset="0"/>
                          <a:ea typeface="Enterprise Sans" pitchFamily="2" charset="0"/>
                        </a:rPr>
                        <a:t>Maximum out-of-pocket expenses for HDHP </a:t>
                      </a:r>
                    </a:p>
                  </a:txBody>
                  <a:tcPr marL="0" marR="0" marT="182880" marB="182880">
                    <a:lnL>
                      <a:noFill/>
                    </a:lnL>
                    <a:lnR w="12700" cap="flat" cmpd="sng" algn="ctr">
                      <a:solidFill>
                        <a:schemeClr val="accent6"/>
                      </a:solidFill>
                      <a:prstDash val="solid"/>
                      <a:round/>
                      <a:headEnd type="none" w="med" len="med"/>
                      <a:tailEnd type="none" w="med" len="med"/>
                    </a:lnR>
                    <a:lnT w="3175" cap="flat" cmpd="sng" algn="ctr">
                      <a:solidFill>
                        <a:schemeClr val="accent6"/>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b="0" dirty="0">
                          <a:solidFill>
                            <a:schemeClr val="accent6"/>
                          </a:solidFill>
                          <a:latin typeface="Enterprise Sans" pitchFamily="2" charset="0"/>
                          <a:ea typeface="Enterprise Sans" pitchFamily="2" charset="0"/>
                        </a:rPr>
                        <a:t>$8,500</a:t>
                      </a:r>
                    </a:p>
                  </a:txBody>
                  <a:tcPr marL="0" marR="182880" marT="182880" marB="182880">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3175" cap="flat" cmpd="sng" algn="ctr">
                      <a:solidFill>
                        <a:schemeClr val="accent6"/>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dirty="0">
                          <a:solidFill>
                            <a:schemeClr val="accent6"/>
                          </a:solidFill>
                          <a:latin typeface="Enterprise Sans" pitchFamily="2" charset="0"/>
                          <a:ea typeface="Enterprise Sans" pitchFamily="2" charset="0"/>
                        </a:rPr>
                        <a:t>$17,000</a:t>
                      </a:r>
                    </a:p>
                  </a:txBody>
                  <a:tcPr marL="0" marR="182880" marT="182880" marB="182880">
                    <a:lnL w="12700" cap="flat" cmpd="sng" algn="ctr">
                      <a:solidFill>
                        <a:schemeClr val="accent6"/>
                      </a:solidFill>
                      <a:prstDash val="solid"/>
                      <a:round/>
                      <a:headEnd type="none" w="med" len="med"/>
                      <a:tailEnd type="none" w="med" len="med"/>
                    </a:lnL>
                    <a:lnR>
                      <a:noFill/>
                    </a:lnR>
                    <a:lnT w="3175" cap="flat" cmpd="sng" algn="ctr">
                      <a:solidFill>
                        <a:schemeClr val="accent6"/>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174189"/>
                  </a:ext>
                </a:extLst>
              </a:tr>
            </a:tbl>
          </a:graphicData>
        </a:graphic>
      </p:graphicFrame>
      <p:sp>
        <p:nvSpPr>
          <p:cNvPr id="10" name="object 2">
            <a:extLst>
              <a:ext uri="{FF2B5EF4-FFF2-40B4-BE49-F238E27FC236}">
                <a16:creationId xmlns:a16="http://schemas.microsoft.com/office/drawing/2014/main" id="{2F83B438-8D6D-6EDE-624F-12EBB733E96B}"/>
              </a:ext>
            </a:extLst>
          </p:cNvPr>
          <p:cNvSpPr txBox="1"/>
          <p:nvPr/>
        </p:nvSpPr>
        <p:spPr>
          <a:xfrm>
            <a:off x="457200" y="1818861"/>
            <a:ext cx="3886200" cy="3340514"/>
          </a:xfrm>
          <a:prstGeom prst="rect">
            <a:avLst/>
          </a:prstGeom>
        </p:spPr>
        <p:txBody>
          <a:bodyPr vert="horz" wrap="square" lIns="0" tIns="0" rIns="0" bIns="0" rtlCol="0" anchor="t" anchorCtr="0">
            <a:noAutofit/>
          </a:bodyPr>
          <a:lstStyle/>
          <a:p>
            <a:pPr marL="0" marR="0">
              <a:spcBef>
                <a:spcPts val="1200"/>
              </a:spcBef>
              <a:spcAft>
                <a:spcPts val="0"/>
              </a:spcAft>
            </a:pPr>
            <a:r>
              <a:rPr lang="en-US" b="1" dirty="0">
                <a:effectLst/>
                <a:latin typeface="Enterprise Sans" pitchFamily="2" charset="0"/>
                <a:ea typeface="Enterprise Sans" pitchFamily="2" charset="0"/>
              </a:rPr>
              <a:t>Things to consider when choosing </a:t>
            </a:r>
            <a:br>
              <a:rPr lang="en-US" b="1" dirty="0">
                <a:effectLst/>
                <a:latin typeface="Enterprise Sans" pitchFamily="2" charset="0"/>
                <a:ea typeface="Enterprise Sans" pitchFamily="2" charset="0"/>
              </a:rPr>
            </a:br>
            <a:r>
              <a:rPr lang="en-US" b="1" dirty="0">
                <a:effectLst/>
                <a:latin typeface="Enterprise Sans" pitchFamily="2" charset="0"/>
                <a:ea typeface="Enterprise Sans" pitchFamily="2" charset="0"/>
              </a:rPr>
              <a:t>your contribution amount:</a:t>
            </a:r>
            <a:endParaRPr lang="en-US" dirty="0">
              <a:effectLst/>
              <a:latin typeface="Enterprise Sans" pitchFamily="2" charset="0"/>
              <a:ea typeface="Enterprise Sans" pitchFamily="2" charset="0"/>
            </a:endParaRPr>
          </a:p>
          <a:p>
            <a:pPr marL="174625" marR="0" indent="-174625">
              <a:spcBef>
                <a:spcPts val="1800"/>
              </a:spcBef>
              <a:spcAft>
                <a:spcPts val="0"/>
              </a:spcAft>
              <a:buFont typeface="Arial" panose="020B0604020202020204" pitchFamily="34" charset="0"/>
              <a:buChar char="•"/>
            </a:pPr>
            <a:r>
              <a:rPr lang="en-US" sz="1400" dirty="0">
                <a:effectLst/>
                <a:latin typeface="Enterprise Sans" pitchFamily="2" charset="0"/>
                <a:ea typeface="Enterprise Sans" pitchFamily="2" charset="0"/>
              </a:rPr>
              <a:t>Do you have any ongoing prescriptions?</a:t>
            </a:r>
          </a:p>
          <a:p>
            <a:pPr marL="174625" marR="0" indent="-174625">
              <a:spcBef>
                <a:spcPts val="1800"/>
              </a:spcBef>
              <a:spcAft>
                <a:spcPts val="0"/>
              </a:spcAft>
              <a:buFont typeface="Arial" panose="020B0604020202020204" pitchFamily="34" charset="0"/>
              <a:buChar char="•"/>
            </a:pPr>
            <a:r>
              <a:rPr lang="en-US" sz="1400" dirty="0">
                <a:effectLst/>
                <a:latin typeface="Enterprise Sans" pitchFamily="2" charset="0"/>
                <a:ea typeface="Enterprise Sans" pitchFamily="2" charset="0"/>
              </a:rPr>
              <a:t>Do you have any planned procedures </a:t>
            </a:r>
            <a:br>
              <a:rPr lang="en-US" sz="1400" dirty="0">
                <a:effectLst/>
                <a:latin typeface="Enterprise Sans" pitchFamily="2" charset="0"/>
                <a:ea typeface="Enterprise Sans" pitchFamily="2" charset="0"/>
              </a:rPr>
            </a:br>
            <a:r>
              <a:rPr lang="en-US" sz="1400" dirty="0">
                <a:effectLst/>
                <a:latin typeface="Enterprise Sans" pitchFamily="2" charset="0"/>
                <a:ea typeface="Enterprise Sans" pitchFamily="2" charset="0"/>
              </a:rPr>
              <a:t>or surgeries?</a:t>
            </a:r>
          </a:p>
          <a:p>
            <a:pPr marL="174625" marR="0" indent="-174625">
              <a:spcBef>
                <a:spcPts val="1800"/>
              </a:spcBef>
              <a:spcAft>
                <a:spcPts val="0"/>
              </a:spcAft>
              <a:buFont typeface="Arial" panose="020B0604020202020204" pitchFamily="34" charset="0"/>
              <a:buChar char="•"/>
            </a:pPr>
            <a:r>
              <a:rPr lang="en-US" sz="1400" dirty="0">
                <a:effectLst/>
                <a:latin typeface="Enterprise Sans" pitchFamily="2" charset="0"/>
                <a:ea typeface="Enterprise Sans" pitchFamily="2" charset="0"/>
              </a:rPr>
              <a:t>Is someone in your family getting braces?</a:t>
            </a:r>
          </a:p>
          <a:p>
            <a:pPr marL="174625" marR="0" indent="-174625">
              <a:spcBef>
                <a:spcPts val="1800"/>
              </a:spcBef>
              <a:spcAft>
                <a:spcPts val="0"/>
              </a:spcAft>
              <a:buFont typeface="Arial" panose="020B0604020202020204" pitchFamily="34" charset="0"/>
              <a:buChar char="•"/>
            </a:pPr>
            <a:r>
              <a:rPr lang="en-US" sz="1400" dirty="0">
                <a:effectLst/>
                <a:latin typeface="Enterprise Sans" pitchFamily="2" charset="0"/>
                <a:ea typeface="Enterprise Sans" pitchFamily="2" charset="0"/>
              </a:rPr>
              <a:t>How much is your health plan deductible?</a:t>
            </a:r>
          </a:p>
          <a:p>
            <a:pPr marL="174625" marR="0" indent="-174625">
              <a:spcBef>
                <a:spcPts val="1800"/>
              </a:spcBef>
              <a:spcAft>
                <a:spcPts val="0"/>
              </a:spcAft>
              <a:buFont typeface="Arial" panose="020B0604020202020204" pitchFamily="34" charset="0"/>
              <a:buChar char="•"/>
            </a:pPr>
            <a:r>
              <a:rPr lang="en-US" sz="1400" dirty="0">
                <a:effectLst/>
                <a:latin typeface="Enterprise Sans" pitchFamily="2" charset="0"/>
                <a:ea typeface="Enterprise Sans" pitchFamily="2" charset="0"/>
              </a:rPr>
              <a:t>Are you considering starting a family?</a:t>
            </a:r>
          </a:p>
          <a:p>
            <a:pPr marL="174625" marR="0" indent="-174625">
              <a:spcBef>
                <a:spcPts val="1800"/>
              </a:spcBef>
              <a:spcAft>
                <a:spcPts val="0"/>
              </a:spcAft>
              <a:buFont typeface="Arial" panose="020B0604020202020204" pitchFamily="34" charset="0"/>
              <a:buChar char="•"/>
            </a:pPr>
            <a:r>
              <a:rPr lang="en-US" sz="1400" dirty="0">
                <a:effectLst/>
                <a:latin typeface="Enterprise Sans" pitchFamily="2" charset="0"/>
                <a:ea typeface="Enterprise Sans" pitchFamily="2" charset="0"/>
              </a:rPr>
              <a:t>When do you plan to retire?</a:t>
            </a:r>
          </a:p>
        </p:txBody>
      </p:sp>
      <p:sp>
        <p:nvSpPr>
          <p:cNvPr id="3" name="object 7">
            <a:extLst>
              <a:ext uri="{FF2B5EF4-FFF2-40B4-BE49-F238E27FC236}">
                <a16:creationId xmlns:a16="http://schemas.microsoft.com/office/drawing/2014/main" id="{9D60518F-1975-1533-A11E-B1CB8CF48388}"/>
              </a:ext>
            </a:extLst>
          </p:cNvPr>
          <p:cNvSpPr txBox="1"/>
          <p:nvPr/>
        </p:nvSpPr>
        <p:spPr>
          <a:xfrm>
            <a:off x="6164580" y="4850667"/>
            <a:ext cx="3967479" cy="752475"/>
          </a:xfrm>
          <a:prstGeom prst="rect">
            <a:avLst/>
          </a:prstGeom>
        </p:spPr>
        <p:txBody>
          <a:bodyPr vert="horz" wrap="square" lIns="0" tIns="8890" rIns="0" bIns="0" rtlCol="0">
            <a:spAutoFit/>
          </a:bodyPr>
          <a:lstStyle/>
          <a:p>
            <a:pPr marL="12700" marR="5080">
              <a:lnSpc>
                <a:spcPct val="103000"/>
              </a:lnSpc>
              <a:spcBef>
                <a:spcPts val="70"/>
              </a:spcBef>
            </a:pPr>
            <a:r>
              <a:rPr sz="1550" dirty="0">
                <a:solidFill>
                  <a:schemeClr val="accent6"/>
                </a:solidFill>
                <a:latin typeface="Enterprise Sans" pitchFamily="2" charset="0"/>
                <a:ea typeface="Enterprise Sans" pitchFamily="2" charset="0"/>
                <a:cs typeface="Arial"/>
              </a:rPr>
              <a:t>Curious</a:t>
            </a:r>
            <a:r>
              <a:rPr sz="1550" spc="105" dirty="0">
                <a:solidFill>
                  <a:schemeClr val="accent6"/>
                </a:solidFill>
                <a:latin typeface="Enterprise Sans" pitchFamily="2" charset="0"/>
                <a:ea typeface="Enterprise Sans" pitchFamily="2" charset="0"/>
                <a:cs typeface="Arial"/>
              </a:rPr>
              <a:t> </a:t>
            </a:r>
            <a:r>
              <a:rPr sz="1550" dirty="0">
                <a:solidFill>
                  <a:schemeClr val="accent6"/>
                </a:solidFill>
                <a:latin typeface="Enterprise Sans" pitchFamily="2" charset="0"/>
                <a:ea typeface="Enterprise Sans" pitchFamily="2" charset="0"/>
                <a:cs typeface="Arial"/>
              </a:rPr>
              <a:t>about</a:t>
            </a:r>
            <a:r>
              <a:rPr sz="1550" spc="170" dirty="0">
                <a:solidFill>
                  <a:schemeClr val="accent6"/>
                </a:solidFill>
                <a:latin typeface="Enterprise Sans" pitchFamily="2" charset="0"/>
                <a:ea typeface="Enterprise Sans" pitchFamily="2" charset="0"/>
                <a:cs typeface="Arial"/>
              </a:rPr>
              <a:t> </a:t>
            </a:r>
            <a:r>
              <a:rPr sz="1550" dirty="0">
                <a:solidFill>
                  <a:schemeClr val="accent6"/>
                </a:solidFill>
                <a:latin typeface="Enterprise Sans" pitchFamily="2" charset="0"/>
                <a:ea typeface="Enterprise Sans" pitchFamily="2" charset="0"/>
                <a:cs typeface="Arial"/>
              </a:rPr>
              <a:t>how</a:t>
            </a:r>
            <a:r>
              <a:rPr sz="1550" spc="55" dirty="0">
                <a:solidFill>
                  <a:schemeClr val="accent6"/>
                </a:solidFill>
                <a:latin typeface="Enterprise Sans" pitchFamily="2" charset="0"/>
                <a:ea typeface="Enterprise Sans" pitchFamily="2" charset="0"/>
                <a:cs typeface="Arial"/>
              </a:rPr>
              <a:t> </a:t>
            </a:r>
            <a:r>
              <a:rPr sz="1550" dirty="0">
                <a:solidFill>
                  <a:schemeClr val="accent6"/>
                </a:solidFill>
                <a:latin typeface="Enterprise Sans" pitchFamily="2" charset="0"/>
                <a:ea typeface="Enterprise Sans" pitchFamily="2" charset="0"/>
                <a:cs typeface="Arial"/>
              </a:rPr>
              <a:t>much</a:t>
            </a:r>
            <a:r>
              <a:rPr sz="1550" spc="100" dirty="0">
                <a:solidFill>
                  <a:schemeClr val="accent6"/>
                </a:solidFill>
                <a:latin typeface="Enterprise Sans" pitchFamily="2" charset="0"/>
                <a:ea typeface="Enterprise Sans" pitchFamily="2" charset="0"/>
                <a:cs typeface="Arial"/>
              </a:rPr>
              <a:t> </a:t>
            </a:r>
            <a:r>
              <a:rPr sz="1550" dirty="0">
                <a:solidFill>
                  <a:schemeClr val="accent6"/>
                </a:solidFill>
                <a:latin typeface="Enterprise Sans" pitchFamily="2" charset="0"/>
                <a:ea typeface="Enterprise Sans" pitchFamily="2" charset="0"/>
                <a:cs typeface="Arial"/>
              </a:rPr>
              <a:t>you’re</a:t>
            </a:r>
            <a:r>
              <a:rPr sz="1550" spc="110" dirty="0">
                <a:solidFill>
                  <a:schemeClr val="accent6"/>
                </a:solidFill>
                <a:latin typeface="Enterprise Sans" pitchFamily="2" charset="0"/>
                <a:ea typeface="Enterprise Sans" pitchFamily="2" charset="0"/>
                <a:cs typeface="Arial"/>
              </a:rPr>
              <a:t> </a:t>
            </a:r>
            <a:r>
              <a:rPr sz="1550" dirty="0">
                <a:solidFill>
                  <a:schemeClr val="accent6"/>
                </a:solidFill>
                <a:latin typeface="Enterprise Sans" pitchFamily="2" charset="0"/>
                <a:ea typeface="Enterprise Sans" pitchFamily="2" charset="0"/>
                <a:cs typeface="Arial"/>
              </a:rPr>
              <a:t>able</a:t>
            </a:r>
            <a:r>
              <a:rPr sz="1550" spc="105" dirty="0">
                <a:solidFill>
                  <a:schemeClr val="accent6"/>
                </a:solidFill>
                <a:latin typeface="Enterprise Sans" pitchFamily="2" charset="0"/>
                <a:ea typeface="Enterprise Sans" pitchFamily="2" charset="0"/>
                <a:cs typeface="Arial"/>
              </a:rPr>
              <a:t> </a:t>
            </a:r>
            <a:r>
              <a:rPr sz="1550" spc="-25" dirty="0">
                <a:solidFill>
                  <a:schemeClr val="accent6"/>
                </a:solidFill>
                <a:latin typeface="Enterprise Sans" pitchFamily="2" charset="0"/>
                <a:ea typeface="Enterprise Sans" pitchFamily="2" charset="0"/>
                <a:cs typeface="Arial"/>
              </a:rPr>
              <a:t>to </a:t>
            </a:r>
            <a:r>
              <a:rPr sz="1550" dirty="0">
                <a:solidFill>
                  <a:schemeClr val="accent6"/>
                </a:solidFill>
                <a:latin typeface="Enterprise Sans" pitchFamily="2" charset="0"/>
                <a:ea typeface="Enterprise Sans" pitchFamily="2" charset="0"/>
                <a:cs typeface="Arial"/>
              </a:rPr>
              <a:t>contribute?</a:t>
            </a:r>
            <a:r>
              <a:rPr sz="1550" spc="170" dirty="0">
                <a:solidFill>
                  <a:schemeClr val="accent6"/>
                </a:solidFill>
                <a:latin typeface="Enterprise Sans" pitchFamily="2" charset="0"/>
                <a:ea typeface="Enterprise Sans" pitchFamily="2" charset="0"/>
                <a:cs typeface="Arial"/>
              </a:rPr>
              <a:t> </a:t>
            </a:r>
            <a:r>
              <a:rPr sz="1550" dirty="0">
                <a:solidFill>
                  <a:schemeClr val="accent6"/>
                </a:solidFill>
                <a:latin typeface="Enterprise Sans" pitchFamily="2" charset="0"/>
                <a:ea typeface="Enterprise Sans" pitchFamily="2" charset="0"/>
                <a:cs typeface="Arial"/>
              </a:rPr>
              <a:t>View</a:t>
            </a:r>
            <a:r>
              <a:rPr sz="1550" spc="155" dirty="0">
                <a:solidFill>
                  <a:schemeClr val="accent6"/>
                </a:solidFill>
                <a:latin typeface="Enterprise Sans" pitchFamily="2" charset="0"/>
                <a:ea typeface="Enterprise Sans" pitchFamily="2" charset="0"/>
                <a:cs typeface="Arial"/>
              </a:rPr>
              <a:t> </a:t>
            </a:r>
            <a:r>
              <a:rPr sz="1550" dirty="0">
                <a:solidFill>
                  <a:schemeClr val="accent6"/>
                </a:solidFill>
                <a:latin typeface="Enterprise Sans" pitchFamily="2" charset="0"/>
                <a:ea typeface="Enterprise Sans" pitchFamily="2" charset="0"/>
                <a:cs typeface="Arial"/>
              </a:rPr>
              <a:t>this</a:t>
            </a:r>
            <a:r>
              <a:rPr sz="1550" spc="130" dirty="0">
                <a:solidFill>
                  <a:schemeClr val="accent6"/>
                </a:solidFill>
                <a:latin typeface="Enterprise Sans" pitchFamily="2" charset="0"/>
                <a:ea typeface="Enterprise Sans" pitchFamily="2" charset="0"/>
                <a:cs typeface="Arial"/>
              </a:rPr>
              <a:t> </a:t>
            </a:r>
            <a:r>
              <a:rPr sz="1550" dirty="0">
                <a:solidFill>
                  <a:schemeClr val="accent6"/>
                </a:solidFill>
                <a:latin typeface="Enterprise Sans" pitchFamily="2" charset="0"/>
                <a:ea typeface="Enterprise Sans" pitchFamily="2" charset="0"/>
                <a:cs typeface="Arial"/>
              </a:rPr>
              <a:t>year’s</a:t>
            </a:r>
            <a:r>
              <a:rPr sz="1550" spc="45" dirty="0">
                <a:solidFill>
                  <a:schemeClr val="accent6"/>
                </a:solidFill>
                <a:latin typeface="Enterprise Sans" pitchFamily="2" charset="0"/>
                <a:ea typeface="Enterprise Sans" pitchFamily="2" charset="0"/>
                <a:cs typeface="Arial"/>
              </a:rPr>
              <a:t> </a:t>
            </a:r>
            <a:r>
              <a:rPr sz="1550" spc="-10" dirty="0">
                <a:solidFill>
                  <a:schemeClr val="accent6"/>
                </a:solidFill>
                <a:latin typeface="Enterprise Sans" pitchFamily="2" charset="0"/>
                <a:ea typeface="Enterprise Sans" pitchFamily="2" charset="0"/>
                <a:cs typeface="Arial"/>
              </a:rPr>
              <a:t>contribution </a:t>
            </a:r>
            <a:r>
              <a:rPr sz="1550" dirty="0">
                <a:solidFill>
                  <a:schemeClr val="accent6"/>
                </a:solidFill>
                <a:latin typeface="Enterprise Sans" pitchFamily="2" charset="0"/>
                <a:ea typeface="Enterprise Sans" pitchFamily="2" charset="0"/>
                <a:cs typeface="Arial"/>
              </a:rPr>
              <a:t>limits</a:t>
            </a:r>
            <a:r>
              <a:rPr sz="1550" spc="114" dirty="0">
                <a:solidFill>
                  <a:schemeClr val="accent6"/>
                </a:solidFill>
                <a:latin typeface="Enterprise Sans" pitchFamily="2" charset="0"/>
                <a:ea typeface="Enterprise Sans" pitchFamily="2" charset="0"/>
                <a:cs typeface="Arial"/>
              </a:rPr>
              <a:t> </a:t>
            </a:r>
            <a:r>
              <a:rPr sz="1550" dirty="0">
                <a:solidFill>
                  <a:schemeClr val="accent6"/>
                </a:solidFill>
                <a:latin typeface="Enterprise Sans" pitchFamily="2" charset="0"/>
                <a:ea typeface="Enterprise Sans" pitchFamily="2" charset="0"/>
                <a:cs typeface="Arial"/>
              </a:rPr>
              <a:t>at</a:t>
            </a:r>
            <a:r>
              <a:rPr sz="1550" spc="114" dirty="0">
                <a:solidFill>
                  <a:schemeClr val="accent6"/>
                </a:solidFill>
                <a:latin typeface="Enterprise Sans" pitchFamily="2" charset="0"/>
                <a:ea typeface="Enterprise Sans" pitchFamily="2" charset="0"/>
                <a:cs typeface="Arial"/>
              </a:rPr>
              <a:t> </a:t>
            </a:r>
            <a:r>
              <a:rPr sz="1550" b="1" spc="-10" dirty="0">
                <a:solidFill>
                  <a:schemeClr val="accent6"/>
                </a:solidFill>
                <a:latin typeface="Enterprise Sans" pitchFamily="2" charset="0"/>
                <a:ea typeface="Enterprise Sans" pitchFamily="2" charset="0"/>
                <a:cs typeface="Arial"/>
              </a:rPr>
              <a:t>optumfinancial.com</a:t>
            </a:r>
            <a:r>
              <a:rPr sz="1550" spc="-10" dirty="0">
                <a:solidFill>
                  <a:schemeClr val="accent6"/>
                </a:solidFill>
                <a:latin typeface="Enterprise Sans" pitchFamily="2" charset="0"/>
                <a:ea typeface="Enterprise Sans" pitchFamily="2" charset="0"/>
                <a:cs typeface="Arial"/>
              </a:rPr>
              <a:t>.</a:t>
            </a:r>
            <a:endParaRPr sz="1550" dirty="0">
              <a:solidFill>
                <a:schemeClr val="accent6"/>
              </a:solidFill>
              <a:latin typeface="Enterprise Sans" pitchFamily="2" charset="0"/>
              <a:ea typeface="Enterprise Sans" pitchFamily="2" charset="0"/>
              <a:cs typeface="Arial"/>
            </a:endParaRPr>
          </a:p>
        </p:txBody>
      </p:sp>
      <p:pic>
        <p:nvPicPr>
          <p:cNvPr id="4" name="object 11">
            <a:extLst>
              <a:ext uri="{FF2B5EF4-FFF2-40B4-BE49-F238E27FC236}">
                <a16:creationId xmlns:a16="http://schemas.microsoft.com/office/drawing/2014/main" id="{44976E81-F69C-FFF5-76B7-BC8D1612B4AB}"/>
              </a:ext>
            </a:extLst>
          </p:cNvPr>
          <p:cNvPicPr/>
          <p:nvPr/>
        </p:nvPicPr>
        <p:blipFill>
          <a:blip r:embed="rId2">
            <a:extLst>
              <a:ext uri="{28A0092B-C50C-407E-A947-70E740481C1C}">
                <a14:useLocalDpi xmlns:a14="http://schemas.microsoft.com/office/drawing/2010/main" val="0"/>
              </a:ext>
            </a:extLst>
          </a:blip>
          <a:srcRect/>
          <a:stretch/>
        </p:blipFill>
        <p:spPr>
          <a:xfrm>
            <a:off x="10493650" y="4678639"/>
            <a:ext cx="1019175" cy="1019175"/>
          </a:xfrm>
          <a:prstGeom prst="rect">
            <a:avLst/>
          </a:prstGeom>
        </p:spPr>
      </p:pic>
      <p:pic>
        <p:nvPicPr>
          <p:cNvPr id="6" name="Graphic 5">
            <a:extLst>
              <a:ext uri="{FF2B5EF4-FFF2-40B4-BE49-F238E27FC236}">
                <a16:creationId xmlns:a16="http://schemas.microsoft.com/office/drawing/2014/main" id="{8B1CBECE-1EFE-7969-6376-1E6040713D1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92148" y="4790662"/>
            <a:ext cx="831574" cy="83157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Single Corner Rounded 33">
            <a:extLst>
              <a:ext uri="{FF2B5EF4-FFF2-40B4-BE49-F238E27FC236}">
                <a16:creationId xmlns:a16="http://schemas.microsoft.com/office/drawing/2014/main" id="{3BBAEEE1-A181-44B4-8048-23A346BE8CA3}"/>
              </a:ext>
            </a:extLst>
          </p:cNvPr>
          <p:cNvSpPr/>
          <p:nvPr/>
        </p:nvSpPr>
        <p:spPr bwMode="gray">
          <a:xfrm flipH="1" flipV="1">
            <a:off x="7325590" y="0"/>
            <a:ext cx="4866409" cy="4842164"/>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12" name="object 2">
            <a:extLst>
              <a:ext uri="{FF2B5EF4-FFF2-40B4-BE49-F238E27FC236}">
                <a16:creationId xmlns:a16="http://schemas.microsoft.com/office/drawing/2014/main" id="{B365C41A-D877-CD59-E3C5-F29C482796BA}"/>
              </a:ext>
            </a:extLst>
          </p:cNvPr>
          <p:cNvSpPr txBox="1"/>
          <p:nvPr/>
        </p:nvSpPr>
        <p:spPr>
          <a:xfrm>
            <a:off x="1028700" y="275936"/>
            <a:ext cx="5860473" cy="4644135"/>
          </a:xfrm>
          <a:prstGeom prst="rect">
            <a:avLst/>
          </a:prstGeom>
        </p:spPr>
        <p:txBody>
          <a:bodyPr vert="horz" wrap="square" lIns="0" tIns="12700" rIns="0" bIns="0" rtlCol="0" anchor="t" anchorCtr="0">
            <a:noAutofit/>
          </a:bodyPr>
          <a:lstStyle/>
          <a:p>
            <a:pPr>
              <a:lnSpc>
                <a:spcPct val="110000"/>
              </a:lnSpc>
              <a:spcAft>
                <a:spcPts val="1200"/>
              </a:spcAft>
            </a:pPr>
            <a:r>
              <a:rPr lang="en-US" sz="2800" b="1" dirty="0">
                <a:solidFill>
                  <a:schemeClr val="accent6"/>
                </a:solidFill>
                <a:latin typeface="Enterprise Sans" pitchFamily="2" charset="0"/>
                <a:ea typeface="Enterprise Sans" pitchFamily="2" charset="0"/>
              </a:rPr>
              <a:t>Grow: Investing in your HSA</a:t>
            </a:r>
          </a:p>
          <a:p>
            <a:pPr>
              <a:lnSpc>
                <a:spcPct val="110000"/>
              </a:lnSpc>
              <a:spcAft>
                <a:spcPts val="1200"/>
              </a:spcAft>
            </a:pPr>
            <a:r>
              <a:rPr lang="en-US" sz="1400" kern="100" dirty="0">
                <a:latin typeface="Enterprise Sans" pitchFamily="2" charset="0"/>
                <a:ea typeface="Enterprise Sans" pitchFamily="2" charset="0"/>
              </a:rPr>
              <a:t>Once you reach the investment threshold, there are options available for every type of investor:</a:t>
            </a:r>
          </a:p>
          <a:p>
            <a:pPr>
              <a:lnSpc>
                <a:spcPct val="110000"/>
              </a:lnSpc>
            </a:pPr>
            <a:endParaRPr lang="en-US" b="1" kern="100" dirty="0">
              <a:latin typeface="Enterprise Sans" pitchFamily="2" charset="0"/>
              <a:ea typeface="Enterprise Sans" pitchFamily="2" charset="0"/>
            </a:endParaRPr>
          </a:p>
          <a:p>
            <a:pPr>
              <a:lnSpc>
                <a:spcPct val="110000"/>
              </a:lnSpc>
            </a:pPr>
            <a:r>
              <a:rPr lang="en-US" b="1" kern="100" dirty="0">
                <a:latin typeface="Enterprise Sans" pitchFamily="2" charset="0"/>
                <a:ea typeface="Enterprise Sans" pitchFamily="2" charset="0"/>
              </a:rPr>
              <a:t>Professionally managed funds</a:t>
            </a:r>
          </a:p>
          <a:p>
            <a:pPr>
              <a:lnSpc>
                <a:spcPct val="110000"/>
              </a:lnSpc>
            </a:pPr>
            <a:r>
              <a:rPr lang="en-US" sz="1400" i="1" kern="100" dirty="0">
                <a:latin typeface="Enterprise Sans Regular" pitchFamily="2" charset="0"/>
                <a:ea typeface="Enterprise Sans Regular" pitchFamily="2" charset="0"/>
              </a:rPr>
              <a:t>powered by Betterment </a:t>
            </a:r>
            <a:endParaRPr lang="en-US" sz="1400" dirty="0">
              <a:latin typeface="Enterprise Sans"/>
            </a:endParaRPr>
          </a:p>
          <a:p>
            <a:pPr>
              <a:spcBef>
                <a:spcPct val="0"/>
              </a:spcBef>
              <a:spcAft>
                <a:spcPct val="0"/>
              </a:spcAft>
              <a:defRPr/>
            </a:pPr>
            <a:r>
              <a:rPr lang="en-US" sz="1600" dirty="0">
                <a:latin typeface="Enterprise Sans"/>
              </a:rPr>
              <a:t>For investors who want professional advice and portfolio management</a:t>
            </a:r>
          </a:p>
          <a:p>
            <a:pPr>
              <a:spcBef>
                <a:spcPct val="0"/>
              </a:spcBef>
              <a:spcAft>
                <a:spcPct val="0"/>
              </a:spcAft>
              <a:defRPr/>
            </a:pPr>
            <a:endParaRPr lang="en-US" sz="1400" dirty="0">
              <a:latin typeface="Enterprise Sans"/>
            </a:endParaRPr>
          </a:p>
          <a:p>
            <a:pPr>
              <a:lnSpc>
                <a:spcPct val="110000"/>
              </a:lnSpc>
            </a:pPr>
            <a:r>
              <a:rPr lang="en-US" b="1" kern="100" dirty="0">
                <a:latin typeface="Enterprise Sans" pitchFamily="2" charset="0"/>
                <a:ea typeface="Enterprise Sans" pitchFamily="2" charset="0"/>
              </a:rPr>
              <a:t>Mutual funds</a:t>
            </a:r>
            <a:endParaRPr lang="en-US" i="1" kern="100" dirty="0">
              <a:latin typeface="Enterprise Sans Regular" pitchFamily="2" charset="0"/>
              <a:ea typeface="Enterprise Sans Regular" pitchFamily="2" charset="0"/>
            </a:endParaRPr>
          </a:p>
          <a:p>
            <a:pPr>
              <a:spcBef>
                <a:spcPct val="0"/>
              </a:spcBef>
              <a:spcAft>
                <a:spcPct val="0"/>
              </a:spcAft>
              <a:defRPr/>
            </a:pPr>
            <a:r>
              <a:rPr lang="en-US" sz="1600" dirty="0">
                <a:latin typeface="Enterprise Sans"/>
              </a:rPr>
              <a:t>For investors who prefer a straightforward yet customizable approach</a:t>
            </a:r>
          </a:p>
          <a:p>
            <a:pPr>
              <a:spcBef>
                <a:spcPct val="0"/>
              </a:spcBef>
              <a:spcAft>
                <a:spcPct val="0"/>
              </a:spcAft>
              <a:defRPr/>
            </a:pPr>
            <a:r>
              <a:rPr lang="en-US" sz="1600" dirty="0">
                <a:latin typeface="Enterprise Sans"/>
              </a:rPr>
              <a:t> </a:t>
            </a:r>
          </a:p>
          <a:p>
            <a:pPr>
              <a:lnSpc>
                <a:spcPct val="110000"/>
              </a:lnSpc>
              <a:spcBef>
                <a:spcPct val="0"/>
              </a:spcBef>
              <a:spcAft>
                <a:spcPct val="0"/>
              </a:spcAft>
              <a:defRPr/>
            </a:pPr>
            <a:r>
              <a:rPr lang="en-US" b="1" kern="100" dirty="0">
                <a:latin typeface="Enterprise Sans" pitchFamily="2" charset="0"/>
                <a:ea typeface="Enterprise Sans" pitchFamily="2" charset="0"/>
              </a:rPr>
              <a:t>Self-directed brokerage</a:t>
            </a:r>
          </a:p>
          <a:p>
            <a:pPr>
              <a:spcBef>
                <a:spcPct val="0"/>
              </a:spcBef>
              <a:spcAft>
                <a:spcPct val="0"/>
              </a:spcAft>
              <a:defRPr/>
            </a:pPr>
            <a:r>
              <a:rPr lang="en-US" sz="1400" kern="100" dirty="0">
                <a:latin typeface="Enterprise Sans" pitchFamily="2" charset="0"/>
                <a:ea typeface="Enterprise Sans" pitchFamily="2" charset="0"/>
              </a:rPr>
              <a:t>powered by Schwab</a:t>
            </a:r>
            <a:r>
              <a:rPr lang="en-US" sz="1400" b="1" kern="100" dirty="0">
                <a:latin typeface="Enterprise Sans" pitchFamily="2" charset="0"/>
                <a:ea typeface="Enterprise Sans" pitchFamily="2" charset="0"/>
              </a:rPr>
              <a:t> </a:t>
            </a:r>
          </a:p>
          <a:p>
            <a:pPr>
              <a:spcBef>
                <a:spcPct val="0"/>
              </a:spcBef>
              <a:spcAft>
                <a:spcPct val="0"/>
              </a:spcAft>
              <a:defRPr/>
            </a:pPr>
            <a:r>
              <a:rPr lang="en-US" sz="1600" dirty="0">
                <a:latin typeface="Enterprise Sans"/>
              </a:rPr>
              <a:t>For savvy investors who want complete control over investment decisions</a:t>
            </a:r>
          </a:p>
          <a:p>
            <a:pPr marL="342900" marR="0">
              <a:lnSpc>
                <a:spcPct val="110000"/>
              </a:lnSpc>
              <a:spcBef>
                <a:spcPts val="300"/>
              </a:spcBef>
              <a:spcAft>
                <a:spcPts val="0"/>
              </a:spcAft>
            </a:pPr>
            <a:endParaRPr lang="en-US" sz="1600" kern="100" dirty="0">
              <a:latin typeface="Enterprise Sans" pitchFamily="2" charset="0"/>
              <a:ea typeface="Enterprise Sans" pitchFamily="2" charset="0"/>
            </a:endParaRPr>
          </a:p>
        </p:txBody>
      </p:sp>
      <p:sp>
        <p:nvSpPr>
          <p:cNvPr id="4" name="TextBox 3">
            <a:extLst>
              <a:ext uri="{FF2B5EF4-FFF2-40B4-BE49-F238E27FC236}">
                <a16:creationId xmlns:a16="http://schemas.microsoft.com/office/drawing/2014/main" id="{935D1BD6-72E5-910D-0EF2-CB4767E24B3B}"/>
              </a:ext>
            </a:extLst>
          </p:cNvPr>
          <p:cNvSpPr txBox="1"/>
          <p:nvPr/>
        </p:nvSpPr>
        <p:spPr bwMode="gray">
          <a:xfrm>
            <a:off x="7845136" y="4567843"/>
            <a:ext cx="4486274" cy="668020"/>
          </a:xfrm>
          <a:prstGeom prst="rect">
            <a:avLst/>
          </a:prstGeom>
          <a:noFill/>
        </p:spPr>
        <p:txBody>
          <a:bodyPr vert="horz" wrap="square" lIns="0" tIns="0" rIns="0" bIns="0" rtlCol="0" anchor="b" anchorCtr="0">
            <a:noAutofit/>
          </a:bodyPr>
          <a:lstStyle/>
          <a:p>
            <a:r>
              <a:rPr lang="en-US" sz="800" dirty="0">
                <a:latin typeface="Enterprise Sans" pitchFamily="2" charset="0"/>
                <a:ea typeface="Enterprise Sans" pitchFamily="2" charset="0"/>
              </a:rPr>
              <a:t>*Hypothetical example for illustrative purposes only. Amounts will vary depending on your unique circumstances.</a:t>
            </a:r>
          </a:p>
        </p:txBody>
      </p:sp>
      <p:graphicFrame>
        <p:nvGraphicFramePr>
          <p:cNvPr id="9" name="Table 8">
            <a:extLst>
              <a:ext uri="{FF2B5EF4-FFF2-40B4-BE49-F238E27FC236}">
                <a16:creationId xmlns:a16="http://schemas.microsoft.com/office/drawing/2014/main" id="{153F432C-F3D1-E198-ED67-F54A40E01D68}"/>
              </a:ext>
            </a:extLst>
          </p:cNvPr>
          <p:cNvGraphicFramePr>
            <a:graphicFrameLocks noGrp="1"/>
          </p:cNvGraphicFramePr>
          <p:nvPr>
            <p:extLst>
              <p:ext uri="{D42A27DB-BD31-4B8C-83A1-F6EECF244321}">
                <p14:modId xmlns:p14="http://schemas.microsoft.com/office/powerpoint/2010/main" val="1165568770"/>
              </p:ext>
            </p:extLst>
          </p:nvPr>
        </p:nvGraphicFramePr>
        <p:xfrm>
          <a:off x="8261796" y="2647683"/>
          <a:ext cx="3094564" cy="1651310"/>
        </p:xfrm>
        <a:graphic>
          <a:graphicData uri="http://schemas.openxmlformats.org/drawingml/2006/table">
            <a:tbl>
              <a:tblPr firstRow="1" bandRow="1">
                <a:tableStyleId>{9D7B26C5-4107-4FEC-AEDC-1716B250A1EF}</a:tableStyleId>
              </a:tblPr>
              <a:tblGrid>
                <a:gridCol w="1070564">
                  <a:extLst>
                    <a:ext uri="{9D8B030D-6E8A-4147-A177-3AD203B41FA5}">
                      <a16:colId xmlns:a16="http://schemas.microsoft.com/office/drawing/2014/main" val="242685310"/>
                    </a:ext>
                  </a:extLst>
                </a:gridCol>
                <a:gridCol w="2024000">
                  <a:extLst>
                    <a:ext uri="{9D8B030D-6E8A-4147-A177-3AD203B41FA5}">
                      <a16:colId xmlns:a16="http://schemas.microsoft.com/office/drawing/2014/main" val="579669791"/>
                    </a:ext>
                  </a:extLst>
                </a:gridCol>
              </a:tblGrid>
              <a:tr h="330262">
                <a:tc>
                  <a:txBody>
                    <a:bodyPr/>
                    <a:lstStyle/>
                    <a:p>
                      <a:pPr algn="l"/>
                      <a:r>
                        <a:rPr lang="en-US" sz="1400" dirty="0">
                          <a:solidFill>
                            <a:schemeClr val="accent6"/>
                          </a:solidFill>
                          <a:latin typeface="Enterprise Sans" pitchFamily="2" charset="0"/>
                          <a:ea typeface="Enterprise Sans" pitchFamily="2" charset="0"/>
                        </a:rPr>
                        <a:t>Starting age</a:t>
                      </a:r>
                    </a:p>
                  </a:txBody>
                  <a:tcPr marL="0" marR="0" marT="0" marB="0" anchor="ctr">
                    <a:lnL>
                      <a:noFill/>
                    </a:lnL>
                    <a:lnR w="12700" cap="flat" cmpd="sng" algn="ctr">
                      <a:noFill/>
                      <a:prstDash val="solid"/>
                      <a:round/>
                      <a:headEnd type="none" w="med" len="med"/>
                      <a:tailEnd type="none" w="med" len="med"/>
                    </a:lnR>
                    <a:lnT w="12700" cmpd="sng">
                      <a:noFill/>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dirty="0">
                          <a:solidFill>
                            <a:schemeClr val="accent6"/>
                          </a:solidFill>
                          <a:latin typeface="Enterprise Sans" pitchFamily="2" charset="0"/>
                          <a:ea typeface="Enterprise Sans" pitchFamily="2" charset="0"/>
                        </a:rPr>
                        <a:t>HSA value at age 65* </a:t>
                      </a:r>
                    </a:p>
                  </a:txBody>
                  <a:tcPr marL="182880" marR="0" marT="0" marB="0" anchor="ctr">
                    <a:lnL w="12700" cap="flat" cmpd="sng" algn="ctr">
                      <a:noFill/>
                      <a:prstDash val="solid"/>
                      <a:round/>
                      <a:headEnd type="none" w="med" len="med"/>
                      <a:tailEnd type="none" w="med" len="med"/>
                    </a:lnL>
                    <a:lnR>
                      <a:noFill/>
                    </a:lnR>
                    <a:lnT w="12700" cmpd="sng">
                      <a:noFill/>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7003502"/>
                  </a:ext>
                </a:extLst>
              </a:tr>
              <a:tr h="330262">
                <a:tc>
                  <a:txBody>
                    <a:bodyPr/>
                    <a:lstStyle/>
                    <a:p>
                      <a:pPr algn="l"/>
                      <a:r>
                        <a:rPr lang="en-US" sz="1400" dirty="0">
                          <a:solidFill>
                            <a:schemeClr val="accent6"/>
                          </a:solidFill>
                          <a:latin typeface="Enterprise Sans" pitchFamily="2" charset="0"/>
                          <a:ea typeface="Enterprise Sans" pitchFamily="2" charset="0"/>
                        </a:rPr>
                        <a:t>25</a:t>
                      </a:r>
                    </a:p>
                  </a:txBody>
                  <a:tcPr marL="0" marR="0" marT="0" marB="0" anchor="ctr">
                    <a:lnL>
                      <a:noFill/>
                    </a:lnL>
                    <a:lnR w="12700" cap="flat" cmpd="sng" algn="ctr">
                      <a:no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dirty="0">
                          <a:solidFill>
                            <a:schemeClr val="accent6"/>
                          </a:solidFill>
                          <a:latin typeface="Enterprise Sans" pitchFamily="2" charset="0"/>
                          <a:ea typeface="Enterprise Sans" pitchFamily="2" charset="0"/>
                        </a:rPr>
                        <a:t>$320,420</a:t>
                      </a:r>
                    </a:p>
                  </a:txBody>
                  <a:tcPr marL="182880" marR="0" marT="0" marB="0" anchor="ctr">
                    <a:lnL w="12700" cap="flat" cmpd="sng" algn="ctr">
                      <a:noFill/>
                      <a:prstDash val="solid"/>
                      <a:round/>
                      <a:headEnd type="none" w="med" len="med"/>
                      <a:tailEnd type="none" w="med" len="med"/>
                    </a:lnL>
                    <a:lnR>
                      <a:noFill/>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5096359"/>
                  </a:ext>
                </a:extLst>
              </a:tr>
              <a:tr h="330262">
                <a:tc>
                  <a:txBody>
                    <a:bodyPr/>
                    <a:lstStyle/>
                    <a:p>
                      <a:pPr algn="l"/>
                      <a:r>
                        <a:rPr lang="en-US" sz="1400" dirty="0">
                          <a:solidFill>
                            <a:schemeClr val="accent6"/>
                          </a:solidFill>
                          <a:latin typeface="Enterprise Sans" pitchFamily="2" charset="0"/>
                          <a:ea typeface="Enterprise Sans" pitchFamily="2" charset="0"/>
                        </a:rPr>
                        <a:t>35</a:t>
                      </a:r>
                    </a:p>
                  </a:txBody>
                  <a:tcPr marL="0" marR="0" marT="0" marB="0" anchor="ctr">
                    <a:lnL>
                      <a:noFill/>
                    </a:lnL>
                    <a:lnR w="12700" cap="flat" cmpd="sng" algn="ctr">
                      <a:no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dirty="0">
                          <a:solidFill>
                            <a:schemeClr val="accent6"/>
                          </a:solidFill>
                          <a:latin typeface="Enterprise Sans" pitchFamily="2" charset="0"/>
                          <a:ea typeface="Enterprise Sans" pitchFamily="2" charset="0"/>
                        </a:rPr>
                        <a:t>$151,613</a:t>
                      </a:r>
                    </a:p>
                  </a:txBody>
                  <a:tcPr marL="182880" marR="0" marT="0" marB="0" anchor="ctr">
                    <a:lnL w="12700" cap="flat" cmpd="sng" algn="ctr">
                      <a:noFill/>
                      <a:prstDash val="solid"/>
                      <a:round/>
                      <a:headEnd type="none" w="med" len="med"/>
                      <a:tailEnd type="none" w="med" len="med"/>
                    </a:lnL>
                    <a:lnR>
                      <a:noFill/>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8246369"/>
                  </a:ext>
                </a:extLst>
              </a:tr>
              <a:tr h="330262">
                <a:tc>
                  <a:txBody>
                    <a:bodyPr/>
                    <a:lstStyle/>
                    <a:p>
                      <a:pPr algn="l"/>
                      <a:r>
                        <a:rPr lang="en-US" sz="1400" dirty="0">
                          <a:solidFill>
                            <a:schemeClr val="accent6"/>
                          </a:solidFill>
                          <a:latin typeface="Enterprise Sans" pitchFamily="2" charset="0"/>
                          <a:ea typeface="Enterprise Sans" pitchFamily="2" charset="0"/>
                        </a:rPr>
                        <a:t>45</a:t>
                      </a:r>
                    </a:p>
                  </a:txBody>
                  <a:tcPr marL="0" marR="0" marT="0" marB="0" anchor="ctr">
                    <a:lnL>
                      <a:noFill/>
                    </a:lnL>
                    <a:lnR w="12700" cap="flat" cmpd="sng" algn="ctr">
                      <a:no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dirty="0">
                          <a:solidFill>
                            <a:schemeClr val="accent6"/>
                          </a:solidFill>
                          <a:latin typeface="Enterprise Sans" pitchFamily="2" charset="0"/>
                          <a:ea typeface="Enterprise Sans" pitchFamily="2" charset="0"/>
                        </a:rPr>
                        <a:t>$65,799</a:t>
                      </a:r>
                    </a:p>
                  </a:txBody>
                  <a:tcPr marL="182880" marR="0" marT="0" marB="0" anchor="ctr">
                    <a:lnL w="12700" cap="flat" cmpd="sng" algn="ctr">
                      <a:noFill/>
                      <a:prstDash val="solid"/>
                      <a:round/>
                      <a:headEnd type="none" w="med" len="med"/>
                      <a:tailEnd type="none" w="med" len="med"/>
                    </a:lnL>
                    <a:lnR>
                      <a:noFill/>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174189"/>
                  </a:ext>
                </a:extLst>
              </a:tr>
              <a:tr h="330262">
                <a:tc>
                  <a:txBody>
                    <a:bodyPr/>
                    <a:lstStyle/>
                    <a:p>
                      <a:pPr algn="l"/>
                      <a:r>
                        <a:rPr lang="en-US" sz="1400" dirty="0">
                          <a:solidFill>
                            <a:schemeClr val="accent6"/>
                          </a:solidFill>
                          <a:latin typeface="Enterprise Sans" pitchFamily="2" charset="0"/>
                          <a:ea typeface="Enterprise Sans" pitchFamily="2" charset="0"/>
                        </a:rPr>
                        <a:t>55</a:t>
                      </a:r>
                    </a:p>
                  </a:txBody>
                  <a:tcPr marL="0" marR="0" marT="0" marB="0" anchor="ctr">
                    <a:lnL>
                      <a:noFill/>
                    </a:lnL>
                    <a:lnR w="12700" cap="flat" cmpd="sng" algn="ctr">
                      <a:noFill/>
                      <a:prstDash val="solid"/>
                      <a:round/>
                      <a:headEnd type="none" w="med" len="med"/>
                      <a:tailEnd type="none" w="med" len="med"/>
                    </a:lnR>
                    <a:lnT w="6350" cap="flat" cmpd="sng" algn="ctr">
                      <a:solidFill>
                        <a:schemeClr val="accent6"/>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1400" dirty="0">
                          <a:solidFill>
                            <a:schemeClr val="accent6"/>
                          </a:solidFill>
                          <a:latin typeface="Enterprise Sans" pitchFamily="2" charset="0"/>
                          <a:ea typeface="Enterprise Sans" pitchFamily="2" charset="0"/>
                        </a:rPr>
                        <a:t>$22,176</a:t>
                      </a:r>
                    </a:p>
                  </a:txBody>
                  <a:tcPr marL="182880" marR="0" marT="0" marB="0" anchor="ctr">
                    <a:lnL w="12700" cap="flat" cmpd="sng" algn="ctr">
                      <a:noFill/>
                      <a:prstDash val="solid"/>
                      <a:round/>
                      <a:headEnd type="none" w="med" len="med"/>
                      <a:tailEnd type="none" w="med" len="med"/>
                    </a:lnL>
                    <a:lnR>
                      <a:noFill/>
                    </a:lnR>
                    <a:lnT w="6350" cap="flat" cmpd="sng" algn="ctr">
                      <a:solidFill>
                        <a:schemeClr val="accent6"/>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11873964"/>
                  </a:ext>
                </a:extLst>
              </a:tr>
            </a:tbl>
          </a:graphicData>
        </a:graphic>
      </p:graphicFrame>
      <p:sp>
        <p:nvSpPr>
          <p:cNvPr id="10" name="TextBox 9">
            <a:extLst>
              <a:ext uri="{FF2B5EF4-FFF2-40B4-BE49-F238E27FC236}">
                <a16:creationId xmlns:a16="http://schemas.microsoft.com/office/drawing/2014/main" id="{73581EA3-3F6E-1C86-C326-DFD61C778447}"/>
              </a:ext>
            </a:extLst>
          </p:cNvPr>
          <p:cNvSpPr txBox="1"/>
          <p:nvPr/>
        </p:nvSpPr>
        <p:spPr bwMode="gray">
          <a:xfrm>
            <a:off x="7616444" y="528638"/>
            <a:ext cx="3949543" cy="890814"/>
          </a:xfrm>
          <a:prstGeom prst="rect">
            <a:avLst/>
          </a:prstGeom>
          <a:noFill/>
        </p:spPr>
        <p:txBody>
          <a:bodyPr vert="horz" wrap="square" lIns="0" tIns="0" rIns="0" bIns="0" rtlCol="0" anchor="t" anchorCtr="0">
            <a:noAutofit/>
          </a:bodyPr>
          <a:lstStyle/>
          <a:p>
            <a:r>
              <a:rPr lang="en-US" sz="2000" b="1" kern="0" dirty="0">
                <a:solidFill>
                  <a:schemeClr val="accent6"/>
                </a:solidFill>
                <a:latin typeface="Enterprise Sans" pitchFamily="2" charset="0"/>
                <a:ea typeface="Enterprise Sans" pitchFamily="2" charset="0"/>
              </a:rPr>
              <a:t>The earlier you start investing, the greater potential you have</a:t>
            </a:r>
          </a:p>
        </p:txBody>
      </p:sp>
      <p:sp>
        <p:nvSpPr>
          <p:cNvPr id="11" name="TextBox 10">
            <a:extLst>
              <a:ext uri="{FF2B5EF4-FFF2-40B4-BE49-F238E27FC236}">
                <a16:creationId xmlns:a16="http://schemas.microsoft.com/office/drawing/2014/main" id="{01FF2C63-BFE7-76C4-E7BF-CE36E45B1A0D}"/>
              </a:ext>
            </a:extLst>
          </p:cNvPr>
          <p:cNvSpPr txBox="1"/>
          <p:nvPr/>
        </p:nvSpPr>
        <p:spPr bwMode="gray">
          <a:xfrm>
            <a:off x="7639880" y="1306811"/>
            <a:ext cx="4225924" cy="1189990"/>
          </a:xfrm>
          <a:prstGeom prst="rect">
            <a:avLst/>
          </a:prstGeom>
          <a:noFill/>
        </p:spPr>
        <p:txBody>
          <a:bodyPr vert="horz" wrap="square" lIns="0" tIns="0" rIns="0" bIns="0" rtlCol="0" anchor="t" anchorCtr="0">
            <a:noAutofit/>
          </a:bodyPr>
          <a:lstStyle/>
          <a:p>
            <a:pPr>
              <a:lnSpc>
                <a:spcPct val="110000"/>
              </a:lnSpc>
              <a:spcBef>
                <a:spcPts val="1200"/>
              </a:spcBef>
            </a:pPr>
            <a:r>
              <a:rPr lang="en-US" sz="1400" kern="0" dirty="0">
                <a:solidFill>
                  <a:schemeClr val="accent6"/>
                </a:solidFill>
                <a:effectLst/>
                <a:latin typeface="Enterprise Sans" pitchFamily="2" charset="0"/>
                <a:ea typeface="Enterprise Sans" pitchFamily="2" charset="0"/>
              </a:rPr>
              <a:t>Let’s say you contribute $3,000/year to your HSA until you retire at 65. Assuming you use $1,500/year for medical expenses, earn 7% a year in interest and investments, and reinvest all earnings, your savings can really add up. </a:t>
            </a:r>
            <a:endParaRPr lang="en-US" sz="1400" b="1" i="1" dirty="0">
              <a:solidFill>
                <a:schemeClr val="accent6"/>
              </a:solidFill>
              <a:effectLst/>
              <a:latin typeface="Enterprise Sans" pitchFamily="2" charset="0"/>
              <a:ea typeface="Enterprise Sans" pitchFamily="2" charset="0"/>
              <a:cs typeface="Times New Roman" panose="02020603050405020304" pitchFamily="18" charset="0"/>
            </a:endParaRPr>
          </a:p>
        </p:txBody>
      </p:sp>
      <p:sp>
        <p:nvSpPr>
          <p:cNvPr id="5" name="TextBox 4">
            <a:extLst>
              <a:ext uri="{FF2B5EF4-FFF2-40B4-BE49-F238E27FC236}">
                <a16:creationId xmlns:a16="http://schemas.microsoft.com/office/drawing/2014/main" id="{B5024BD3-EB5C-F234-7930-746B46D75D56}"/>
              </a:ext>
            </a:extLst>
          </p:cNvPr>
          <p:cNvSpPr txBox="1"/>
          <p:nvPr/>
        </p:nvSpPr>
        <p:spPr bwMode="gray">
          <a:xfrm>
            <a:off x="257174" y="5724621"/>
            <a:ext cx="7473662" cy="461665"/>
          </a:xfrm>
          <a:prstGeom prst="rect">
            <a:avLst/>
          </a:prstGeom>
          <a:noFill/>
        </p:spPr>
        <p:txBody>
          <a:bodyPr wrap="square">
            <a:spAutoFit/>
          </a:bodyPr>
          <a:lstStyle/>
          <a:p>
            <a:r>
              <a:rPr lang="en-US" sz="800" dirty="0">
                <a:latin typeface="Enterprise Sans" pitchFamily="2" charset="0"/>
                <a:ea typeface="Enterprise Sans" pitchFamily="2" charset="0"/>
              </a:rPr>
              <a:t>Account holders must meet the minimum balance to begin investing, this amount may vary, check your online account or plan documents.</a:t>
            </a:r>
          </a:p>
          <a:p>
            <a:r>
              <a:rPr lang="en-US" sz="800" dirty="0">
                <a:latin typeface="Enterprise Sans" pitchFamily="2" charset="0"/>
                <a:ea typeface="Enterprise Sans" pitchFamily="2" charset="0"/>
              </a:rPr>
              <a:t>Investments are not a deposit, not FDIC insured, not bank issued or guaranteed by Optum Financial or its subsidiaries, including Optum Bank, and are subject to risk including fluctuations in value and the possible loss of the principal amount invested. </a:t>
            </a:r>
          </a:p>
        </p:txBody>
      </p:sp>
      <p:pic>
        <p:nvPicPr>
          <p:cNvPr id="6" name="Graphic 5">
            <a:extLst>
              <a:ext uri="{FF2B5EF4-FFF2-40B4-BE49-F238E27FC236}">
                <a16:creationId xmlns:a16="http://schemas.microsoft.com/office/drawing/2014/main" id="{65B0DD71-381D-B56E-4472-F3243CDA36F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05246" y="3079846"/>
            <a:ext cx="446810" cy="473845"/>
          </a:xfrm>
          <a:prstGeom prst="rect">
            <a:avLst/>
          </a:prstGeom>
        </p:spPr>
      </p:pic>
      <p:pic>
        <p:nvPicPr>
          <p:cNvPr id="7" name="Graphic 6">
            <a:extLst>
              <a:ext uri="{FF2B5EF4-FFF2-40B4-BE49-F238E27FC236}">
                <a16:creationId xmlns:a16="http://schemas.microsoft.com/office/drawing/2014/main" id="{1127B002-7ED9-20A1-8F5D-077BBFC13AC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04959" y="1844894"/>
            <a:ext cx="426314" cy="424844"/>
          </a:xfrm>
          <a:prstGeom prst="rect">
            <a:avLst/>
          </a:prstGeom>
        </p:spPr>
      </p:pic>
      <p:pic>
        <p:nvPicPr>
          <p:cNvPr id="8" name="Graphic 7">
            <a:extLst>
              <a:ext uri="{FF2B5EF4-FFF2-40B4-BE49-F238E27FC236}">
                <a16:creationId xmlns:a16="http://schemas.microsoft.com/office/drawing/2014/main" id="{26D3A3BE-3B0D-F76C-445D-B83C1CE2D81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84464" y="4135488"/>
            <a:ext cx="436513" cy="436513"/>
          </a:xfrm>
          <a:prstGeom prst="rect">
            <a:avLst/>
          </a:prstGeom>
        </p:spPr>
      </p:pic>
    </p:spTree>
    <p:extLst>
      <p:ext uri="{BB962C8B-B14F-4D97-AF65-F5344CB8AC3E}">
        <p14:creationId xmlns:p14="http://schemas.microsoft.com/office/powerpoint/2010/main" val="4090038813"/>
      </p:ext>
    </p:extLst>
  </p:cSld>
  <p:clrMapOvr>
    <a:masterClrMapping/>
  </p:clrMapOvr>
</p:sld>
</file>

<file path=ppt/theme/theme1.xml><?xml version="1.0" encoding="utf-8"?>
<a:theme xmlns:a="http://schemas.openxmlformats.org/drawingml/2006/main" name="Optum Theme">
  <a:themeElements>
    <a:clrScheme name="Optum Color Palette 2025">
      <a:dk1>
        <a:srgbClr val="3D3C38"/>
      </a:dk1>
      <a:lt1>
        <a:srgbClr val="FFFFFF"/>
      </a:lt1>
      <a:dk2>
        <a:srgbClr val="FF612B"/>
      </a:dk2>
      <a:lt2>
        <a:srgbClr val="FAF8F2"/>
      </a:lt2>
      <a:accent1>
        <a:srgbClr val="3D3C38"/>
      </a:accent1>
      <a:accent2>
        <a:srgbClr val="3D3C38"/>
      </a:accent2>
      <a:accent3>
        <a:srgbClr val="3D3C38"/>
      </a:accent3>
      <a:accent4>
        <a:srgbClr val="3D3C38"/>
      </a:accent4>
      <a:accent5>
        <a:srgbClr val="D9F6FA"/>
      </a:accent5>
      <a:accent6>
        <a:srgbClr val="3D3C38"/>
      </a:accent6>
      <a:hlink>
        <a:srgbClr val="0C55B8"/>
      </a:hlink>
      <a:folHlink>
        <a:srgbClr val="3D3C38"/>
      </a:folHlink>
    </a:clrScheme>
    <a:fontScheme name="Optum Microsoft">
      <a:majorFont>
        <a:latin typeface="Georgia Pro"/>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bg2"/>
        </a:solidFill>
        <a:ln cap="rnd">
          <a:noFill/>
          <a:roun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rtl="0" eaLnBrk="1" fontAlgn="auto" hangingPunct="1">
          <a:lnSpc>
            <a:spcPct val="100000"/>
          </a:lnSpc>
          <a:spcBef>
            <a:spcPts val="600"/>
          </a:spcBef>
          <a:spcAft>
            <a:spcPts val="0"/>
          </a:spcAft>
          <a:defRPr sz="1400" b="0" i="0" u="none" baseline="0" dirty="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19050" cap="rnd">
          <a:solidFill>
            <a:schemeClr val="accent6"/>
          </a:solidFill>
          <a:round/>
          <a:headEnd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bwMode="gray">
        <a:noFill/>
      </a:spPr>
      <a:bodyPr vert="horz" wrap="square" lIns="0" tIns="0" rIns="0" bIns="0" rtlCol="0">
        <a:spAutoFit/>
      </a:bodyPr>
      <a:lstStyle>
        <a:defPPr algn="l">
          <a:spcBef>
            <a:spcPts val="600"/>
          </a:spcBef>
          <a:defRPr sz="1400" dirty="0"/>
        </a:defPPr>
      </a:lstStyle>
    </a:txDef>
  </a:objectDefaults>
  <a:extraClrSchemeLst>
    <a:extraClrScheme>
      <a:clrScheme name="Optum Color Palette 2025">
        <a:dk1>
          <a:srgbClr val="3D3C38"/>
        </a:dk1>
        <a:lt1>
          <a:srgbClr val="FFFFFF"/>
        </a:lt1>
        <a:dk2>
          <a:srgbClr val="FF612B"/>
        </a:dk2>
        <a:lt2>
          <a:srgbClr val="FAF8F2"/>
        </a:lt2>
        <a:accent1>
          <a:srgbClr val="3D3C38"/>
        </a:accent1>
        <a:accent2>
          <a:srgbClr val="3D3C38"/>
        </a:accent2>
        <a:accent3>
          <a:srgbClr val="3D3C38"/>
        </a:accent3>
        <a:accent4>
          <a:srgbClr val="3D3C38"/>
        </a:accent4>
        <a:accent5>
          <a:srgbClr val="D9F6FA"/>
        </a:accent5>
        <a:accent6>
          <a:srgbClr val="3D3C38"/>
        </a:accent6>
        <a:hlink>
          <a:srgbClr val="0C55B8"/>
        </a:hlink>
        <a:folHlink>
          <a:srgbClr val="3D3C38"/>
        </a:folHlink>
      </a:clrScheme>
    </a:extraClrScheme>
  </a:extraClrSchemeLst>
  <a:custClrLst>
    <a:custClr name="Turquoise 60">
      <a:srgbClr val="15A796"/>
    </a:custClr>
    <a:custClr name="Pink 60">
      <a:srgbClr val="C72887"/>
    </a:custClr>
    <a:custClr name="Purple 60">
      <a:srgbClr val="8061BC"/>
    </a:custClr>
    <a:custClr name="Tangerine 60">
      <a:srgbClr val="E4780C"/>
    </a:custClr>
    <a:custClr name="Sapphire 60">
      <a:srgbClr val="1E82CB"/>
    </a:custClr>
    <a:custClr name="Gray 60">
      <a:srgbClr val="7D7F81"/>
    </a:custClr>
    <a:custClr name="Blank">
      <a:srgbClr val="FFFFFF"/>
    </a:custClr>
    <a:custClr name="Dawn Orange">
      <a:srgbClr val="FFD1AB"/>
    </a:custClr>
    <a:custClr name="Sunset Orange">
      <a:srgbClr val="F9A667"/>
    </a:custClr>
    <a:custClr name="Dark Orange">
      <a:srgbClr val="D74120"/>
    </a:custClr>
    <a:custClr name="Turquoise 20">
      <a:srgbClr val="AEE2D5"/>
    </a:custClr>
    <a:custClr name="Pink 20">
      <a:srgbClr val="F6BCDC"/>
    </a:custClr>
    <a:custClr name="Purple 20">
      <a:srgbClr val="D9CFEB"/>
    </a:custClr>
    <a:custClr name="Tangerine 20">
      <a:srgbClr val="FFD7B3"/>
    </a:custClr>
    <a:custClr name="Sapphire 20">
      <a:srgbClr val="C4DFF6"/>
    </a:custClr>
    <a:custClr name="Gray 20">
      <a:srgbClr val="E5E5E6"/>
    </a:custClr>
    <a:custClr name="Blank">
      <a:srgbClr val="FFFFFF"/>
    </a:custClr>
    <a:custClr name="Blank">
      <a:srgbClr val="FFFFFF"/>
    </a:custClr>
    <a:custClr name="Blank">
      <a:srgbClr val="FFFFFF"/>
    </a:custClr>
    <a:custClr name="Horizon">
      <a:srgbClr val="EDE8E0"/>
    </a:custClr>
    <a:custClr name="Turquoise 50">
      <a:srgbClr val="4EC3AD"/>
    </a:custClr>
    <a:custClr name="Pink 40">
      <a:srgbClr val="E676BA"/>
    </a:custClr>
    <a:custClr name="Purple 40">
      <a:srgbClr val="B3A0D7"/>
    </a:custClr>
    <a:custClr name="Tangerine 40">
      <a:srgbClr val="FFAC61"/>
    </a:custClr>
    <a:custClr name="Sapphire 40">
      <a:srgbClr val="83C0EC"/>
    </a:custClr>
    <a:custClr name="Gray 40">
      <a:srgbClr val="B1B2B4"/>
    </a:custClr>
    <a:custClr name="Blank">
      <a:srgbClr val="FFFFFF"/>
    </a:custClr>
    <a:custClr name="Red 80">
      <a:srgbClr val="C40000"/>
    </a:custClr>
    <a:custClr name="Yellow 20">
      <a:srgbClr val="FFF84F"/>
    </a:custClr>
    <a:custClr name="Green 40">
      <a:srgbClr val="61D661"/>
    </a:custClr>
    <a:custClr name="Turquoise 60">
      <a:srgbClr val="15A796"/>
    </a:custClr>
    <a:custClr name="Pink 60">
      <a:srgbClr val="C72887"/>
    </a:custClr>
    <a:custClr name="Purple 60">
      <a:srgbClr val="8061BC"/>
    </a:custClr>
    <a:custClr name="Tangerine 60">
      <a:srgbClr val="E4780C"/>
    </a:custClr>
    <a:custClr name="Sapphire 60">
      <a:srgbClr val="1E82CB"/>
    </a:custClr>
    <a:custClr name="Gray 60">
      <a:srgbClr val="7D7F81"/>
    </a:custClr>
    <a:custClr name="Blank">
      <a:srgbClr val="FFFFFF"/>
    </a:custClr>
    <a:custClr name="Blank">
      <a:srgbClr val="FFFFFF"/>
    </a:custClr>
    <a:custClr name="Yellow Outline">
      <a:srgbClr val="AD8D01"/>
    </a:custClr>
    <a:custClr name="Green Outline">
      <a:srgbClr val="03AB03"/>
    </a:custClr>
    <a:custClr name="Turquoise 80">
      <a:srgbClr val="218371"/>
    </a:custClr>
    <a:custClr name="Pink 80">
      <a:srgbClr val="8C195E"/>
    </a:custClr>
    <a:custClr name="Purple 80">
      <a:srgbClr val="422C88"/>
    </a:custClr>
    <a:custClr name="Tangerine 80">
      <a:srgbClr val="B85B06"/>
    </a:custClr>
    <a:custClr name="Sapphire 80">
      <a:srgbClr val="155C8E"/>
    </a:custClr>
    <a:custClr name="Gray 80">
      <a:srgbClr val="4B4D4F"/>
    </a:custClr>
    <a:custClr name="Blank">
      <a:srgbClr val="FFFFFF"/>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TEMPLATE optum-onscreen-20251202.potx" id="{4BD4B4EB-F109-42A0-B826-01712775BED2}" vid="{329A95CE-5D0F-40A1-904E-987F85E31B8B}"/>
    </a:ext>
  </a:extLst>
</a:theme>
</file>

<file path=ppt/theme/theme2.xml><?xml version="1.0" encoding="utf-8"?>
<a:theme xmlns:a="http://schemas.openxmlformats.org/drawingml/2006/main" name="Office Theme">
  <a:themeElements>
    <a:clrScheme name="Optum Color Palette 2023">
      <a:dk1>
        <a:srgbClr val="4B4D4F"/>
      </a:dk1>
      <a:lt1>
        <a:srgbClr val="FFFFFF"/>
      </a:lt1>
      <a:dk2>
        <a:srgbClr val="FF612B"/>
      </a:dk2>
      <a:lt2>
        <a:srgbClr val="D9F6FA"/>
      </a:lt2>
      <a:accent1>
        <a:srgbClr val="4B4D4F"/>
      </a:accent1>
      <a:accent2>
        <a:srgbClr val="4B4D4F"/>
      </a:accent2>
      <a:accent3>
        <a:srgbClr val="4B4D4F"/>
      </a:accent3>
      <a:accent4>
        <a:srgbClr val="4B4D4F"/>
      </a:accent4>
      <a:accent5>
        <a:srgbClr val="4B4D4F"/>
      </a:accent5>
      <a:accent6>
        <a:srgbClr val="002677"/>
      </a:accent6>
      <a:hlink>
        <a:srgbClr val="0C55B8"/>
      </a:hlink>
      <a:folHlink>
        <a:srgbClr val="4B4D4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ptum Color Palette 2023">
        <a:dk1>
          <a:srgbClr val="4B4D4F"/>
        </a:dk1>
        <a:lt1>
          <a:srgbClr val="FFFFFF"/>
        </a:lt1>
        <a:dk2>
          <a:srgbClr val="FF612B"/>
        </a:dk2>
        <a:lt2>
          <a:srgbClr val="D9F6FA"/>
        </a:lt2>
        <a:accent1>
          <a:srgbClr val="4B4D4F"/>
        </a:accent1>
        <a:accent2>
          <a:srgbClr val="4B4D4F"/>
        </a:accent2>
        <a:accent3>
          <a:srgbClr val="4B4D4F"/>
        </a:accent3>
        <a:accent4>
          <a:srgbClr val="4B4D4F"/>
        </a:accent4>
        <a:accent5>
          <a:srgbClr val="4B4D4F"/>
        </a:accent5>
        <a:accent6>
          <a:srgbClr val="002677"/>
        </a:accent6>
        <a:hlink>
          <a:srgbClr val="0C55B8"/>
        </a:hlink>
        <a:folHlink>
          <a:srgbClr val="4B4D4F"/>
        </a:folHlink>
      </a:clrScheme>
    </a:extraClrScheme>
  </a:extraClrSchemeLst>
  <a:custClrLst>
    <a:custClr name="Turquoise 60">
      <a:srgbClr val="15A796"/>
    </a:custClr>
    <a:custClr name="Pink 60">
      <a:srgbClr val="C72887"/>
    </a:custClr>
    <a:custClr name="Purple 60">
      <a:srgbClr val="8061BC"/>
    </a:custClr>
    <a:custClr name="Tangerine 60">
      <a:srgbClr val="E4780C"/>
    </a:custClr>
    <a:custClr name="Sapphire 60">
      <a:srgbClr val="1E82CB"/>
    </a:custClr>
    <a:custClr name="Gray 60">
      <a:srgbClr val="7D7F81"/>
    </a:custClr>
    <a:custClr name="Blank">
      <a:srgbClr val="FFFFFF"/>
    </a:custClr>
    <a:custClr name="Red 80">
      <a:srgbClr val="C40000"/>
    </a:custClr>
    <a:custClr name="Yellow 20">
      <a:srgbClr val="FFF84F"/>
    </a:custClr>
    <a:custClr name="Green 40">
      <a:srgbClr val="61D661"/>
    </a:custClr>
    <a:custClr name="Turquoise 20">
      <a:srgbClr val="AEE2D5"/>
    </a:custClr>
    <a:custClr name="Pink 20">
      <a:srgbClr val="F6BCDC"/>
    </a:custClr>
    <a:custClr name="Purple 20">
      <a:srgbClr val="D9CFEB"/>
    </a:custClr>
    <a:custClr name="Tangerine 20">
      <a:srgbClr val="FFD7B3"/>
    </a:custClr>
    <a:custClr name="Sapphire 20">
      <a:srgbClr val="C4DFF6"/>
    </a:custClr>
    <a:custClr name="Gray 20">
      <a:srgbClr val="E5E5E6"/>
    </a:custClr>
    <a:custClr name="Blank">
      <a:srgbClr val="FFFFFF"/>
    </a:custClr>
    <a:custClr name="Blank">
      <a:srgbClr val="FFFFFF"/>
    </a:custClr>
    <a:custClr name="Yellow Outline">
      <a:srgbClr val="AD8D01"/>
    </a:custClr>
    <a:custClr name="Green Outline">
      <a:srgbClr val="03AB03"/>
    </a:custClr>
    <a:custClr name="Turquoise 50">
      <a:srgbClr val="4EC3AD"/>
    </a:custClr>
    <a:custClr name="Pink 40">
      <a:srgbClr val="E676BA"/>
    </a:custClr>
    <a:custClr name="Purple 40">
      <a:srgbClr val="B3A0D7"/>
    </a:custClr>
    <a:custClr name="Tangerine 40">
      <a:srgbClr val="FFAC61"/>
    </a:custClr>
    <a:custClr name="Sapphire 40">
      <a:srgbClr val="83C0EC"/>
    </a:custClr>
    <a:custClr name="Gray 40">
      <a:srgbClr val="B1B2B4"/>
    </a:custClr>
    <a:custClr name="Blank">
      <a:srgbClr val="FFFFFF"/>
    </a:custClr>
    <a:custClr name="Blank">
      <a:srgbClr val="FFFFFF"/>
    </a:custClr>
    <a:custClr name="Blank">
      <a:srgbClr val="FFFFFF"/>
    </a:custClr>
    <a:custClr name="Blank">
      <a:srgbClr val="FFFFFF"/>
    </a:custClr>
    <a:custClr name="Turquoise 60">
      <a:srgbClr val="15A796"/>
    </a:custClr>
    <a:custClr name="Pink 60">
      <a:srgbClr val="C72887"/>
    </a:custClr>
    <a:custClr name="Purple 60">
      <a:srgbClr val="8061BC"/>
    </a:custClr>
    <a:custClr name="Tangerine 60">
      <a:srgbClr val="E4780C"/>
    </a:custClr>
    <a:custClr name="Sapphire 60">
      <a:srgbClr val="1E82CB"/>
    </a:custClr>
    <a:custClr name="Gray 60">
      <a:srgbClr val="7D7F81"/>
    </a:custClr>
    <a:custClr name="Blank">
      <a:srgbClr val="FFFFFF"/>
    </a:custClr>
    <a:custClr name="Blank">
      <a:srgbClr val="FFFFFF"/>
    </a:custClr>
    <a:custClr name="Blank">
      <a:srgbClr val="FFFFFF"/>
    </a:custClr>
    <a:custClr name="Warm White">
      <a:srgbClr val="FAF8F2"/>
    </a:custClr>
    <a:custClr name="Turquoise 80">
      <a:srgbClr val="218371"/>
    </a:custClr>
    <a:custClr name="Pink 80">
      <a:srgbClr val="8C195E"/>
    </a:custClr>
    <a:custClr name="Purple 80">
      <a:srgbClr val="422C88"/>
    </a:custClr>
    <a:custClr name="Tangerine 80">
      <a:srgbClr val="B85B06"/>
    </a:custClr>
    <a:custClr name="Sapphire 80">
      <a:srgbClr val="155C8E"/>
    </a:custClr>
    <a:custClr name="Gray 80">
      <a:srgbClr val="4B4D4F"/>
    </a:custClr>
    <a:custClr name="Blank">
      <a:srgbClr val="FFFFFF"/>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ptum Color Palette 2023">
      <a:dk1>
        <a:srgbClr val="4B4D4F"/>
      </a:dk1>
      <a:lt1>
        <a:srgbClr val="FFFFFF"/>
      </a:lt1>
      <a:dk2>
        <a:srgbClr val="FF612B"/>
      </a:dk2>
      <a:lt2>
        <a:srgbClr val="D9F6FA"/>
      </a:lt2>
      <a:accent1>
        <a:srgbClr val="4B4D4F"/>
      </a:accent1>
      <a:accent2>
        <a:srgbClr val="4B4D4F"/>
      </a:accent2>
      <a:accent3>
        <a:srgbClr val="4B4D4F"/>
      </a:accent3>
      <a:accent4>
        <a:srgbClr val="4B4D4F"/>
      </a:accent4>
      <a:accent5>
        <a:srgbClr val="4B4D4F"/>
      </a:accent5>
      <a:accent6>
        <a:srgbClr val="002677"/>
      </a:accent6>
      <a:hlink>
        <a:srgbClr val="0C55B8"/>
      </a:hlink>
      <a:folHlink>
        <a:srgbClr val="4B4D4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ptum Color Palette 2023">
        <a:dk1>
          <a:srgbClr val="4B4D4F"/>
        </a:dk1>
        <a:lt1>
          <a:srgbClr val="FFFFFF"/>
        </a:lt1>
        <a:dk2>
          <a:srgbClr val="FF612B"/>
        </a:dk2>
        <a:lt2>
          <a:srgbClr val="D9F6FA"/>
        </a:lt2>
        <a:accent1>
          <a:srgbClr val="4B4D4F"/>
        </a:accent1>
        <a:accent2>
          <a:srgbClr val="4B4D4F"/>
        </a:accent2>
        <a:accent3>
          <a:srgbClr val="4B4D4F"/>
        </a:accent3>
        <a:accent4>
          <a:srgbClr val="4B4D4F"/>
        </a:accent4>
        <a:accent5>
          <a:srgbClr val="4B4D4F"/>
        </a:accent5>
        <a:accent6>
          <a:srgbClr val="002677"/>
        </a:accent6>
        <a:hlink>
          <a:srgbClr val="0C55B8"/>
        </a:hlink>
        <a:folHlink>
          <a:srgbClr val="4B4D4F"/>
        </a:folHlink>
      </a:clrScheme>
    </a:extraClrScheme>
  </a:extraClrSchemeLst>
  <a:custClrLst>
    <a:custClr name="Turquoise 60">
      <a:srgbClr val="15A796"/>
    </a:custClr>
    <a:custClr name="Pink 60">
      <a:srgbClr val="C72887"/>
    </a:custClr>
    <a:custClr name="Purple 60">
      <a:srgbClr val="8061BC"/>
    </a:custClr>
    <a:custClr name="Tangerine 60">
      <a:srgbClr val="E4780C"/>
    </a:custClr>
    <a:custClr name="Sapphire 60">
      <a:srgbClr val="1E82CB"/>
    </a:custClr>
    <a:custClr name="Gray 60">
      <a:srgbClr val="7D7F81"/>
    </a:custClr>
    <a:custClr name="Blank">
      <a:srgbClr val="FFFFFF"/>
    </a:custClr>
    <a:custClr name="Red 80">
      <a:srgbClr val="C40000"/>
    </a:custClr>
    <a:custClr name="Yellow 20">
      <a:srgbClr val="FFF84F"/>
    </a:custClr>
    <a:custClr name="Green 40">
      <a:srgbClr val="61D661"/>
    </a:custClr>
    <a:custClr name="Turquoise 20">
      <a:srgbClr val="AEE2D5"/>
    </a:custClr>
    <a:custClr name="Pink 20">
      <a:srgbClr val="F6BCDC"/>
    </a:custClr>
    <a:custClr name="Purple 20">
      <a:srgbClr val="D9CFEB"/>
    </a:custClr>
    <a:custClr name="Tangerine 20">
      <a:srgbClr val="FFD7B3"/>
    </a:custClr>
    <a:custClr name="Sapphire 20">
      <a:srgbClr val="C4DFF6"/>
    </a:custClr>
    <a:custClr name="Gray 20">
      <a:srgbClr val="E5E5E6"/>
    </a:custClr>
    <a:custClr name="Blank">
      <a:srgbClr val="FFFFFF"/>
    </a:custClr>
    <a:custClr name="Blank">
      <a:srgbClr val="FFFFFF"/>
    </a:custClr>
    <a:custClr name="Yellow Outline">
      <a:srgbClr val="AD8D01"/>
    </a:custClr>
    <a:custClr name="Green Outline">
      <a:srgbClr val="03AB03"/>
    </a:custClr>
    <a:custClr name="Turquoise 50">
      <a:srgbClr val="4EC3AD"/>
    </a:custClr>
    <a:custClr name="Pink 40">
      <a:srgbClr val="E676BA"/>
    </a:custClr>
    <a:custClr name="Purple 40">
      <a:srgbClr val="B3A0D7"/>
    </a:custClr>
    <a:custClr name="Tangerine 40">
      <a:srgbClr val="FFAC61"/>
    </a:custClr>
    <a:custClr name="Sapphire 40">
      <a:srgbClr val="83C0EC"/>
    </a:custClr>
    <a:custClr name="Gray 40">
      <a:srgbClr val="B1B2B4"/>
    </a:custClr>
    <a:custClr name="Blank">
      <a:srgbClr val="FFFFFF"/>
    </a:custClr>
    <a:custClr name="Blank">
      <a:srgbClr val="FFFFFF"/>
    </a:custClr>
    <a:custClr name="Blank">
      <a:srgbClr val="FFFFFF"/>
    </a:custClr>
    <a:custClr name="Blank">
      <a:srgbClr val="FFFFFF"/>
    </a:custClr>
    <a:custClr name="Turquoise 60">
      <a:srgbClr val="15A796"/>
    </a:custClr>
    <a:custClr name="Pink 60">
      <a:srgbClr val="C72887"/>
    </a:custClr>
    <a:custClr name="Purple 60">
      <a:srgbClr val="8061BC"/>
    </a:custClr>
    <a:custClr name="Tangerine 60">
      <a:srgbClr val="E4780C"/>
    </a:custClr>
    <a:custClr name="Sapphire 60">
      <a:srgbClr val="1E82CB"/>
    </a:custClr>
    <a:custClr name="Gray 60">
      <a:srgbClr val="7D7F81"/>
    </a:custClr>
    <a:custClr name="Blank">
      <a:srgbClr val="FFFFFF"/>
    </a:custClr>
    <a:custClr name="Blank">
      <a:srgbClr val="FFFFFF"/>
    </a:custClr>
    <a:custClr name="Blank">
      <a:srgbClr val="FFFFFF"/>
    </a:custClr>
    <a:custClr name="Warm White">
      <a:srgbClr val="FAF8F2"/>
    </a:custClr>
    <a:custClr name="Turquoise 80">
      <a:srgbClr val="218371"/>
    </a:custClr>
    <a:custClr name="Pink 80">
      <a:srgbClr val="8C195E"/>
    </a:custClr>
    <a:custClr name="Purple 80">
      <a:srgbClr val="422C88"/>
    </a:custClr>
    <a:custClr name="Tangerine 80">
      <a:srgbClr val="B85B06"/>
    </a:custClr>
    <a:custClr name="Sapphire 80">
      <a:srgbClr val="155C8E"/>
    </a:custClr>
    <a:custClr name="Gray 80">
      <a:srgbClr val="4B4D4F"/>
    </a:custClr>
    <a:custClr name="Blank">
      <a:srgbClr val="FFFFFF"/>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f58d7a6-cae2-4f1b-abd8-27ced1f30731">
      <Terms xmlns="http://schemas.microsoft.com/office/infopath/2007/PartnerControls"/>
    </lcf76f155ced4ddcb4097134ff3c332f>
    <TaxCatchAll xmlns="c2e1ab3f-8101-4ec3-bf7e-20c3ff66d74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4ECA458A271154DA9426F5043A7B98B" ma:contentTypeVersion="12" ma:contentTypeDescription="Create a new document." ma:contentTypeScope="" ma:versionID="bf8d6496675187f9e647f1ade6f35f73">
  <xsd:schema xmlns:xsd="http://www.w3.org/2001/XMLSchema" xmlns:xs="http://www.w3.org/2001/XMLSchema" xmlns:p="http://schemas.microsoft.com/office/2006/metadata/properties" xmlns:ns2="9f58d7a6-cae2-4f1b-abd8-27ced1f30731" xmlns:ns3="c2e1ab3f-8101-4ec3-bf7e-20c3ff66d746" targetNamespace="http://schemas.microsoft.com/office/2006/metadata/properties" ma:root="true" ma:fieldsID="661bb1a8c24a57b3c124d6f175d6060d" ns2:_="" ns3:_="">
    <xsd:import namespace="9f58d7a6-cae2-4f1b-abd8-27ced1f30731"/>
    <xsd:import namespace="c2e1ab3f-8101-4ec3-bf7e-20c3ff66d74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58d7a6-cae2-4f1b-abd8-27ced1f307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2a6b2b66-40d8-4e06-8a39-adc3ecd4519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BillingMetadata" ma:index="1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2e1ab3f-8101-4ec3-bf7e-20c3ff66d746"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2305a0c2-bc04-4d51-8491-04fa16835444}" ma:internalName="TaxCatchAll" ma:showField="CatchAllData" ma:web="c2e1ab3f-8101-4ec3-bf7e-20c3ff66d7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CC7BEF3-2467-408F-96EA-979E65DAA44C}">
  <ds:schemaRefs>
    <ds:schemaRef ds:uri="http://schemas.microsoft.com/sharepoint/v3/contenttype/forms"/>
  </ds:schemaRefs>
</ds:datastoreItem>
</file>

<file path=customXml/itemProps2.xml><?xml version="1.0" encoding="utf-8"?>
<ds:datastoreItem xmlns:ds="http://schemas.openxmlformats.org/officeDocument/2006/customXml" ds:itemID="{8F2E7377-02FA-43D7-AD15-A80394658F8B}">
  <ds:schemaRefs>
    <ds:schemaRef ds:uri="http://schemas.microsoft.com/office/2006/documentManagement/types"/>
    <ds:schemaRef ds:uri="http://schemas.openxmlformats.org/package/2006/metadata/core-properties"/>
    <ds:schemaRef ds:uri="http://purl.org/dc/dcmitype/"/>
    <ds:schemaRef ds:uri="http://purl.org/dc/elements/1.1/"/>
    <ds:schemaRef ds:uri="http://schemas.microsoft.com/office/infopath/2007/PartnerControls"/>
    <ds:schemaRef ds:uri="c2e1ab3f-8101-4ec3-bf7e-20c3ff66d746"/>
    <ds:schemaRef ds:uri="http://schemas.microsoft.com/office/2006/metadata/properties"/>
    <ds:schemaRef ds:uri="9f58d7a6-cae2-4f1b-abd8-27ced1f30731"/>
    <ds:schemaRef ds:uri="http://www.w3.org/XML/1998/namespace"/>
    <ds:schemaRef ds:uri="http://purl.org/dc/terms/"/>
  </ds:schemaRefs>
</ds:datastoreItem>
</file>

<file path=customXml/itemProps3.xml><?xml version="1.0" encoding="utf-8"?>
<ds:datastoreItem xmlns:ds="http://schemas.openxmlformats.org/officeDocument/2006/customXml" ds:itemID="{002D6687-5953-4B69-AFD2-ED72C9408C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f58d7a6-cae2-4f1b-abd8-27ced1f30731"/>
    <ds:schemaRef ds:uri="c2e1ab3f-8101-4ec3-bf7e-20c3ff66d7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Optum Theme</Template>
  <TotalTime>1716</TotalTime>
  <Words>3675</Words>
  <Application>Microsoft Macintosh PowerPoint</Application>
  <PresentationFormat>Widescreen</PresentationFormat>
  <Paragraphs>421</Paragraphs>
  <Slides>30</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Symbol</vt:lpstr>
      <vt:lpstr>Enterprise Sans Regular</vt:lpstr>
      <vt:lpstr>Enterprise Sans</vt:lpstr>
      <vt:lpstr>Times New Roman</vt:lpstr>
      <vt:lpstr>Georgia Pro</vt:lpstr>
      <vt:lpstr>Optum Theme</vt:lpstr>
      <vt:lpstr>Welcome to open enrollment </vt:lpstr>
      <vt:lpstr>PowerPoint Presentation</vt:lpstr>
      <vt:lpstr>PowerPoint Presentation</vt:lpstr>
      <vt:lpstr>PowerPoint Presentation</vt:lpstr>
      <vt:lpstr>HSA</vt:lpstr>
      <vt:lpstr>PowerPoint Presentation</vt:lpstr>
      <vt:lpstr>PowerPoint Presentation</vt:lpstr>
      <vt:lpstr>PowerPoint Presentation</vt:lpstr>
      <vt:lpstr>PowerPoint Presentation</vt:lpstr>
      <vt:lpstr>HSA distributions - Using your HSA dollars</vt:lpstr>
      <vt:lpstr>PowerPoint Presentation</vt:lpstr>
      <vt:lpstr>Filing taxes with an HSA</vt:lpstr>
      <vt:lpstr>What happens to my HSA when I enroll in Medicare?</vt:lpstr>
      <vt:lpstr>FSA</vt:lpstr>
      <vt:lpstr>PowerPoint Presentation</vt:lpstr>
      <vt:lpstr>PowerPoint Presentation</vt:lpstr>
      <vt:lpstr>PowerPoint Presentation</vt:lpstr>
      <vt:lpstr>HRA</vt:lpstr>
      <vt:lpstr>What’s an HRA?</vt:lpstr>
      <vt:lpstr>PowerPoint Presentation</vt:lpstr>
      <vt:lpstr>Commuter benefits</vt:lpstr>
      <vt:lpstr>PowerPoint Presentation</vt:lpstr>
      <vt:lpstr>PowerPoint Presentation</vt:lpstr>
      <vt:lpstr>Health account resources</vt:lpstr>
      <vt:lpstr>PowerPoint Presentation</vt:lpstr>
      <vt:lpstr>Ready to get started with a financial health benefit account?</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Juntunen, Jennifer M</dc:creator>
  <dc:description>Optum 2026 template developed by Creative Partners. On-screen.</dc:description>
  <cp:lastModifiedBy>Juntunen, Jennifer M</cp:lastModifiedBy>
  <cp:revision>17</cp:revision>
  <dcterms:created xsi:type="dcterms:W3CDTF">2026-02-24T18:53:32Z</dcterms:created>
  <dcterms:modified xsi:type="dcterms:W3CDTF">2026-04-30T13:16:20Z</dcterms:modified>
  <cp:category>Template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8a73c85-e524-44a6-bd58-7df7ef87be8f_Enabled">
    <vt:lpwstr>true</vt:lpwstr>
  </property>
  <property fmtid="{D5CDD505-2E9C-101B-9397-08002B2CF9AE}" pid="3" name="MSIP_Label_a8a73c85-e524-44a6-bd58-7df7ef87be8f_SetDate">
    <vt:lpwstr>2022-09-27T13:37:14Z</vt:lpwstr>
  </property>
  <property fmtid="{D5CDD505-2E9C-101B-9397-08002B2CF9AE}" pid="4" name="MSIP_Label_a8a73c85-e524-44a6-bd58-7df7ef87be8f_Method">
    <vt:lpwstr>Privileged</vt:lpwstr>
  </property>
  <property fmtid="{D5CDD505-2E9C-101B-9397-08002B2CF9AE}" pid="5" name="MSIP_Label_a8a73c85-e524-44a6-bd58-7df7ef87be8f_Name">
    <vt:lpwstr>Internal Label</vt:lpwstr>
  </property>
  <property fmtid="{D5CDD505-2E9C-101B-9397-08002B2CF9AE}" pid="6" name="MSIP_Label_a8a73c85-e524-44a6-bd58-7df7ef87be8f_SiteId">
    <vt:lpwstr>db05faca-c82a-4b9d-b9c5-0f64b6755421</vt:lpwstr>
  </property>
  <property fmtid="{D5CDD505-2E9C-101B-9397-08002B2CF9AE}" pid="7" name="MSIP_Label_a8a73c85-e524-44a6-bd58-7df7ef87be8f_ActionId">
    <vt:lpwstr>fcb19dc5-14ab-4116-aa19-a277cf1f39a9</vt:lpwstr>
  </property>
  <property fmtid="{D5CDD505-2E9C-101B-9397-08002B2CF9AE}" pid="8" name="MSIP_Label_a8a73c85-e524-44a6-bd58-7df7ef87be8f_ContentBits">
    <vt:lpwstr>0</vt:lpwstr>
  </property>
  <property fmtid="{D5CDD505-2E9C-101B-9397-08002B2CF9AE}" pid="9" name="ContentTypeId">
    <vt:lpwstr>0x01010054ECA458A271154DA9426F5043A7B98B</vt:lpwstr>
  </property>
  <property fmtid="{D5CDD505-2E9C-101B-9397-08002B2CF9AE}" pid="10" name="MediaServiceImageTags">
    <vt:lpwstr/>
  </property>
  <property fmtid="{D5CDD505-2E9C-101B-9397-08002B2CF9AE}" pid="11" name="xd_ProgID">
    <vt:lpwstr/>
  </property>
  <property fmtid="{D5CDD505-2E9C-101B-9397-08002B2CF9AE}" pid="12" name="_SourceUrl">
    <vt:lpwstr/>
  </property>
  <property fmtid="{D5CDD505-2E9C-101B-9397-08002B2CF9AE}" pid="13" name="_SharedFileIndex">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y fmtid="{D5CDD505-2E9C-101B-9397-08002B2CF9AE}" pid="18" name="xd_Signature">
    <vt:bool>false</vt:bool>
  </property>
</Properties>
</file>